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90" r:id="rId5"/>
    <p:sldId id="287" r:id="rId6"/>
    <p:sldId id="292" r:id="rId7"/>
    <p:sldId id="289" r:id="rId8"/>
    <p:sldId id="294" r:id="rId9"/>
  </p:sldIdLst>
  <p:sldSz cx="9144000" cy="6858000" type="screen4x3"/>
  <p:notesSz cx="7019925" cy="93059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BB4DC"/>
    <a:srgbClr val="FF66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982" autoAdjust="0"/>
  </p:normalViewPr>
  <p:slideViewPr>
    <p:cSldViewPr>
      <p:cViewPr varScale="1">
        <p:scale>
          <a:sx n="70" d="100"/>
          <a:sy n="70" d="100"/>
        </p:scale>
        <p:origin x="470" y="163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0" baseline="0">
                <a:effectLst/>
              </a:rPr>
              <a:t>Resoluciones del CG del INE</a:t>
            </a:r>
            <a:endParaRPr lang="es-MX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6699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EA6-46BA-8B33-848453CEB67F}"/>
              </c:ext>
            </c:extLst>
          </c:dPt>
          <c:dPt>
            <c:idx val="1"/>
            <c:bubble3D val="0"/>
            <c:spPr>
              <a:solidFill>
                <a:srgbClr val="CCCC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EA6-46BA-8B33-848453CEB67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GRAFICA!$J$2:$J$3</c:f>
              <c:strCache>
                <c:ptCount val="2"/>
                <c:pt idx="0">
                  <c:v>IMPUGNADOS</c:v>
                </c:pt>
                <c:pt idx="1">
                  <c:v>NO IMPUGNADOS</c:v>
                </c:pt>
              </c:strCache>
            </c:strRef>
          </c:cat>
          <c:val>
            <c:numRef>
              <c:f>GRAFICA!$K$2:$K$3</c:f>
              <c:numCache>
                <c:formatCode>General</c:formatCode>
                <c:ptCount val="2"/>
                <c:pt idx="0">
                  <c:v>22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A6-46BA-8B33-848453CEB67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dirty="0">
                <a:solidFill>
                  <a:srgbClr val="FF3399"/>
                </a:solidFill>
              </a:rPr>
              <a:t>Sentidos de resolución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66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GRAFICA!$J$23:$J$24</c:f>
              <c:strCache>
                <c:ptCount val="2"/>
                <c:pt idx="0">
                  <c:v>Confirma</c:v>
                </c:pt>
                <c:pt idx="1">
                  <c:v>Instrucción</c:v>
                </c:pt>
              </c:strCache>
            </c:strRef>
          </c:cat>
          <c:val>
            <c:numRef>
              <c:f>GRAFICA!$K$23:$K$24</c:f>
              <c:numCache>
                <c:formatCode>General</c:formatCode>
                <c:ptCount val="2"/>
                <c:pt idx="0">
                  <c:v>13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95-47A0-A10B-4BB8B839B3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14241247"/>
        <c:axId val="1514241663"/>
      </c:barChart>
      <c:catAx>
        <c:axId val="151424124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514241663"/>
        <c:crosses val="autoZero"/>
        <c:auto val="1"/>
        <c:lblAlgn val="ctr"/>
        <c:lblOffset val="100"/>
        <c:noMultiLvlLbl val="0"/>
      </c:catAx>
      <c:valAx>
        <c:axId val="1514241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5142412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600" b="1" i="0" baseline="0">
                <a:solidFill>
                  <a:sysClr val="windowText" lastClr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Resoluciones del Consejo General</a:t>
            </a:r>
            <a:endParaRPr lang="es-MX" sz="1600">
              <a:solidFill>
                <a:sysClr val="windowText" lastClr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6699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AA-4CF7-9E9A-F6A9366FF21C}"/>
              </c:ext>
            </c:extLst>
          </c:dPt>
          <c:dPt>
            <c:idx val="1"/>
            <c:bubble3D val="0"/>
            <c:spPr>
              <a:solidFill>
                <a:srgbClr val="CC99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5AA-4CF7-9E9A-F6A9366FF21C}"/>
              </c:ext>
            </c:extLst>
          </c:dPt>
          <c:dPt>
            <c:idx val="2"/>
            <c:bubble3D val="0"/>
            <c:spPr>
              <a:solidFill>
                <a:srgbClr val="CCCC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5AA-4CF7-9E9A-F6A9366FF21C}"/>
              </c:ext>
            </c:extLst>
          </c:dPt>
          <c:dPt>
            <c:idx val="3"/>
            <c:bubble3D val="0"/>
            <c:spPr>
              <a:solidFill>
                <a:srgbClr val="FF99FF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5AA-4CF7-9E9A-F6A9366FF21C}"/>
              </c:ext>
            </c:extLst>
          </c:dPt>
          <c:dLbls>
            <c:dLbl>
              <c:idx val="0"/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5AA-4CF7-9E9A-F6A9366FF21C}"/>
                </c:ext>
              </c:extLst>
            </c:dLbl>
            <c:dLbl>
              <c:idx val="1"/>
              <c:layout>
                <c:manualLayout>
                  <c:x val="-6.0989888701723234E-4"/>
                  <c:y val="0.22363364800394425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AA-4CF7-9E9A-F6A9366FF21C}"/>
                </c:ext>
              </c:extLst>
            </c:dLbl>
            <c:dLbl>
              <c:idx val="2"/>
              <c:layout>
                <c:manualLayout>
                  <c:x val="1.079745628811328E-2"/>
                  <c:y val="4.4323846268199074E-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AA-4CF7-9E9A-F6A9366FF21C}"/>
                </c:ext>
              </c:extLst>
            </c:dLbl>
            <c:dLbl>
              <c:idx val="3"/>
              <c:layout>
                <c:manualLayout>
                  <c:x val="5.5185141658287661E-2"/>
                  <c:y val="0.2300460377779223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5AA-4CF7-9E9A-F6A9366FF21C}"/>
                </c:ext>
              </c:extLst>
            </c:dLbl>
            <c:numFmt formatCode="0.00%" sourceLinked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GRAFICA!$J$50:$J$51</c:f>
              <c:strCache>
                <c:ptCount val="2"/>
                <c:pt idx="0">
                  <c:v>Intocadas</c:v>
                </c:pt>
                <c:pt idx="1">
                  <c:v>Pendiente de resolución</c:v>
                </c:pt>
              </c:strCache>
            </c:strRef>
          </c:cat>
          <c:val>
            <c:numRef>
              <c:f>GRAFICA!$K$50:$K$51</c:f>
              <c:numCache>
                <c:formatCode>General</c:formatCode>
                <c:ptCount val="2"/>
                <c:pt idx="0">
                  <c:v>103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5AA-4CF7-9E9A-F6A9366FF21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>
                <a:solidFill>
                  <a:srgbClr val="FF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Acuerdos u Oficios UTCE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66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GRAFICA!$J$38:$J$42</c:f>
              <c:strCache>
                <c:ptCount val="5"/>
                <c:pt idx="0">
                  <c:v>Confirma</c:v>
                </c:pt>
                <c:pt idx="1">
                  <c:v>Desecha</c:v>
                </c:pt>
                <c:pt idx="2">
                  <c:v>Revoca</c:v>
                </c:pt>
                <c:pt idx="3">
                  <c:v>Instrucción SCJN</c:v>
                </c:pt>
                <c:pt idx="4">
                  <c:v>Instrucción TEPJF</c:v>
                </c:pt>
              </c:strCache>
            </c:strRef>
          </c:cat>
          <c:val>
            <c:numRef>
              <c:f>GRAFICA!$K$38:$K$42</c:f>
              <c:numCache>
                <c:formatCode>General</c:formatCode>
                <c:ptCount val="5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68-4AF8-928B-1E41FB786D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09548447"/>
        <c:axId val="909543871"/>
      </c:barChart>
      <c:catAx>
        <c:axId val="90954844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09543871"/>
        <c:crosses val="autoZero"/>
        <c:auto val="1"/>
        <c:lblAlgn val="ctr"/>
        <c:lblOffset val="100"/>
        <c:noMultiLvlLbl val="0"/>
      </c:catAx>
      <c:valAx>
        <c:axId val="909543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095484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2604" cy="465615"/>
          </a:xfrm>
          <a:prstGeom prst="rect">
            <a:avLst/>
          </a:prstGeom>
        </p:spPr>
        <p:txBody>
          <a:bodyPr vert="horz" lIns="88220" tIns="44109" rIns="88220" bIns="4410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5737" y="1"/>
            <a:ext cx="3042604" cy="465615"/>
          </a:xfrm>
          <a:prstGeom prst="rect">
            <a:avLst/>
          </a:prstGeom>
        </p:spPr>
        <p:txBody>
          <a:bodyPr vert="horz" lIns="88220" tIns="44109" rIns="88220" bIns="44109" rtlCol="0"/>
          <a:lstStyle>
            <a:lvl1pPr algn="r">
              <a:defRPr sz="1200"/>
            </a:lvl1pPr>
          </a:lstStyle>
          <a:p>
            <a:fld id="{A4EB6599-5F60-4E93-9D0E-5EC81ABFCF9C}" type="datetimeFigureOut">
              <a:rPr lang="es-MX" smtClean="0"/>
              <a:pPr/>
              <a:t>19/03/2025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48200" cy="3487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0" tIns="44109" rIns="88220" bIns="4410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2630" y="4420954"/>
            <a:ext cx="5614669" cy="4187349"/>
          </a:xfrm>
          <a:prstGeom prst="rect">
            <a:avLst/>
          </a:prstGeom>
        </p:spPr>
        <p:txBody>
          <a:bodyPr vert="horz" lIns="88220" tIns="44109" rIns="88220" bIns="44109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38722"/>
            <a:ext cx="3042604" cy="465615"/>
          </a:xfrm>
          <a:prstGeom prst="rect">
            <a:avLst/>
          </a:prstGeom>
        </p:spPr>
        <p:txBody>
          <a:bodyPr vert="horz" lIns="88220" tIns="44109" rIns="88220" bIns="4410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5737" y="8838722"/>
            <a:ext cx="3042604" cy="465615"/>
          </a:xfrm>
          <a:prstGeom prst="rect">
            <a:avLst/>
          </a:prstGeom>
        </p:spPr>
        <p:txBody>
          <a:bodyPr vert="horz" lIns="88220" tIns="44109" rIns="88220" bIns="44109" rtlCol="0" anchor="b"/>
          <a:lstStyle>
            <a:lvl1pPr algn="r">
              <a:defRPr sz="1200"/>
            </a:lvl1pPr>
          </a:lstStyle>
          <a:p>
            <a:fld id="{43F9E94F-7CB2-4C42-B73A-91FC7CB5CC1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412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9E94F-7CB2-4C42-B73A-91FC7CB5CC1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7795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9E94F-7CB2-4C42-B73A-91FC7CB5CC1A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8013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9E94F-7CB2-4C42-B73A-91FC7CB5CC1A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6920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9E94F-7CB2-4C42-B73A-91FC7CB5CC1A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5138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F9E94F-7CB2-4C42-B73A-91FC7CB5CC1A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101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9CF84-1613-49CC-95E6-7360CF9EFFE7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12C4-4327-4DB6-BB51-21191F766381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9FD5-B808-44C4-B7AE-59FBAFCF9060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C206-3284-419C-9BF5-A01FAEFD9EC3}" type="datetime1">
              <a:rPr lang="es-MX" smtClean="0"/>
              <a:t>19/03/2025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A45C7-BE6D-4BEC-8EA3-7FC5AC528D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655-6C5E-4BBB-9F2F-D4ED4F35DA1D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BFCF-A692-4B1C-8CA7-F225D34C5B83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2EA74-70B0-4563-86DD-A217C13511B4}" type="datetime1">
              <a:rPr lang="es-MX" smtClean="0"/>
              <a:t>19/03/2025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F205C-8EF2-4023-BFEA-5433824720EB}" type="datetime1">
              <a:rPr lang="es-MX" smtClean="0"/>
              <a:t>19/03/2025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C9168-1AAD-4142-B4EA-DB1CCBFB0FD9}" type="datetime1">
              <a:rPr lang="es-MX" smtClean="0"/>
              <a:t>19/03/2025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04F2-CB30-4881-A9A0-5A9E927A05E7}" type="datetime1">
              <a:rPr lang="es-MX" smtClean="0"/>
              <a:t>19/03/2025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C61E-843C-45C7-AC15-91E19022A859}" type="datetime1">
              <a:rPr lang="es-MX" smtClean="0"/>
              <a:t>19/03/2025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4D69E-94A6-430F-932F-D379100BF76E}" type="datetime1">
              <a:rPr lang="es-MX" smtClean="0"/>
              <a:t>19/03/2025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58B19-93DD-42B8-A50A-67E68CCDF3F8}" type="datetime1">
              <a:rPr lang="es-MX" smtClean="0"/>
              <a:t>19/03/2025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C7B8A-B0B7-4EB4-B098-7F0A1EFF9ED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0E846-FA78-4C09-A503-FCD848D2DC91}" type="slidenum">
              <a:rPr lang="es-ES" sz="10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7556" y="1412776"/>
            <a:ext cx="8439244" cy="182955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En el caso específico de resoluciones dictadas por el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CG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respecto de procedimientos administrativos sancionadores, del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13 de diciembre de 2024 al 19 de marzo de 2025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se han dictado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112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resoluciones, de las cuales,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 22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fueron impugnadas mediante: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22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medios de impugnación, los cuales se describen a continuación: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21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en recursos de apelación y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1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juicio ciudadano, lo que en porcentaje representa el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20%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de los fallos emitidos por el máximo órgano de dirección del Instituto en esta materia.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8 CuadroTexto"/>
          <p:cNvSpPr txBox="1">
            <a:spLocks noChangeArrowheads="1"/>
          </p:cNvSpPr>
          <p:nvPr/>
        </p:nvSpPr>
        <p:spPr bwMode="auto">
          <a:xfrm>
            <a:off x="1461675" y="313931"/>
            <a:ext cx="6011006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RESOLUCIONES DEL CG</a:t>
            </a:r>
          </a:p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RESPECTO DE PROCEDIMIENTOS ADMINISTRATIVOS </a:t>
            </a:r>
          </a:p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SANCIONADORES IMPUGNADOS EN EL 2024</a:t>
            </a:r>
          </a:p>
        </p:txBody>
      </p:sp>
      <p:grpSp>
        <p:nvGrpSpPr>
          <p:cNvPr id="13" name="11 Grupo"/>
          <p:cNvGrpSpPr>
            <a:grpSpLocks/>
          </p:cNvGrpSpPr>
          <p:nvPr/>
        </p:nvGrpSpPr>
        <p:grpSpPr bwMode="auto">
          <a:xfrm>
            <a:off x="7510993" y="49440"/>
            <a:ext cx="1691489" cy="688697"/>
            <a:chOff x="-117874" y="0"/>
            <a:chExt cx="1691489" cy="688696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-117874" y="319365"/>
              <a:ext cx="1691489" cy="369331"/>
            </a:xfrm>
            <a:custGeom>
              <a:avLst/>
              <a:gdLst>
                <a:gd name="T0" fmla="*/ 0 w 1455848"/>
                <a:gd name="T1" fmla="*/ 0 h 369332"/>
                <a:gd name="T2" fmla="*/ 1442991 w 1455848"/>
                <a:gd name="T3" fmla="*/ 0 h 369332"/>
                <a:gd name="T4" fmla="*/ 1454858 w 1455848"/>
                <a:gd name="T5" fmla="*/ 374358 h 369332"/>
                <a:gd name="T6" fmla="*/ 0 w 1455848"/>
                <a:gd name="T7" fmla="*/ 374358 h 369332"/>
                <a:gd name="T8" fmla="*/ 0 w 1455848"/>
                <a:gd name="T9" fmla="*/ 0 h 369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5848"/>
                <a:gd name="T16" fmla="*/ 0 h 369332"/>
                <a:gd name="T17" fmla="*/ 1455848 w 1455848"/>
                <a:gd name="T18" fmla="*/ 369332 h 369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5848" h="369332">
                  <a:moveTo>
                    <a:pt x="0" y="0"/>
                  </a:moveTo>
                  <a:lnTo>
                    <a:pt x="1443972" y="0"/>
                  </a:lnTo>
                  <a:lnTo>
                    <a:pt x="1455848" y="369332"/>
                  </a:lnTo>
                  <a:lnTo>
                    <a:pt x="0" y="3693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MX" altLang="es-MX" sz="600" b="1" dirty="0">
                  <a:latin typeface="Arial Narrow" pitchFamily="34" charset="0"/>
                  <a:cs typeface="Times New Roman" pitchFamily="18" charset="0"/>
                </a:rPr>
                <a:t>SECRETARÍA EJECUTIVA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EJECUTIVA DE ASUNTOS JURÍDICOS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DE INSTRUCCIÓN RECURSAL</a:t>
              </a:r>
              <a:endParaRPr lang="es-ES" altLang="es-MX" sz="600" dirty="0">
                <a:cs typeface="Times New Roman" pitchFamily="18" charset="0"/>
              </a:endParaRPr>
            </a:p>
          </p:txBody>
        </p:sp>
        <p:pic>
          <p:nvPicPr>
            <p:cNvPr id="15" name="Imagen 1" descr="logo_carta_color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6463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263620"/>
              </p:ext>
            </p:extLst>
          </p:nvPr>
        </p:nvGraphicFramePr>
        <p:xfrm>
          <a:off x="2220685" y="3464009"/>
          <a:ext cx="5251996" cy="2773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4185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0E846-FA78-4C09-A503-FCD848D2DC91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2378" y="1513732"/>
            <a:ext cx="8439244" cy="186426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dirty="0">
                <a:latin typeface="Arial"/>
                <a:cs typeface="Arial"/>
              </a:rPr>
              <a:t>De los </a:t>
            </a:r>
            <a:r>
              <a:rPr lang="es-MX" sz="1400" b="1" dirty="0">
                <a:latin typeface="Arial"/>
                <a:cs typeface="Arial"/>
              </a:rPr>
              <a:t>22 </a:t>
            </a:r>
            <a:r>
              <a:rPr lang="es-MX" sz="1400" dirty="0">
                <a:latin typeface="Arial"/>
                <a:cs typeface="Arial"/>
              </a:rPr>
              <a:t>medios de impugnación que se han presentado en contra de las resoluciones del </a:t>
            </a:r>
            <a:r>
              <a:rPr lang="es-MX" sz="1400" b="1" dirty="0">
                <a:latin typeface="Arial"/>
                <a:cs typeface="Arial"/>
              </a:rPr>
              <a:t>CG</a:t>
            </a:r>
            <a:r>
              <a:rPr lang="es-MX" sz="1400" dirty="0">
                <a:latin typeface="Arial"/>
                <a:cs typeface="Arial"/>
              </a:rPr>
              <a:t>, el Tribunal Electoral del Poder Judicial de la Federación, del </a:t>
            </a:r>
            <a:r>
              <a:rPr lang="es-ES" sz="1400" b="1" dirty="0">
                <a:latin typeface="Arial" pitchFamily="34" charset="0"/>
                <a:cs typeface="Arial" pitchFamily="34" charset="0"/>
              </a:rPr>
              <a:t>13 de diciembre de 2024 al 19 de marzo de 2025</a:t>
            </a:r>
            <a:r>
              <a:rPr lang="es-MX" sz="1400" dirty="0">
                <a:latin typeface="Arial"/>
                <a:cs typeface="Arial"/>
              </a:rPr>
              <a:t>, resolvió lo siguiente: se confirmaron </a:t>
            </a:r>
            <a:r>
              <a:rPr lang="es-MX" sz="1400" b="1" dirty="0">
                <a:latin typeface="Arial"/>
                <a:cs typeface="Arial"/>
              </a:rPr>
              <a:t>13 </a:t>
            </a:r>
            <a:r>
              <a:rPr lang="es-MX" sz="1400" dirty="0">
                <a:latin typeface="Arial"/>
                <a:cs typeface="Arial"/>
              </a:rPr>
              <a:t>y</a:t>
            </a:r>
            <a:r>
              <a:rPr lang="es-MX" sz="1400" b="1" dirty="0">
                <a:latin typeface="Arial"/>
                <a:cs typeface="Arial"/>
              </a:rPr>
              <a:t> 9 </a:t>
            </a:r>
            <a:r>
              <a:rPr lang="es-MX" sz="1400" dirty="0">
                <a:latin typeface="Arial"/>
                <a:cs typeface="Arial"/>
              </a:rPr>
              <a:t>siguen in instrucción. 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11270" name="8 CuadroTexto"/>
          <p:cNvSpPr txBox="1">
            <a:spLocks noChangeArrowheads="1"/>
          </p:cNvSpPr>
          <p:nvPr/>
        </p:nvSpPr>
        <p:spPr bwMode="auto">
          <a:xfrm>
            <a:off x="352378" y="528935"/>
            <a:ext cx="843924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SENTIDO EN QUE TEPJF </a:t>
            </a:r>
          </a:p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HA RESUELTO LOS MEDIOS DE IMPUGNACIÓN</a:t>
            </a:r>
          </a:p>
        </p:txBody>
      </p:sp>
      <p:grpSp>
        <p:nvGrpSpPr>
          <p:cNvPr id="13" name="11 Grupo"/>
          <p:cNvGrpSpPr>
            <a:grpSpLocks/>
          </p:cNvGrpSpPr>
          <p:nvPr/>
        </p:nvGrpSpPr>
        <p:grpSpPr bwMode="auto">
          <a:xfrm>
            <a:off x="7502125" y="95201"/>
            <a:ext cx="1691489" cy="688697"/>
            <a:chOff x="-117875" y="0"/>
            <a:chExt cx="1691489" cy="688696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-117875" y="319365"/>
              <a:ext cx="1691489" cy="369331"/>
            </a:xfrm>
            <a:custGeom>
              <a:avLst/>
              <a:gdLst>
                <a:gd name="T0" fmla="*/ 0 w 1455848"/>
                <a:gd name="T1" fmla="*/ 0 h 369332"/>
                <a:gd name="T2" fmla="*/ 1442991 w 1455848"/>
                <a:gd name="T3" fmla="*/ 0 h 369332"/>
                <a:gd name="T4" fmla="*/ 1454858 w 1455848"/>
                <a:gd name="T5" fmla="*/ 374358 h 369332"/>
                <a:gd name="T6" fmla="*/ 0 w 1455848"/>
                <a:gd name="T7" fmla="*/ 374358 h 369332"/>
                <a:gd name="T8" fmla="*/ 0 w 1455848"/>
                <a:gd name="T9" fmla="*/ 0 h 369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5848"/>
                <a:gd name="T16" fmla="*/ 0 h 369332"/>
                <a:gd name="T17" fmla="*/ 1455848 w 1455848"/>
                <a:gd name="T18" fmla="*/ 369332 h 369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5848" h="369332">
                  <a:moveTo>
                    <a:pt x="0" y="0"/>
                  </a:moveTo>
                  <a:lnTo>
                    <a:pt x="1443972" y="0"/>
                  </a:lnTo>
                  <a:lnTo>
                    <a:pt x="1455848" y="369332"/>
                  </a:lnTo>
                  <a:lnTo>
                    <a:pt x="0" y="3693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MX" altLang="es-MX" sz="600" b="1" dirty="0">
                  <a:latin typeface="Arial Narrow" pitchFamily="34" charset="0"/>
                  <a:cs typeface="Times New Roman" pitchFamily="18" charset="0"/>
                </a:rPr>
                <a:t>SECRETARÍA EJECUTIVA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EJECUTIVA DE ASUNTOS JURÍDICOS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DE INSTRUCCIÓN RECURSAL</a:t>
              </a:r>
              <a:endParaRPr lang="es-ES" altLang="es-MX" sz="600" dirty="0">
                <a:cs typeface="Times New Roman" pitchFamily="18" charset="0"/>
              </a:endParaRPr>
            </a:p>
          </p:txBody>
        </p:sp>
        <p:pic>
          <p:nvPicPr>
            <p:cNvPr id="15" name="Imagen 1" descr="logo_carta_color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6463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965264"/>
              </p:ext>
            </p:extLst>
          </p:nvPr>
        </p:nvGraphicFramePr>
        <p:xfrm>
          <a:off x="1475656" y="2536840"/>
          <a:ext cx="6411079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438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0E846-FA78-4C09-A503-FCD848D2DC91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6184" y="973127"/>
            <a:ext cx="8371631" cy="16524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dirty="0">
                <a:latin typeface="Arial"/>
                <a:cs typeface="Arial"/>
              </a:rPr>
              <a:t>Si se toman en consideración las cifras globales antes referidas, se observa que de las </a:t>
            </a:r>
            <a:r>
              <a:rPr lang="es-MX" sz="1400" b="1" dirty="0">
                <a:latin typeface="Arial"/>
                <a:cs typeface="Arial"/>
              </a:rPr>
              <a:t>112 </a:t>
            </a:r>
            <a:r>
              <a:rPr lang="es-MX" sz="1400" dirty="0">
                <a:latin typeface="Arial"/>
                <a:cs typeface="Arial"/>
              </a:rPr>
              <a:t>resoluciones que el </a:t>
            </a:r>
            <a:r>
              <a:rPr lang="es-MX" sz="1400" b="1" dirty="0">
                <a:latin typeface="Arial"/>
                <a:cs typeface="Arial"/>
              </a:rPr>
              <a:t>CG </a:t>
            </a:r>
            <a:r>
              <a:rPr lang="es-MX" sz="1400" dirty="0">
                <a:latin typeface="Arial"/>
                <a:cs typeface="Arial"/>
              </a:rPr>
              <a:t>ha emitido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del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13 de diciembre de 2024 al 19 de marzo de 2025 </a:t>
            </a:r>
            <a:r>
              <a:rPr lang="es-MX" sz="1400" dirty="0">
                <a:latin typeface="Arial"/>
                <a:cs typeface="Arial"/>
              </a:rPr>
              <a:t>, únicamente se impugnaron </a:t>
            </a:r>
            <a:r>
              <a:rPr lang="es-MX" sz="1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22 (19 POS y 3 PRCE)</a:t>
            </a:r>
            <a:r>
              <a:rPr lang="es-MX" sz="1400" dirty="0">
                <a:latin typeface="Arial"/>
                <a:cs typeface="Arial"/>
              </a:rPr>
              <a:t>, de las cuales </a:t>
            </a:r>
            <a:r>
              <a:rPr lang="es-MX" sz="1400" b="1" dirty="0">
                <a:latin typeface="Arial"/>
                <a:cs typeface="Arial"/>
              </a:rPr>
              <a:t>13 </a:t>
            </a:r>
            <a:r>
              <a:rPr lang="es-MX" sz="1400" dirty="0">
                <a:latin typeface="Arial"/>
                <a:cs typeface="Arial"/>
              </a:rPr>
              <a:t>se</a:t>
            </a:r>
            <a:r>
              <a:rPr lang="es-MX" sz="1400" b="1" dirty="0">
                <a:latin typeface="Arial"/>
                <a:cs typeface="Arial"/>
              </a:rPr>
              <a:t> </a:t>
            </a:r>
            <a:r>
              <a:rPr lang="es-MX" sz="1400" dirty="0">
                <a:latin typeface="Arial"/>
                <a:cs typeface="Arial"/>
              </a:rPr>
              <a:t>confirmaron</a:t>
            </a:r>
            <a:r>
              <a:rPr lang="es-MX" sz="1400" b="1" dirty="0">
                <a:latin typeface="Arial"/>
                <a:cs typeface="Arial"/>
              </a:rPr>
              <a:t> </a:t>
            </a:r>
            <a:r>
              <a:rPr lang="es-MX" sz="1400" dirty="0">
                <a:latin typeface="Arial"/>
                <a:cs typeface="Arial"/>
              </a:rPr>
              <a:t>y</a:t>
            </a:r>
            <a:r>
              <a:rPr lang="es-MX" sz="1400" b="1" dirty="0">
                <a:latin typeface="Arial"/>
                <a:cs typeface="Arial"/>
              </a:rPr>
              <a:t> 9 </a:t>
            </a:r>
            <a:r>
              <a:rPr lang="es-MX" sz="1400" dirty="0">
                <a:latin typeface="Arial"/>
                <a:cs typeface="Arial"/>
              </a:rPr>
              <a:t>siguen en instrucción</a:t>
            </a:r>
            <a:r>
              <a:rPr lang="es-MX" sz="1400" b="1" dirty="0">
                <a:latin typeface="Arial"/>
                <a:cs typeface="Arial"/>
              </a:rPr>
              <a:t>, </a:t>
            </a:r>
            <a:r>
              <a:rPr lang="es-MX" sz="1400" dirty="0">
                <a:latin typeface="Arial"/>
                <a:cs typeface="Arial"/>
              </a:rPr>
              <a:t>de forma que han quedado intocadas </a:t>
            </a:r>
            <a:r>
              <a:rPr lang="es-MX" sz="1400" b="1" dirty="0">
                <a:latin typeface="Arial"/>
                <a:cs typeface="Arial"/>
              </a:rPr>
              <a:t>103*, </a:t>
            </a:r>
            <a:r>
              <a:rPr lang="es-MX" sz="1400" dirty="0">
                <a:latin typeface="Arial"/>
                <a:cs typeface="Arial"/>
              </a:rPr>
              <a:t>es decir, el </a:t>
            </a:r>
            <a:r>
              <a:rPr lang="es-MX" sz="1400" b="1" dirty="0">
                <a:latin typeface="Arial"/>
                <a:cs typeface="Arial"/>
              </a:rPr>
              <a:t>91.96% </a:t>
            </a:r>
            <a:r>
              <a:rPr lang="es-MX" sz="1400" dirty="0">
                <a:latin typeface="Arial"/>
                <a:cs typeface="Arial"/>
              </a:rPr>
              <a:t>de los fallos en comento. </a:t>
            </a:r>
          </a:p>
        </p:txBody>
      </p:sp>
      <p:grpSp>
        <p:nvGrpSpPr>
          <p:cNvPr id="13" name="11 Grupo"/>
          <p:cNvGrpSpPr>
            <a:grpSpLocks/>
          </p:cNvGrpSpPr>
          <p:nvPr/>
        </p:nvGrpSpPr>
        <p:grpSpPr bwMode="auto">
          <a:xfrm>
            <a:off x="7392958" y="38122"/>
            <a:ext cx="1691489" cy="688697"/>
            <a:chOff x="-117875" y="0"/>
            <a:chExt cx="1691489" cy="688696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-117875" y="319365"/>
              <a:ext cx="1691489" cy="369331"/>
            </a:xfrm>
            <a:custGeom>
              <a:avLst/>
              <a:gdLst>
                <a:gd name="T0" fmla="*/ 0 w 1455848"/>
                <a:gd name="T1" fmla="*/ 0 h 369332"/>
                <a:gd name="T2" fmla="*/ 1442991 w 1455848"/>
                <a:gd name="T3" fmla="*/ 0 h 369332"/>
                <a:gd name="T4" fmla="*/ 1454858 w 1455848"/>
                <a:gd name="T5" fmla="*/ 374358 h 369332"/>
                <a:gd name="T6" fmla="*/ 0 w 1455848"/>
                <a:gd name="T7" fmla="*/ 374358 h 369332"/>
                <a:gd name="T8" fmla="*/ 0 w 1455848"/>
                <a:gd name="T9" fmla="*/ 0 h 369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5848"/>
                <a:gd name="T16" fmla="*/ 0 h 369332"/>
                <a:gd name="T17" fmla="*/ 1455848 w 1455848"/>
                <a:gd name="T18" fmla="*/ 369332 h 369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5848" h="369332">
                  <a:moveTo>
                    <a:pt x="0" y="0"/>
                  </a:moveTo>
                  <a:lnTo>
                    <a:pt x="1443972" y="0"/>
                  </a:lnTo>
                  <a:lnTo>
                    <a:pt x="1455848" y="369332"/>
                  </a:lnTo>
                  <a:lnTo>
                    <a:pt x="0" y="3693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MX" altLang="es-MX" sz="600" b="1" dirty="0">
                  <a:latin typeface="Arial Narrow" pitchFamily="34" charset="0"/>
                  <a:cs typeface="Times New Roman" pitchFamily="18" charset="0"/>
                </a:rPr>
                <a:t>SECRETARÍA EJECUTIVA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EJECUTIVA DE ASUNTOS JURÍDICOS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DE INSTRUCCIÓN RECURSAL</a:t>
              </a:r>
              <a:endParaRPr lang="es-ES" altLang="es-MX" sz="600" dirty="0">
                <a:cs typeface="Times New Roman" pitchFamily="18" charset="0"/>
              </a:endParaRPr>
            </a:p>
          </p:txBody>
        </p:sp>
        <p:pic>
          <p:nvPicPr>
            <p:cNvPr id="15" name="Imagen 1" descr="logo_carta_color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6463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742C3C82-A1F5-A14F-107C-B167312EE459}"/>
              </a:ext>
            </a:extLst>
          </p:cNvPr>
          <p:cNvSpPr txBox="1"/>
          <p:nvPr/>
        </p:nvSpPr>
        <p:spPr>
          <a:xfrm>
            <a:off x="307588" y="5939887"/>
            <a:ext cx="83792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*En esta cifra se incluyen las resoluciones del CG que no fueron recurridas, así como aquella en las que el órgano jurisdiccional competente dejó intocado el acto porque confirmó o desechó el medio de impugnación.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066958"/>
              </p:ext>
            </p:extLst>
          </p:nvPr>
        </p:nvGraphicFramePr>
        <p:xfrm>
          <a:off x="1724025" y="2385807"/>
          <a:ext cx="5895975" cy="3310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951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0E846-FA78-4C09-A503-FCD848D2DC91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0822" y="1548929"/>
            <a:ext cx="8439244" cy="83836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De las 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22 resoluciones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impugnadas</a:t>
            </a:r>
            <a:r>
              <a:rPr lang="es-MX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del CG, se obtienen los siguientes datos: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Año de presentación de la Queja: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highlight>
                <a:srgbClr val="FF0000"/>
              </a:highlight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4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Tipo de procedimiento: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8 CuadroTexto"/>
          <p:cNvSpPr txBox="1">
            <a:spLocks noChangeArrowheads="1"/>
          </p:cNvSpPr>
          <p:nvPr/>
        </p:nvSpPr>
        <p:spPr bwMode="auto">
          <a:xfrm>
            <a:off x="352378" y="492917"/>
            <a:ext cx="843924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PRECISIONES RESPECTO DE LAS </a:t>
            </a:r>
          </a:p>
          <a:p>
            <a:pPr algn="ctr"/>
            <a:r>
              <a:rPr lang="es-MX" sz="17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RESOLUCIONES DEL CG IMPUGNADAS</a:t>
            </a:r>
          </a:p>
        </p:txBody>
      </p:sp>
      <p:grpSp>
        <p:nvGrpSpPr>
          <p:cNvPr id="13" name="11 Grupo"/>
          <p:cNvGrpSpPr>
            <a:grpSpLocks/>
          </p:cNvGrpSpPr>
          <p:nvPr/>
        </p:nvGrpSpPr>
        <p:grpSpPr bwMode="auto">
          <a:xfrm>
            <a:off x="7406453" y="75729"/>
            <a:ext cx="1691489" cy="688697"/>
            <a:chOff x="-117875" y="0"/>
            <a:chExt cx="1691489" cy="688696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-117875" y="319365"/>
              <a:ext cx="1691489" cy="369331"/>
            </a:xfrm>
            <a:custGeom>
              <a:avLst/>
              <a:gdLst>
                <a:gd name="T0" fmla="*/ 0 w 1455848"/>
                <a:gd name="T1" fmla="*/ 0 h 369332"/>
                <a:gd name="T2" fmla="*/ 1442991 w 1455848"/>
                <a:gd name="T3" fmla="*/ 0 h 369332"/>
                <a:gd name="T4" fmla="*/ 1454858 w 1455848"/>
                <a:gd name="T5" fmla="*/ 374358 h 369332"/>
                <a:gd name="T6" fmla="*/ 0 w 1455848"/>
                <a:gd name="T7" fmla="*/ 374358 h 369332"/>
                <a:gd name="T8" fmla="*/ 0 w 1455848"/>
                <a:gd name="T9" fmla="*/ 0 h 369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5848"/>
                <a:gd name="T16" fmla="*/ 0 h 369332"/>
                <a:gd name="T17" fmla="*/ 1455848 w 1455848"/>
                <a:gd name="T18" fmla="*/ 369332 h 369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5848" h="369332">
                  <a:moveTo>
                    <a:pt x="0" y="0"/>
                  </a:moveTo>
                  <a:lnTo>
                    <a:pt x="1443972" y="0"/>
                  </a:lnTo>
                  <a:lnTo>
                    <a:pt x="1455848" y="369332"/>
                  </a:lnTo>
                  <a:lnTo>
                    <a:pt x="0" y="3693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MX" altLang="es-MX" sz="600" b="1" dirty="0">
                  <a:latin typeface="Arial Narrow" pitchFamily="34" charset="0"/>
                  <a:cs typeface="Times New Roman" pitchFamily="18" charset="0"/>
                </a:rPr>
                <a:t>SECRETARÍA EJECUTIVA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EJECUTIVA DE ASUNTOS JURÍDICOS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DE INSTRUCCIÓN RECURSAL</a:t>
              </a:r>
              <a:endParaRPr lang="es-ES" altLang="es-MX" sz="600" dirty="0">
                <a:cs typeface="Times New Roman" pitchFamily="18" charset="0"/>
              </a:endParaRPr>
            </a:p>
          </p:txBody>
        </p:sp>
        <p:pic>
          <p:nvPicPr>
            <p:cNvPr id="15" name="Imagen 1" descr="logo_carta_color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6463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8 CuadroTexto">
            <a:extLst>
              <a:ext uri="{FF2B5EF4-FFF2-40B4-BE49-F238E27FC236}">
                <a16:creationId xmlns:a16="http://schemas.microsoft.com/office/drawing/2014/main" id="{14091F38-67CE-DE47-A22C-87C13F64A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766" y="2636912"/>
            <a:ext cx="6048672" cy="19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1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expedientes de quejas del año 2020.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2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expedientes de quejas del año 2022.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6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expedientes de quejas del año 2023.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13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expedientes de quejas del año 2024.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endParaRPr lang="es-MX" sz="1400" dirty="0">
              <a:highlight>
                <a:srgbClr val="00FF00"/>
              </a:highlight>
              <a:latin typeface="Arial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endParaRPr lang="es-MX" sz="1400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8 CuadroTexto">
            <a:extLst>
              <a:ext uri="{FF2B5EF4-FFF2-40B4-BE49-F238E27FC236}">
                <a16:creationId xmlns:a16="http://schemas.microsoft.com/office/drawing/2014/main" id="{227A615A-BA8A-C8C2-6238-3E67A8C4E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766" y="5107935"/>
            <a:ext cx="4248472" cy="58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    19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Procedimientos sancionadores ordinarios.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s-MX" sz="1400" b="1" dirty="0">
                <a:latin typeface="Arial" pitchFamily="34" charset="0"/>
                <a:cs typeface="Arial" pitchFamily="34" charset="0"/>
              </a:rPr>
              <a:t>    3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Remoción de Consejeras y Consejeros.</a:t>
            </a:r>
          </a:p>
        </p:txBody>
      </p:sp>
    </p:spTree>
    <p:extLst>
      <p:ext uri="{BB962C8B-B14F-4D97-AF65-F5344CB8AC3E}">
        <p14:creationId xmlns:p14="http://schemas.microsoft.com/office/powerpoint/2010/main" val="261993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4787" y="248681"/>
            <a:ext cx="7621688" cy="1431914"/>
          </a:xfrm>
        </p:spPr>
        <p:txBody>
          <a:bodyPr>
            <a:normAutofit/>
          </a:bodyPr>
          <a:lstStyle/>
          <a:p>
            <a:r>
              <a:rPr lang="es-MX" sz="1600" b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ACUERDOS U OFICIOS DEL TITULAR DE LA UNIDAD TÉCNICA DE LO CONTENCIOSO ELECTORAL, IMPUGNADOS DURANTE </a:t>
            </a:r>
            <a:r>
              <a:rPr lang="es-MX" sz="1600" b="1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EL 2024 Y 2025.</a:t>
            </a:r>
            <a:endParaRPr lang="es-MX" sz="1600" b="1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A45C7-BE6D-4BEC-8EA3-7FC5AC528DEE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1ADF8FB-A201-2B8A-9E3A-6C8B8ED06E05}"/>
              </a:ext>
            </a:extLst>
          </p:cNvPr>
          <p:cNvSpPr txBox="1"/>
          <p:nvPr/>
        </p:nvSpPr>
        <p:spPr>
          <a:xfrm>
            <a:off x="533266" y="6093296"/>
            <a:ext cx="8610734" cy="19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s-MX" sz="700" dirty="0">
                <a:latin typeface="Arial" panose="020B0604020202020204" pitchFamily="34" charset="0"/>
                <a:cs typeface="Arial" panose="020B0604020202020204" pitchFamily="34" charset="0"/>
              </a:rPr>
              <a:t>En 3 ocasiones se recurrió el expediente: </a:t>
            </a:r>
            <a:r>
              <a:rPr lang="nn-NO" sz="700" dirty="0">
                <a:latin typeface="Arial" panose="020B0604020202020204" pitchFamily="34" charset="0"/>
                <a:cs typeface="Arial" panose="020B0604020202020204" pitchFamily="34" charset="0"/>
              </a:rPr>
              <a:t>UT/SCG/CA/GVV/CG/7/2025</a:t>
            </a:r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4 Rectángulo">
            <a:extLst>
              <a:ext uri="{FF2B5EF4-FFF2-40B4-BE49-F238E27FC236}">
                <a16:creationId xmlns:a16="http://schemas.microsoft.com/office/drawing/2014/main" id="{95EAF668-EBDB-15A3-8BF8-548E1FE7AA3F}"/>
              </a:ext>
            </a:extLst>
          </p:cNvPr>
          <p:cNvSpPr/>
          <p:nvPr/>
        </p:nvSpPr>
        <p:spPr>
          <a:xfrm>
            <a:off x="537609" y="1538181"/>
            <a:ext cx="8324645" cy="18448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MX" sz="1200" dirty="0">
                <a:latin typeface="Arial"/>
                <a:cs typeface="Arial"/>
              </a:rPr>
              <a:t>En el trámite de los procedimientos administrativos sancionadores (especiales y ordinarios) el Titular de la Unidad Técnica de lo Contencioso Electoral dicta diversos acuerdos u oficios, de los cuales, del 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13 de diciembre de 2024 al 19 de marzo de 2025</a:t>
            </a:r>
            <a:r>
              <a:rPr lang="es-MX" sz="1200" dirty="0">
                <a:latin typeface="Arial"/>
                <a:cs typeface="Arial"/>
              </a:rPr>
              <a:t>, se han impugnado </a:t>
            </a:r>
            <a:r>
              <a:rPr lang="es-MX" sz="1200" b="1" dirty="0">
                <a:latin typeface="Arial"/>
                <a:cs typeface="Arial"/>
              </a:rPr>
              <a:t>13*,</a:t>
            </a:r>
            <a:r>
              <a:rPr lang="es-MX" sz="1200" dirty="0">
                <a:latin typeface="Arial"/>
                <a:cs typeface="Arial"/>
              </a:rPr>
              <a:t> mediante: </a:t>
            </a:r>
            <a:r>
              <a:rPr lang="es-MX" sz="1200" b="1" dirty="0">
                <a:latin typeface="Arial"/>
                <a:cs typeface="Arial"/>
              </a:rPr>
              <a:t>2 </a:t>
            </a:r>
            <a:r>
              <a:rPr lang="es-MX" sz="1200" dirty="0">
                <a:latin typeface="Arial"/>
                <a:cs typeface="Arial"/>
              </a:rPr>
              <a:t>Recursos de apelación; </a:t>
            </a:r>
            <a:r>
              <a:rPr lang="es-MX" sz="1200" b="1" dirty="0">
                <a:latin typeface="Arial"/>
                <a:cs typeface="Arial"/>
              </a:rPr>
              <a:t>1 </a:t>
            </a:r>
            <a:r>
              <a:rPr lang="es-MX" sz="1200" dirty="0">
                <a:latin typeface="Arial"/>
                <a:cs typeface="Arial"/>
              </a:rPr>
              <a:t>juicio para la protección de los derechos político-electorales del ciudadano y </a:t>
            </a:r>
            <a:r>
              <a:rPr lang="es-MX" sz="1200" b="1" dirty="0">
                <a:latin typeface="Arial"/>
                <a:cs typeface="Arial"/>
              </a:rPr>
              <a:t>10 </a:t>
            </a:r>
            <a:r>
              <a:rPr lang="es-MX" sz="1200" dirty="0">
                <a:latin typeface="Arial"/>
                <a:cs typeface="Arial"/>
              </a:rPr>
              <a:t>recursos de revisión del procedimiento especial sancionador.</a:t>
            </a:r>
          </a:p>
          <a:p>
            <a:pPr algn="just">
              <a:lnSpc>
                <a:spcPct val="120000"/>
              </a:lnSpc>
            </a:pPr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s-MX" sz="1200" dirty="0">
                <a:latin typeface="Arial"/>
                <a:cs typeface="Arial"/>
              </a:rPr>
              <a:t>Los </a:t>
            </a:r>
            <a:r>
              <a:rPr lang="es-MX" sz="1200" b="1" dirty="0">
                <a:latin typeface="Arial"/>
                <a:cs typeface="Arial"/>
              </a:rPr>
              <a:t>13 </a:t>
            </a:r>
            <a:r>
              <a:rPr lang="es-MX" sz="1200" dirty="0">
                <a:latin typeface="Arial"/>
                <a:cs typeface="Arial"/>
              </a:rPr>
              <a:t>medios de impugnación antes citados se resolvieron de la siguiente manera: </a:t>
            </a:r>
            <a:r>
              <a:rPr lang="es-MX" sz="1200" b="1" dirty="0">
                <a:latin typeface="Arial"/>
                <a:cs typeface="Arial"/>
              </a:rPr>
              <a:t>4</a:t>
            </a:r>
            <a:r>
              <a:rPr lang="es-MX" sz="1200" dirty="0">
                <a:latin typeface="Arial"/>
                <a:cs typeface="Arial"/>
              </a:rPr>
              <a:t> confirma, </a:t>
            </a:r>
            <a:r>
              <a:rPr lang="es-MX" sz="1200" b="1" dirty="0">
                <a:latin typeface="Arial"/>
                <a:cs typeface="Arial"/>
              </a:rPr>
              <a:t>3</a:t>
            </a:r>
            <a:r>
              <a:rPr lang="es-MX" sz="1200" dirty="0">
                <a:latin typeface="Arial"/>
                <a:cs typeface="Arial"/>
              </a:rPr>
              <a:t> desecha, </a:t>
            </a:r>
            <a:r>
              <a:rPr lang="es-MX" sz="1200" b="1" dirty="0">
                <a:latin typeface="Arial"/>
                <a:cs typeface="Arial"/>
              </a:rPr>
              <a:t>1</a:t>
            </a:r>
            <a:r>
              <a:rPr lang="es-MX" sz="1200" dirty="0">
                <a:latin typeface="Arial"/>
                <a:cs typeface="Arial"/>
              </a:rPr>
              <a:t> revoca , </a:t>
            </a:r>
            <a:r>
              <a:rPr lang="es-MX" sz="1200" b="1" dirty="0">
                <a:latin typeface="Arial"/>
                <a:cs typeface="Arial"/>
              </a:rPr>
              <a:t>3</a:t>
            </a:r>
            <a:r>
              <a:rPr lang="es-MX" sz="1200" dirty="0">
                <a:latin typeface="Arial"/>
                <a:cs typeface="Arial"/>
              </a:rPr>
              <a:t> fueron reencauzados a la SCJN para su resolución los cuales se encuentran pendientes de resolución por parte del Tribunal Pleno y </a:t>
            </a:r>
            <a:r>
              <a:rPr lang="es-MX" sz="1200" b="1" dirty="0">
                <a:latin typeface="Arial"/>
                <a:cs typeface="Arial"/>
              </a:rPr>
              <a:t>2</a:t>
            </a:r>
            <a:r>
              <a:rPr lang="es-MX" sz="1200" dirty="0">
                <a:latin typeface="Arial"/>
                <a:cs typeface="Arial"/>
              </a:rPr>
              <a:t> se encuentran en instrucción ante el TEPJF .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11 Grupo">
            <a:extLst>
              <a:ext uri="{FF2B5EF4-FFF2-40B4-BE49-F238E27FC236}">
                <a16:creationId xmlns:a16="http://schemas.microsoft.com/office/drawing/2014/main" id="{CFB9F9AB-DE16-8835-7F02-EE6F1AC27EF9}"/>
              </a:ext>
            </a:extLst>
          </p:cNvPr>
          <p:cNvGrpSpPr>
            <a:grpSpLocks/>
          </p:cNvGrpSpPr>
          <p:nvPr/>
        </p:nvGrpSpPr>
        <p:grpSpPr bwMode="auto">
          <a:xfrm>
            <a:off x="7406453" y="75729"/>
            <a:ext cx="1691489" cy="688697"/>
            <a:chOff x="-117875" y="0"/>
            <a:chExt cx="1691489" cy="688696"/>
          </a:xfrm>
        </p:grpSpPr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0330D2F6-2AE8-7A6F-BE17-0815DB237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7875" y="319365"/>
              <a:ext cx="1691489" cy="369331"/>
            </a:xfrm>
            <a:custGeom>
              <a:avLst/>
              <a:gdLst>
                <a:gd name="T0" fmla="*/ 0 w 1455848"/>
                <a:gd name="T1" fmla="*/ 0 h 369332"/>
                <a:gd name="T2" fmla="*/ 1442991 w 1455848"/>
                <a:gd name="T3" fmla="*/ 0 h 369332"/>
                <a:gd name="T4" fmla="*/ 1454858 w 1455848"/>
                <a:gd name="T5" fmla="*/ 374358 h 369332"/>
                <a:gd name="T6" fmla="*/ 0 w 1455848"/>
                <a:gd name="T7" fmla="*/ 374358 h 369332"/>
                <a:gd name="T8" fmla="*/ 0 w 1455848"/>
                <a:gd name="T9" fmla="*/ 0 h 369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5848"/>
                <a:gd name="T16" fmla="*/ 0 h 369332"/>
                <a:gd name="T17" fmla="*/ 1455848 w 1455848"/>
                <a:gd name="T18" fmla="*/ 369332 h 369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5848" h="369332">
                  <a:moveTo>
                    <a:pt x="0" y="0"/>
                  </a:moveTo>
                  <a:lnTo>
                    <a:pt x="1443972" y="0"/>
                  </a:lnTo>
                  <a:lnTo>
                    <a:pt x="1455848" y="369332"/>
                  </a:lnTo>
                  <a:lnTo>
                    <a:pt x="0" y="3693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2700338" algn="ctr"/>
                  <a:tab pos="5400675" algn="r"/>
                </a:tabLst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700338" algn="ctr"/>
                  <a:tab pos="5400675" algn="r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MX" altLang="es-MX" sz="600" b="1" dirty="0">
                  <a:latin typeface="Arial Narrow" pitchFamily="34" charset="0"/>
                  <a:cs typeface="Times New Roman" pitchFamily="18" charset="0"/>
                </a:rPr>
                <a:t>SECRETARÍA EJECUTIVA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EJECUTIVA DE ASUNTOS JURÍDICOS</a:t>
              </a:r>
              <a:endParaRPr lang="es-ES" altLang="es-MX" sz="600" dirty="0">
                <a:cs typeface="Times New Roman" pitchFamily="18" charset="0"/>
              </a:endParaRPr>
            </a:p>
            <a:p>
              <a:pPr algn="just">
                <a:spcBef>
                  <a:spcPct val="0"/>
                </a:spcBef>
                <a:buFontTx/>
                <a:buNone/>
              </a:pPr>
              <a:r>
                <a:rPr lang="es-ES" altLang="es-MX" sz="600" b="1" dirty="0">
                  <a:latin typeface="Arial Narrow" pitchFamily="34" charset="0"/>
                  <a:cs typeface="Times New Roman" pitchFamily="18" charset="0"/>
                </a:rPr>
                <a:t>DIRECCIÓN DE INSTRUCCIÓN RECURSAL</a:t>
              </a:r>
              <a:endParaRPr lang="es-ES" altLang="es-MX" sz="600" dirty="0">
                <a:cs typeface="Times New Roman" pitchFamily="18" charset="0"/>
              </a:endParaRPr>
            </a:p>
          </p:txBody>
        </p:sp>
        <p:pic>
          <p:nvPicPr>
            <p:cNvPr id="12" name="Imagen 1" descr="logo_carta_color1">
              <a:extLst>
                <a:ext uri="{FF2B5EF4-FFF2-40B4-BE49-F238E27FC236}">
                  <a16:creationId xmlns:a16="http://schemas.microsoft.com/office/drawing/2014/main" id="{BC3BDA4E-D473-01C9-44D2-D58D535B7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06463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B8354AF2-E237-407F-8CAC-E52794B28D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506995"/>
              </p:ext>
            </p:extLst>
          </p:nvPr>
        </p:nvGraphicFramePr>
        <p:xfrm>
          <a:off x="2348616" y="3382981"/>
          <a:ext cx="4702629" cy="2450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957242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B04490BE24F5142AC6FB2C7EBFFAE92" ma:contentTypeVersion="18" ma:contentTypeDescription="Crear nuevo documento." ma:contentTypeScope="" ma:versionID="c2fbb82c473939422315fd50fafa3e59">
  <xsd:schema xmlns:xsd="http://www.w3.org/2001/XMLSchema" xmlns:xs="http://www.w3.org/2001/XMLSchema" xmlns:p="http://schemas.microsoft.com/office/2006/metadata/properties" xmlns:ns2="9aae4f70-44b2-46ab-acc6-49e43969ccf0" xmlns:ns3="7463e6f2-4cf7-4f37-8a7b-859c1e512b3c" targetNamespace="http://schemas.microsoft.com/office/2006/metadata/properties" ma:root="true" ma:fieldsID="31ae65c2d46d89f57a6ab8ae22514b56" ns2:_="" ns3:_="">
    <xsd:import namespace="9aae4f70-44b2-46ab-acc6-49e43969ccf0"/>
    <xsd:import namespace="7463e6f2-4cf7-4f37-8a7b-859c1e512b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e4f70-44b2-46ab-acc6-49e43969cc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n" ma:readOnly="false" ma:fieldId="{5cf76f15-5ced-4ddc-b409-7134ff3c332f}" ma:taxonomyMulti="true" ma:sspId="b5fe629f-dcd0-4f79-bd36-f65a702d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3e6f2-4cf7-4f37-8a7b-859c1e512b3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03534a47-c999-4e0c-be1f-c40a0b9fe6e0}" ma:internalName="TaxCatchAll" ma:showField="CatchAllData" ma:web="7463e6f2-4cf7-4f37-8a7b-859c1e512b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aae4f70-44b2-46ab-acc6-49e43969ccf0">
      <Terms xmlns="http://schemas.microsoft.com/office/infopath/2007/PartnerControls"/>
    </lcf76f155ced4ddcb4097134ff3c332f>
    <TaxCatchAll xmlns="7463e6f2-4cf7-4f37-8a7b-859c1e512b3c" xsi:nil="true"/>
    <SharedWithUsers xmlns="7463e6f2-4cf7-4f37-8a7b-859c1e512b3c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EFC511-38C5-4CFB-867E-C19369E5181B}"/>
</file>

<file path=customXml/itemProps2.xml><?xml version="1.0" encoding="utf-8"?>
<ds:datastoreItem xmlns:ds="http://schemas.openxmlformats.org/officeDocument/2006/customXml" ds:itemID="{3F164AEB-C62A-4EA2-960C-6B74041965F9}">
  <ds:schemaRefs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0027d176-b394-48b6-938a-3287bed79b6f"/>
    <ds:schemaRef ds:uri="http://schemas.microsoft.com/office/2006/documentManagement/types"/>
    <ds:schemaRef ds:uri="c3147dec-5bbc-4dd8-aae7-2ceca4728b2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E13877C-3DF6-46E4-8FEF-E7222BFBB6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28247</TotalTime>
  <Words>618</Words>
  <Application>Microsoft Office PowerPoint</Application>
  <PresentationFormat>Presentación en pantalla (4:3)</PresentationFormat>
  <Paragraphs>68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ACUERDOS U OFICIOS DEL TITULAR DE LA UNIDAD TÉCNICA DE LO CONTENCIOSO ELECTORAL, IMPUGNADOS DURANTE EL 2024 Y 2025.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Karina García</dc:creator>
  <cp:lastModifiedBy>LUENGAS RODRIGUEZ KATIA KAREN</cp:lastModifiedBy>
  <cp:revision>1934</cp:revision>
  <cp:lastPrinted>2023-05-23T16:44:13Z</cp:lastPrinted>
  <dcterms:created xsi:type="dcterms:W3CDTF">2010-01-13T19:51:37Z</dcterms:created>
  <dcterms:modified xsi:type="dcterms:W3CDTF">2025-03-20T01:22:18Z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0x0101009B04490BE24F5142AC6FB2C7EBFFAE92</vt:lpwstr>
  </property>
  <property fmtid="{D5CDD505-2E9C-101B-9397-08002B2CF9AE}" pid="3" name="Order">
    <vt:r8>97055200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