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11" r:id="rId4"/>
  </p:sldMasterIdLst>
  <p:sldIdLst>
    <p:sldId id="256" r:id="rId5"/>
    <p:sldId id="278" r:id="rId6"/>
    <p:sldId id="257" r:id="rId7"/>
    <p:sldId id="260" r:id="rId8"/>
    <p:sldId id="274" r:id="rId9"/>
    <p:sldId id="276" r:id="rId10"/>
    <p:sldId id="265" r:id="rId11"/>
    <p:sldId id="277" r:id="rId12"/>
    <p:sldId id="266" r:id="rId13"/>
    <p:sldId id="275" r:id="rId14"/>
    <p:sldId id="268"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F2078"/>
    <a:srgbClr val="FC409E"/>
    <a:srgbClr val="FD73ED"/>
    <a:srgbClr val="FC20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F52BE72-8919-4D40-8052-2762DEB390D6}" v="78" dt="2022-06-16T16:58:40.481"/>
  </p1510:revLst>
</p1510:revInfo>
</file>

<file path=ppt/tableStyles.xml><?xml version="1.0" encoding="utf-8"?>
<a:tblStyleLst xmlns:a="http://schemas.openxmlformats.org/drawingml/2006/main" def="{5C22544A-7EE6-4342-B048-85BDC9FD1C3A}">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Estilo claro 1 - Énfasis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E171933-4619-4E11-9A3F-F7608DF75F80}" styleName="Estilo medio 1 - Énfasis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5DA37D80-6434-44D0-A028-1B22A696006F}" styleName="Estilo claro 3 - Énfasis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7E9639D4-E3E2-4D34-9284-5A2195B3D0D7}" styleName="Estilo claro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446" autoAdjust="0"/>
    <p:restoredTop sz="94660" autoAdjust="0"/>
  </p:normalViewPr>
  <p:slideViewPr>
    <p:cSldViewPr snapToGrid="0">
      <p:cViewPr varScale="1">
        <p:scale>
          <a:sx n="72" d="100"/>
          <a:sy n="72" d="100"/>
        </p:scale>
        <p:origin x="232" y="75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ENCO PEREZ JOSE MANUEL" userId="S::manuel.marenco@ine.mx::71a58d4c-cf98-418f-a2fb-e243cd415075" providerId="AD" clId="Web-{1F52BE72-8919-4D40-8052-2762DEB390D6}"/>
    <pc:docChg chg="modSld">
      <pc:chgData name="MARENCO PEREZ JOSE MANUEL" userId="S::manuel.marenco@ine.mx::71a58d4c-cf98-418f-a2fb-e243cd415075" providerId="AD" clId="Web-{1F52BE72-8919-4D40-8052-2762DEB390D6}" dt="2022-06-16T16:58:38.231" v="59" actId="20577"/>
      <pc:docMkLst>
        <pc:docMk/>
      </pc:docMkLst>
      <pc:sldChg chg="modSp">
        <pc:chgData name="MARENCO PEREZ JOSE MANUEL" userId="S::manuel.marenco@ine.mx::71a58d4c-cf98-418f-a2fb-e243cd415075" providerId="AD" clId="Web-{1F52BE72-8919-4D40-8052-2762DEB390D6}" dt="2022-06-16T16:56:33.086" v="4" actId="20577"/>
        <pc:sldMkLst>
          <pc:docMk/>
          <pc:sldMk cId="3189809366" sldId="257"/>
        </pc:sldMkLst>
        <pc:spChg chg="mod">
          <ac:chgData name="MARENCO PEREZ JOSE MANUEL" userId="S::manuel.marenco@ine.mx::71a58d4c-cf98-418f-a2fb-e243cd415075" providerId="AD" clId="Web-{1F52BE72-8919-4D40-8052-2762DEB390D6}" dt="2022-06-16T16:56:33.086" v="4" actId="20577"/>
          <ac:spMkLst>
            <pc:docMk/>
            <pc:sldMk cId="3189809366" sldId="257"/>
            <ac:spMk id="3" creationId="{00000000-0000-0000-0000-000000000000}"/>
          </ac:spMkLst>
        </pc:spChg>
      </pc:sldChg>
      <pc:sldChg chg="modSp">
        <pc:chgData name="MARENCO PEREZ JOSE MANUEL" userId="S::manuel.marenco@ine.mx::71a58d4c-cf98-418f-a2fb-e243cd415075" providerId="AD" clId="Web-{1F52BE72-8919-4D40-8052-2762DEB390D6}" dt="2022-06-16T16:57:30.275" v="49"/>
        <pc:sldMkLst>
          <pc:docMk/>
          <pc:sldMk cId="1658556307" sldId="265"/>
        </pc:sldMkLst>
        <pc:graphicFrameChg chg="mod modGraphic">
          <ac:chgData name="MARENCO PEREZ JOSE MANUEL" userId="S::manuel.marenco@ine.mx::71a58d4c-cf98-418f-a2fb-e243cd415075" providerId="AD" clId="Web-{1F52BE72-8919-4D40-8052-2762DEB390D6}" dt="2022-06-16T16:57:30.275" v="49"/>
          <ac:graphicFrameMkLst>
            <pc:docMk/>
            <pc:sldMk cId="1658556307" sldId="265"/>
            <ac:graphicFrameMk id="6" creationId="{00000000-0000-0000-0000-000000000000}"/>
          </ac:graphicFrameMkLst>
        </pc:graphicFrameChg>
      </pc:sldChg>
      <pc:sldChg chg="modSp">
        <pc:chgData name="MARENCO PEREZ JOSE MANUEL" userId="S::manuel.marenco@ine.mx::71a58d4c-cf98-418f-a2fb-e243cd415075" providerId="AD" clId="Web-{1F52BE72-8919-4D40-8052-2762DEB390D6}" dt="2022-06-16T16:58:38.231" v="59" actId="20577"/>
        <pc:sldMkLst>
          <pc:docMk/>
          <pc:sldMk cId="2809423350" sldId="268"/>
        </pc:sldMkLst>
        <pc:spChg chg="mod">
          <ac:chgData name="MARENCO PEREZ JOSE MANUEL" userId="S::manuel.marenco@ine.mx::71a58d4c-cf98-418f-a2fb-e243cd415075" providerId="AD" clId="Web-{1F52BE72-8919-4D40-8052-2762DEB390D6}" dt="2022-06-16T16:58:38.231" v="59" actId="20577"/>
          <ac:spMkLst>
            <pc:docMk/>
            <pc:sldMk cId="2809423350" sldId="268"/>
            <ac:spMk id="6" creationId="{00000000-0000-0000-0000-000000000000}"/>
          </ac:spMkLst>
        </pc:spChg>
      </pc:sldChg>
      <pc:sldChg chg="modSp">
        <pc:chgData name="MARENCO PEREZ JOSE MANUEL" userId="S::manuel.marenco@ine.mx::71a58d4c-cf98-418f-a2fb-e243cd415075" providerId="AD" clId="Web-{1F52BE72-8919-4D40-8052-2762DEB390D6}" dt="2022-06-16T16:56:52.243" v="7" actId="20577"/>
        <pc:sldMkLst>
          <pc:docMk/>
          <pc:sldMk cId="4069693360" sldId="276"/>
        </pc:sldMkLst>
        <pc:spChg chg="mod">
          <ac:chgData name="MARENCO PEREZ JOSE MANUEL" userId="S::manuel.marenco@ine.mx::71a58d4c-cf98-418f-a2fb-e243cd415075" providerId="AD" clId="Web-{1F52BE72-8919-4D40-8052-2762DEB390D6}" dt="2022-06-16T16:56:52.243" v="7" actId="20577"/>
          <ac:spMkLst>
            <pc:docMk/>
            <pc:sldMk cId="4069693360" sldId="276"/>
            <ac:spMk id="3" creationId="{00000000-0000-0000-0000-000000000000}"/>
          </ac:spMkLst>
        </pc:spChg>
      </pc:sldChg>
      <pc:sldChg chg="modSp">
        <pc:chgData name="MARENCO PEREZ JOSE MANUEL" userId="S::manuel.marenco@ine.mx::71a58d4c-cf98-418f-a2fb-e243cd415075" providerId="AD" clId="Web-{1F52BE72-8919-4D40-8052-2762DEB390D6}" dt="2022-06-16T16:56:10.101" v="2" actId="20577"/>
        <pc:sldMkLst>
          <pc:docMk/>
          <pc:sldMk cId="2745999372" sldId="278"/>
        </pc:sldMkLst>
        <pc:spChg chg="mod">
          <ac:chgData name="MARENCO PEREZ JOSE MANUEL" userId="S::manuel.marenco@ine.mx::71a58d4c-cf98-418f-a2fb-e243cd415075" providerId="AD" clId="Web-{1F52BE72-8919-4D40-8052-2762DEB390D6}" dt="2022-06-16T16:56:10.101" v="2" actId="20577"/>
          <ac:spMkLst>
            <pc:docMk/>
            <pc:sldMk cId="2745999372" sldId="278"/>
            <ac:spMk id="3" creationId="{00000000-0000-0000-0000-00000000000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914400" y="2130426"/>
            <a:ext cx="10363200" cy="1470025"/>
          </a:xfrm>
        </p:spPr>
        <p:txBody>
          <a:bodyPr/>
          <a:lstStyle/>
          <a:p>
            <a:r>
              <a:rPr lang="es-ES_tradnl"/>
              <a:t>Clic para editar título</a:t>
            </a:r>
            <a:endParaRPr lang="es-ES"/>
          </a:p>
        </p:txBody>
      </p:sp>
      <p:sp>
        <p:nvSpPr>
          <p:cNvPr id="3" name="Subtítulo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lang="es-ES"/>
          </a:p>
        </p:txBody>
      </p:sp>
      <p:sp>
        <p:nvSpPr>
          <p:cNvPr id="4" name="Marcador de fecha 3"/>
          <p:cNvSpPr>
            <a:spLocks noGrp="1"/>
          </p:cNvSpPr>
          <p:nvPr>
            <p:ph type="dt" sz="half" idx="10"/>
          </p:nvPr>
        </p:nvSpPr>
        <p:spPr/>
        <p:txBody>
          <a:bodyPr/>
          <a:lstStyle/>
          <a:p>
            <a:fld id="{9334D819-9F07-4261-B09B-9E467E5D9002}" type="datetimeFigureOut">
              <a:rPr lang="en-US" smtClean="0"/>
              <a:pPr/>
              <a:t>6/16/2022</a:t>
            </a:fld>
            <a:endParaRPr lang="en-US" dirty="0"/>
          </a:p>
        </p:txBody>
      </p:sp>
      <p:sp>
        <p:nvSpPr>
          <p:cNvPr id="5" name="Marcador de pie de página 4"/>
          <p:cNvSpPr>
            <a:spLocks noGrp="1"/>
          </p:cNvSpPr>
          <p:nvPr>
            <p:ph type="ftr" sz="quarter" idx="11"/>
          </p:nvPr>
        </p:nvSpPr>
        <p:spPr/>
        <p:txBody>
          <a:bodyPr/>
          <a:lstStyle/>
          <a:p>
            <a:endParaRPr lang="en-US" dirty="0"/>
          </a:p>
        </p:txBody>
      </p:sp>
      <p:sp>
        <p:nvSpPr>
          <p:cNvPr id="6" name="Marcador de número de diapositiva 5"/>
          <p:cNvSpPr>
            <a:spLocks noGrp="1"/>
          </p:cNvSpPr>
          <p:nvPr>
            <p:ph type="sldNum" sz="quarter" idx="12"/>
          </p:nvPr>
        </p:nvSpPr>
        <p:spPr/>
        <p:txBody>
          <a:bodyPr/>
          <a:lstStyle/>
          <a:p>
            <a:fld id="{71766878-3199-4EAB-94E7-2D6D11070E14}" type="slidenum">
              <a:rPr lang="en-US" smtClean="0"/>
              <a:pPr/>
              <a:t>‹Nº›</a:t>
            </a:fld>
            <a:endParaRPr lang="en-US" dirty="0"/>
          </a:p>
        </p:txBody>
      </p:sp>
    </p:spTree>
    <p:extLst>
      <p:ext uri="{BB962C8B-B14F-4D97-AF65-F5344CB8AC3E}">
        <p14:creationId xmlns:p14="http://schemas.microsoft.com/office/powerpoint/2010/main" val="36038832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9334D819-9F07-4261-B09B-9E467E5D9002}" type="datetimeFigureOut">
              <a:rPr lang="en-US" smtClean="0"/>
              <a:t>6/16/2022</a:t>
            </a:fld>
            <a:endParaRPr lang="en-US" dirty="0"/>
          </a:p>
        </p:txBody>
      </p:sp>
      <p:sp>
        <p:nvSpPr>
          <p:cNvPr id="5" name="Marcador de pie de página 4"/>
          <p:cNvSpPr>
            <a:spLocks noGrp="1"/>
          </p:cNvSpPr>
          <p:nvPr>
            <p:ph type="ftr" sz="quarter" idx="11"/>
          </p:nvPr>
        </p:nvSpPr>
        <p:spPr/>
        <p:txBody>
          <a:bodyPr/>
          <a:lstStyle/>
          <a:p>
            <a:endParaRPr lang="en-US" dirty="0"/>
          </a:p>
        </p:txBody>
      </p:sp>
      <p:sp>
        <p:nvSpPr>
          <p:cNvPr id="6" name="Marcador de número de diapositiva 5"/>
          <p:cNvSpPr>
            <a:spLocks noGrp="1"/>
          </p:cNvSpPr>
          <p:nvPr>
            <p:ph type="sldNum" sz="quarter" idx="12"/>
          </p:nvPr>
        </p:nvSpPr>
        <p:spPr/>
        <p:txBody>
          <a:bodyPr/>
          <a:lstStyle/>
          <a:p>
            <a:fld id="{71766878-3199-4EAB-94E7-2D6D11070E14}" type="slidenum">
              <a:rPr lang="en-US" smtClean="0"/>
              <a:t>‹Nº›</a:t>
            </a:fld>
            <a:endParaRPr lang="en-US" dirty="0"/>
          </a:p>
        </p:txBody>
      </p:sp>
    </p:spTree>
    <p:extLst>
      <p:ext uri="{BB962C8B-B14F-4D97-AF65-F5344CB8AC3E}">
        <p14:creationId xmlns:p14="http://schemas.microsoft.com/office/powerpoint/2010/main" val="14027828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839200" y="274639"/>
            <a:ext cx="2743200" cy="5851525"/>
          </a:xfrm>
        </p:spPr>
        <p:txBody>
          <a:bodyPr vert="eaVert"/>
          <a:lstStyle/>
          <a:p>
            <a:r>
              <a:rPr lang="es-ES_tradnl"/>
              <a:t>Clic para editar título</a:t>
            </a:r>
            <a:endParaRPr lang="es-ES"/>
          </a:p>
        </p:txBody>
      </p:sp>
      <p:sp>
        <p:nvSpPr>
          <p:cNvPr id="3" name="Marcador de texto vertical 2"/>
          <p:cNvSpPr>
            <a:spLocks noGrp="1"/>
          </p:cNvSpPr>
          <p:nvPr>
            <p:ph type="body" orient="vert" idx="1"/>
          </p:nvPr>
        </p:nvSpPr>
        <p:spPr>
          <a:xfrm>
            <a:off x="609600" y="274639"/>
            <a:ext cx="8026400" cy="5851525"/>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9334D819-9F07-4261-B09B-9E467E5D9002}" type="datetimeFigureOut">
              <a:rPr lang="en-US" smtClean="0"/>
              <a:t>6/16/2022</a:t>
            </a:fld>
            <a:endParaRPr lang="en-US" dirty="0"/>
          </a:p>
        </p:txBody>
      </p:sp>
      <p:sp>
        <p:nvSpPr>
          <p:cNvPr id="5" name="Marcador de pie de página 4"/>
          <p:cNvSpPr>
            <a:spLocks noGrp="1"/>
          </p:cNvSpPr>
          <p:nvPr>
            <p:ph type="ftr" sz="quarter" idx="11"/>
          </p:nvPr>
        </p:nvSpPr>
        <p:spPr/>
        <p:txBody>
          <a:bodyPr/>
          <a:lstStyle/>
          <a:p>
            <a:endParaRPr lang="en-US" dirty="0"/>
          </a:p>
        </p:txBody>
      </p:sp>
      <p:sp>
        <p:nvSpPr>
          <p:cNvPr id="6" name="Marcador de número de diapositiva 5"/>
          <p:cNvSpPr>
            <a:spLocks noGrp="1"/>
          </p:cNvSpPr>
          <p:nvPr>
            <p:ph type="sldNum" sz="quarter" idx="12"/>
          </p:nvPr>
        </p:nvSpPr>
        <p:spPr/>
        <p:txBody>
          <a:bodyPr/>
          <a:lstStyle/>
          <a:p>
            <a:fld id="{71766878-3199-4EAB-94E7-2D6D11070E14}" type="slidenum">
              <a:rPr lang="en-US" smtClean="0"/>
              <a:t>‹Nº›</a:t>
            </a:fld>
            <a:endParaRPr lang="en-US" dirty="0"/>
          </a:p>
        </p:txBody>
      </p:sp>
    </p:spTree>
    <p:extLst>
      <p:ext uri="{BB962C8B-B14F-4D97-AF65-F5344CB8AC3E}">
        <p14:creationId xmlns:p14="http://schemas.microsoft.com/office/powerpoint/2010/main" val="1409971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9334D819-9F07-4261-B09B-9E467E5D9002}" type="datetimeFigureOut">
              <a:rPr lang="en-US" smtClean="0"/>
              <a:t>6/16/2022</a:t>
            </a:fld>
            <a:endParaRPr lang="en-US" dirty="0"/>
          </a:p>
        </p:txBody>
      </p:sp>
      <p:sp>
        <p:nvSpPr>
          <p:cNvPr id="5" name="Marcador de pie de página 4"/>
          <p:cNvSpPr>
            <a:spLocks noGrp="1"/>
          </p:cNvSpPr>
          <p:nvPr>
            <p:ph type="ftr" sz="quarter" idx="11"/>
          </p:nvPr>
        </p:nvSpPr>
        <p:spPr/>
        <p:txBody>
          <a:bodyPr/>
          <a:lstStyle/>
          <a:p>
            <a:endParaRPr lang="en-US" dirty="0"/>
          </a:p>
        </p:txBody>
      </p:sp>
      <p:sp>
        <p:nvSpPr>
          <p:cNvPr id="6" name="Marcador de número de diapositiva 5"/>
          <p:cNvSpPr>
            <a:spLocks noGrp="1"/>
          </p:cNvSpPr>
          <p:nvPr>
            <p:ph type="sldNum" sz="quarter" idx="12"/>
          </p:nvPr>
        </p:nvSpPr>
        <p:spPr/>
        <p:txBody>
          <a:bodyPr/>
          <a:lstStyle/>
          <a:p>
            <a:fld id="{71766878-3199-4EAB-94E7-2D6D11070E14}" type="slidenum">
              <a:rPr lang="en-US" smtClean="0"/>
              <a:t>‹Nº›</a:t>
            </a:fld>
            <a:endParaRPr lang="en-US" dirty="0"/>
          </a:p>
        </p:txBody>
      </p:sp>
    </p:spTree>
    <p:extLst>
      <p:ext uri="{BB962C8B-B14F-4D97-AF65-F5344CB8AC3E}">
        <p14:creationId xmlns:p14="http://schemas.microsoft.com/office/powerpoint/2010/main" val="12822662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963084" y="4406901"/>
            <a:ext cx="10363200" cy="1362075"/>
          </a:xfrm>
        </p:spPr>
        <p:txBody>
          <a:bodyPr anchor="t"/>
          <a:lstStyle>
            <a:lvl1pPr algn="l">
              <a:defRPr sz="4000" b="1" cap="all"/>
            </a:lvl1pPr>
          </a:lstStyle>
          <a:p>
            <a:r>
              <a:rPr lang="es-ES_tradnl"/>
              <a:t>Clic para editar título</a:t>
            </a:r>
            <a:endParaRPr lang="es-ES"/>
          </a:p>
        </p:txBody>
      </p:sp>
      <p:sp>
        <p:nvSpPr>
          <p:cNvPr id="3" name="Marcador de texto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4" name="Marcador de fecha 3"/>
          <p:cNvSpPr>
            <a:spLocks noGrp="1"/>
          </p:cNvSpPr>
          <p:nvPr>
            <p:ph type="dt" sz="half" idx="10"/>
          </p:nvPr>
        </p:nvSpPr>
        <p:spPr/>
        <p:txBody>
          <a:bodyPr/>
          <a:lstStyle/>
          <a:p>
            <a:fld id="{9334D819-9F07-4261-B09B-9E467E5D9002}" type="datetimeFigureOut">
              <a:rPr lang="en-US" smtClean="0"/>
              <a:pPr/>
              <a:t>6/16/2022</a:t>
            </a:fld>
            <a:endParaRPr lang="en-US" dirty="0"/>
          </a:p>
        </p:txBody>
      </p:sp>
      <p:sp>
        <p:nvSpPr>
          <p:cNvPr id="5" name="Marcador de pie de página 4"/>
          <p:cNvSpPr>
            <a:spLocks noGrp="1"/>
          </p:cNvSpPr>
          <p:nvPr>
            <p:ph type="ftr" sz="quarter" idx="11"/>
          </p:nvPr>
        </p:nvSpPr>
        <p:spPr/>
        <p:txBody>
          <a:bodyPr/>
          <a:lstStyle/>
          <a:p>
            <a:endParaRPr lang="en-US" dirty="0"/>
          </a:p>
        </p:txBody>
      </p:sp>
      <p:sp>
        <p:nvSpPr>
          <p:cNvPr id="6" name="Marcador de número de diapositiva 5"/>
          <p:cNvSpPr>
            <a:spLocks noGrp="1"/>
          </p:cNvSpPr>
          <p:nvPr>
            <p:ph type="sldNum" sz="quarter" idx="12"/>
          </p:nvPr>
        </p:nvSpPr>
        <p:spPr/>
        <p:txBody>
          <a:bodyPr/>
          <a:lstStyle/>
          <a:p>
            <a:fld id="{71766878-3199-4EAB-94E7-2D6D11070E14}" type="slidenum">
              <a:rPr lang="en-US" smtClean="0"/>
              <a:pPr/>
              <a:t>‹Nº›</a:t>
            </a:fld>
            <a:endParaRPr lang="en-US" dirty="0"/>
          </a:p>
        </p:txBody>
      </p:sp>
    </p:spTree>
    <p:extLst>
      <p:ext uri="{BB962C8B-B14F-4D97-AF65-F5344CB8AC3E}">
        <p14:creationId xmlns:p14="http://schemas.microsoft.com/office/powerpoint/2010/main" val="39964202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contenido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fecha 4"/>
          <p:cNvSpPr>
            <a:spLocks noGrp="1"/>
          </p:cNvSpPr>
          <p:nvPr>
            <p:ph type="dt" sz="half" idx="10"/>
          </p:nvPr>
        </p:nvSpPr>
        <p:spPr/>
        <p:txBody>
          <a:bodyPr/>
          <a:lstStyle/>
          <a:p>
            <a:fld id="{9334D819-9F07-4261-B09B-9E467E5D9002}" type="datetimeFigureOut">
              <a:rPr lang="en-US" smtClean="0"/>
              <a:t>6/16/2022</a:t>
            </a:fld>
            <a:endParaRPr lang="en-US" dirty="0"/>
          </a:p>
        </p:txBody>
      </p:sp>
      <p:sp>
        <p:nvSpPr>
          <p:cNvPr id="6" name="Marcador de pie de página 5"/>
          <p:cNvSpPr>
            <a:spLocks noGrp="1"/>
          </p:cNvSpPr>
          <p:nvPr>
            <p:ph type="ftr" sz="quarter" idx="11"/>
          </p:nvPr>
        </p:nvSpPr>
        <p:spPr/>
        <p:txBody>
          <a:bodyPr/>
          <a:lstStyle/>
          <a:p>
            <a:endParaRPr lang="en-US" dirty="0"/>
          </a:p>
        </p:txBody>
      </p:sp>
      <p:sp>
        <p:nvSpPr>
          <p:cNvPr id="7" name="Marcador de número de diapositiva 6"/>
          <p:cNvSpPr>
            <a:spLocks noGrp="1"/>
          </p:cNvSpPr>
          <p:nvPr>
            <p:ph type="sldNum" sz="quarter" idx="12"/>
          </p:nvPr>
        </p:nvSpPr>
        <p:spPr/>
        <p:txBody>
          <a:bodyPr/>
          <a:lstStyle/>
          <a:p>
            <a:fld id="{71766878-3199-4EAB-94E7-2D6D11070E14}" type="slidenum">
              <a:rPr lang="en-US" smtClean="0"/>
              <a:t>‹Nº›</a:t>
            </a:fld>
            <a:endParaRPr lang="en-US" dirty="0"/>
          </a:p>
        </p:txBody>
      </p:sp>
    </p:spTree>
    <p:extLst>
      <p:ext uri="{BB962C8B-B14F-4D97-AF65-F5344CB8AC3E}">
        <p14:creationId xmlns:p14="http://schemas.microsoft.com/office/powerpoint/2010/main" val="2355827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a:t>Clic para editar título</a:t>
            </a:r>
            <a:endParaRPr lang="es-ES"/>
          </a:p>
        </p:txBody>
      </p:sp>
      <p:sp>
        <p:nvSpPr>
          <p:cNvPr id="3" name="Marcador de texto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Marcador de contenido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texto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Marcador de contenido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7" name="Marcador de fecha 6"/>
          <p:cNvSpPr>
            <a:spLocks noGrp="1"/>
          </p:cNvSpPr>
          <p:nvPr>
            <p:ph type="dt" sz="half" idx="10"/>
          </p:nvPr>
        </p:nvSpPr>
        <p:spPr/>
        <p:txBody>
          <a:bodyPr/>
          <a:lstStyle/>
          <a:p>
            <a:fld id="{9334D819-9F07-4261-B09B-9E467E5D9002}" type="datetimeFigureOut">
              <a:rPr lang="en-US" smtClean="0"/>
              <a:t>6/16/2022</a:t>
            </a:fld>
            <a:endParaRPr lang="en-US" dirty="0"/>
          </a:p>
        </p:txBody>
      </p:sp>
      <p:sp>
        <p:nvSpPr>
          <p:cNvPr id="8" name="Marcador de pie de página 7"/>
          <p:cNvSpPr>
            <a:spLocks noGrp="1"/>
          </p:cNvSpPr>
          <p:nvPr>
            <p:ph type="ftr" sz="quarter" idx="11"/>
          </p:nvPr>
        </p:nvSpPr>
        <p:spPr/>
        <p:txBody>
          <a:bodyPr/>
          <a:lstStyle/>
          <a:p>
            <a:endParaRPr lang="en-US" dirty="0"/>
          </a:p>
        </p:txBody>
      </p:sp>
      <p:sp>
        <p:nvSpPr>
          <p:cNvPr id="9" name="Marcador de número de diapositiva 8"/>
          <p:cNvSpPr>
            <a:spLocks noGrp="1"/>
          </p:cNvSpPr>
          <p:nvPr>
            <p:ph type="sldNum" sz="quarter" idx="12"/>
          </p:nvPr>
        </p:nvSpPr>
        <p:spPr/>
        <p:txBody>
          <a:bodyPr/>
          <a:lstStyle/>
          <a:p>
            <a:fld id="{71766878-3199-4EAB-94E7-2D6D11070E14}" type="slidenum">
              <a:rPr lang="en-US" smtClean="0"/>
              <a:t>‹Nº›</a:t>
            </a:fld>
            <a:endParaRPr lang="en-US" dirty="0"/>
          </a:p>
        </p:txBody>
      </p:sp>
    </p:spTree>
    <p:extLst>
      <p:ext uri="{BB962C8B-B14F-4D97-AF65-F5344CB8AC3E}">
        <p14:creationId xmlns:p14="http://schemas.microsoft.com/office/powerpoint/2010/main" val="22638461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fecha 2"/>
          <p:cNvSpPr>
            <a:spLocks noGrp="1"/>
          </p:cNvSpPr>
          <p:nvPr>
            <p:ph type="dt" sz="half" idx="10"/>
          </p:nvPr>
        </p:nvSpPr>
        <p:spPr/>
        <p:txBody>
          <a:bodyPr/>
          <a:lstStyle/>
          <a:p>
            <a:fld id="{9334D819-9F07-4261-B09B-9E467E5D9002}" type="datetimeFigureOut">
              <a:rPr lang="en-US" smtClean="0"/>
              <a:pPr/>
              <a:t>6/16/2022</a:t>
            </a:fld>
            <a:endParaRPr lang="en-US" dirty="0"/>
          </a:p>
        </p:txBody>
      </p:sp>
      <p:sp>
        <p:nvSpPr>
          <p:cNvPr id="4" name="Marcador de pie de página 3"/>
          <p:cNvSpPr>
            <a:spLocks noGrp="1"/>
          </p:cNvSpPr>
          <p:nvPr>
            <p:ph type="ftr" sz="quarter" idx="11"/>
          </p:nvPr>
        </p:nvSpPr>
        <p:spPr/>
        <p:txBody>
          <a:bodyPr/>
          <a:lstStyle/>
          <a:p>
            <a:endParaRPr lang="en-US" dirty="0"/>
          </a:p>
        </p:txBody>
      </p:sp>
      <p:sp>
        <p:nvSpPr>
          <p:cNvPr id="5" name="Marcador de número de diapositiva 4"/>
          <p:cNvSpPr>
            <a:spLocks noGrp="1"/>
          </p:cNvSpPr>
          <p:nvPr>
            <p:ph type="sldNum" sz="quarter" idx="12"/>
          </p:nvPr>
        </p:nvSpPr>
        <p:spPr/>
        <p:txBody>
          <a:bodyPr/>
          <a:lstStyle/>
          <a:p>
            <a:fld id="{71766878-3199-4EAB-94E7-2D6D11070E14}" type="slidenum">
              <a:rPr lang="en-US" smtClean="0"/>
              <a:pPr/>
              <a:t>‹Nº›</a:t>
            </a:fld>
            <a:endParaRPr lang="en-US" dirty="0"/>
          </a:p>
        </p:txBody>
      </p:sp>
    </p:spTree>
    <p:extLst>
      <p:ext uri="{BB962C8B-B14F-4D97-AF65-F5344CB8AC3E}">
        <p14:creationId xmlns:p14="http://schemas.microsoft.com/office/powerpoint/2010/main" val="19156082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9334D819-9F07-4261-B09B-9E467E5D9002}" type="datetimeFigureOut">
              <a:rPr lang="en-US" smtClean="0"/>
              <a:t>6/16/2022</a:t>
            </a:fld>
            <a:endParaRPr lang="en-US" dirty="0"/>
          </a:p>
        </p:txBody>
      </p:sp>
      <p:sp>
        <p:nvSpPr>
          <p:cNvPr id="3" name="Marcador de pie de página 2"/>
          <p:cNvSpPr>
            <a:spLocks noGrp="1"/>
          </p:cNvSpPr>
          <p:nvPr>
            <p:ph type="ftr" sz="quarter" idx="11"/>
          </p:nvPr>
        </p:nvSpPr>
        <p:spPr/>
        <p:txBody>
          <a:bodyPr/>
          <a:lstStyle/>
          <a:p>
            <a:endParaRPr lang="en-US" dirty="0"/>
          </a:p>
        </p:txBody>
      </p:sp>
      <p:sp>
        <p:nvSpPr>
          <p:cNvPr id="4" name="Marcador de número de diapositiva 3"/>
          <p:cNvSpPr>
            <a:spLocks noGrp="1"/>
          </p:cNvSpPr>
          <p:nvPr>
            <p:ph type="sldNum" sz="quarter" idx="12"/>
          </p:nvPr>
        </p:nvSpPr>
        <p:spPr/>
        <p:txBody>
          <a:bodyPr/>
          <a:lstStyle/>
          <a:p>
            <a:fld id="{71766878-3199-4EAB-94E7-2D6D11070E14}" type="slidenum">
              <a:rPr lang="en-US" smtClean="0"/>
              <a:t>‹Nº›</a:t>
            </a:fld>
            <a:endParaRPr lang="en-US" dirty="0"/>
          </a:p>
        </p:txBody>
      </p:sp>
    </p:spTree>
    <p:extLst>
      <p:ext uri="{BB962C8B-B14F-4D97-AF65-F5344CB8AC3E}">
        <p14:creationId xmlns:p14="http://schemas.microsoft.com/office/powerpoint/2010/main" val="2713363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09601" y="273050"/>
            <a:ext cx="4011084" cy="1162050"/>
          </a:xfrm>
        </p:spPr>
        <p:txBody>
          <a:bodyPr anchor="b"/>
          <a:lstStyle>
            <a:lvl1pPr algn="l">
              <a:defRPr sz="2000" b="1"/>
            </a:lvl1pPr>
          </a:lstStyle>
          <a:p>
            <a:r>
              <a:rPr lang="es-ES_tradnl"/>
              <a:t>Clic para editar título</a:t>
            </a:r>
            <a:endParaRPr lang="es-ES"/>
          </a:p>
        </p:txBody>
      </p:sp>
      <p:sp>
        <p:nvSpPr>
          <p:cNvPr id="3" name="Marcador de contenido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texto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9334D819-9F07-4261-B09B-9E467E5D9002}" type="datetimeFigureOut">
              <a:rPr lang="en-US" smtClean="0"/>
              <a:t>6/16/2022</a:t>
            </a:fld>
            <a:endParaRPr lang="en-US" dirty="0"/>
          </a:p>
        </p:txBody>
      </p:sp>
      <p:sp>
        <p:nvSpPr>
          <p:cNvPr id="6" name="Marcador de pie de página 5"/>
          <p:cNvSpPr>
            <a:spLocks noGrp="1"/>
          </p:cNvSpPr>
          <p:nvPr>
            <p:ph type="ftr" sz="quarter" idx="11"/>
          </p:nvPr>
        </p:nvSpPr>
        <p:spPr/>
        <p:txBody>
          <a:bodyPr/>
          <a:lstStyle/>
          <a:p>
            <a:endParaRPr lang="en-US" dirty="0"/>
          </a:p>
        </p:txBody>
      </p:sp>
      <p:sp>
        <p:nvSpPr>
          <p:cNvPr id="7" name="Marcador de número de diapositiva 6"/>
          <p:cNvSpPr>
            <a:spLocks noGrp="1"/>
          </p:cNvSpPr>
          <p:nvPr>
            <p:ph type="sldNum" sz="quarter" idx="12"/>
          </p:nvPr>
        </p:nvSpPr>
        <p:spPr/>
        <p:txBody>
          <a:bodyPr/>
          <a:lstStyle/>
          <a:p>
            <a:fld id="{71766878-3199-4EAB-94E7-2D6D11070E14}" type="slidenum">
              <a:rPr lang="en-US" smtClean="0"/>
              <a:t>‹Nº›</a:t>
            </a:fld>
            <a:endParaRPr lang="en-US" dirty="0"/>
          </a:p>
        </p:txBody>
      </p:sp>
    </p:spTree>
    <p:extLst>
      <p:ext uri="{BB962C8B-B14F-4D97-AF65-F5344CB8AC3E}">
        <p14:creationId xmlns:p14="http://schemas.microsoft.com/office/powerpoint/2010/main" val="16905680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2389717" y="4800600"/>
            <a:ext cx="7315200" cy="566738"/>
          </a:xfrm>
        </p:spPr>
        <p:txBody>
          <a:bodyPr anchor="b"/>
          <a:lstStyle>
            <a:lvl1pPr algn="l">
              <a:defRPr sz="2000" b="1"/>
            </a:lvl1pPr>
          </a:lstStyle>
          <a:p>
            <a:r>
              <a:rPr lang="es-ES_tradnl"/>
              <a:t>Clic para editar título</a:t>
            </a:r>
            <a:endParaRPr lang="es-ES"/>
          </a:p>
        </p:txBody>
      </p:sp>
      <p:sp>
        <p:nvSpPr>
          <p:cNvPr id="3" name="Marcador de posición de imagen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9334D819-9F07-4261-B09B-9E467E5D9002}" type="datetimeFigureOut">
              <a:rPr lang="en-US" smtClean="0"/>
              <a:t>6/16/2022</a:t>
            </a:fld>
            <a:endParaRPr lang="en-US" dirty="0"/>
          </a:p>
        </p:txBody>
      </p:sp>
      <p:sp>
        <p:nvSpPr>
          <p:cNvPr id="6" name="Marcador de pie de página 5"/>
          <p:cNvSpPr>
            <a:spLocks noGrp="1"/>
          </p:cNvSpPr>
          <p:nvPr>
            <p:ph type="ftr" sz="quarter" idx="11"/>
          </p:nvPr>
        </p:nvSpPr>
        <p:spPr/>
        <p:txBody>
          <a:bodyPr/>
          <a:lstStyle/>
          <a:p>
            <a:endParaRPr lang="en-US" dirty="0"/>
          </a:p>
        </p:txBody>
      </p:sp>
      <p:sp>
        <p:nvSpPr>
          <p:cNvPr id="7" name="Marcador de número de diapositiva 6"/>
          <p:cNvSpPr>
            <a:spLocks noGrp="1"/>
          </p:cNvSpPr>
          <p:nvPr>
            <p:ph type="sldNum" sz="quarter" idx="12"/>
          </p:nvPr>
        </p:nvSpPr>
        <p:spPr/>
        <p:txBody>
          <a:bodyPr/>
          <a:lstStyle/>
          <a:p>
            <a:fld id="{71766878-3199-4EAB-94E7-2D6D11070E14}" type="slidenum">
              <a:rPr lang="en-US" smtClean="0"/>
              <a:t>‹Nº›</a:t>
            </a:fld>
            <a:endParaRPr lang="en-US" dirty="0"/>
          </a:p>
        </p:txBody>
      </p:sp>
    </p:spTree>
    <p:extLst>
      <p:ext uri="{BB962C8B-B14F-4D97-AF65-F5344CB8AC3E}">
        <p14:creationId xmlns:p14="http://schemas.microsoft.com/office/powerpoint/2010/main" val="25232204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s-ES_tradnl"/>
              <a:t>Clic para editar título</a:t>
            </a:r>
            <a:endParaRPr lang="es-ES"/>
          </a:p>
        </p:txBody>
      </p:sp>
      <p:sp>
        <p:nvSpPr>
          <p:cNvPr id="3" name="Marcador de texto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34D819-9F07-4261-B09B-9E467E5D9002}" type="datetimeFigureOut">
              <a:rPr lang="en-US" smtClean="0"/>
              <a:pPr/>
              <a:t>6/16/2022</a:t>
            </a:fld>
            <a:endParaRPr lang="en-US" dirty="0"/>
          </a:p>
        </p:txBody>
      </p:sp>
      <p:sp>
        <p:nvSpPr>
          <p:cNvPr id="5" name="Marcador de pie de página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Marcador de número de diapositiva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766878-3199-4EAB-94E7-2D6D11070E14}" type="slidenum">
              <a:rPr lang="en-US" smtClean="0"/>
              <a:pPr/>
              <a:t>‹Nº›</a:t>
            </a:fld>
            <a:endParaRPr lang="en-US" dirty="0"/>
          </a:p>
        </p:txBody>
      </p:sp>
    </p:spTree>
    <p:extLst>
      <p:ext uri="{BB962C8B-B14F-4D97-AF65-F5344CB8AC3E}">
        <p14:creationId xmlns:p14="http://schemas.microsoft.com/office/powerpoint/2010/main" val="2161366466"/>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472146" y="2891088"/>
            <a:ext cx="11179282" cy="1237807"/>
          </a:xfrm>
        </p:spPr>
        <p:txBody>
          <a:bodyPr>
            <a:noAutofit/>
          </a:bodyPr>
          <a:lstStyle/>
          <a:p>
            <a:r>
              <a:rPr lang="es-MX" sz="4800" b="1" dirty="0">
                <a:latin typeface="Myriad Pro Semibold" panose="020B0503030403020204" pitchFamily="34" charset="0"/>
              </a:rPr>
              <a:t>REQUERIMIENTOS DE LA </a:t>
            </a:r>
            <a:br>
              <a:rPr lang="es-MX" sz="4800" b="1" dirty="0">
                <a:latin typeface="Myriad Pro Semibold" panose="020B0503030403020204" pitchFamily="34" charset="0"/>
              </a:rPr>
            </a:br>
            <a:r>
              <a:rPr lang="es-MX" sz="4800" b="1" dirty="0">
                <a:latin typeface="Myriad Pro Semibold" panose="020B0503030403020204" pitchFamily="34" charset="0"/>
              </a:rPr>
              <a:t>PRODUCCIÓN DE LA </a:t>
            </a:r>
            <a:br>
              <a:rPr lang="es-MX" sz="4800" b="1" dirty="0">
                <a:latin typeface="Myriad Pro Semibold" panose="020B0503030403020204" pitchFamily="34" charset="0"/>
              </a:rPr>
            </a:br>
            <a:r>
              <a:rPr lang="es-MX" sz="4800" b="1" dirty="0">
                <a:latin typeface="Myriad Pro Semibold" panose="020B0503030403020204" pitchFamily="34" charset="0"/>
              </a:rPr>
              <a:t>DOCUMENTACIÓN ELECTORAL </a:t>
            </a:r>
          </a:p>
        </p:txBody>
      </p:sp>
      <p:pic>
        <p:nvPicPr>
          <p:cNvPr id="3" name="Imagen 2" descr="logo-in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9388" y="251124"/>
            <a:ext cx="2076416" cy="1007018"/>
          </a:xfrm>
          <a:prstGeom prst="rect">
            <a:avLst/>
          </a:prstGeom>
        </p:spPr>
      </p:pic>
    </p:spTree>
    <p:extLst>
      <p:ext uri="{BB962C8B-B14F-4D97-AF65-F5344CB8AC3E}">
        <p14:creationId xmlns:p14="http://schemas.microsoft.com/office/powerpoint/2010/main" val="3200015769"/>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914395" y="1584949"/>
            <a:ext cx="4475053" cy="820685"/>
          </a:xfrm>
        </p:spPr>
        <p:txBody>
          <a:bodyPr>
            <a:noAutofit/>
          </a:bodyPr>
          <a:lstStyle/>
          <a:p>
            <a:r>
              <a:rPr lang="es-MX" sz="5400" b="1" dirty="0">
                <a:latin typeface="Myriad Pro" panose="020B0503030403020204" pitchFamily="34" charset="0"/>
              </a:rPr>
              <a:t>SERIGRAFíA </a:t>
            </a:r>
          </a:p>
        </p:txBody>
      </p:sp>
      <p:pic>
        <p:nvPicPr>
          <p:cNvPr id="5" name="Imagen 4" descr="logo-in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9331" y="186230"/>
            <a:ext cx="2076416" cy="1007018"/>
          </a:xfrm>
          <a:prstGeom prst="rect">
            <a:avLst/>
          </a:prstGeom>
        </p:spPr>
      </p:pic>
      <p:graphicFrame>
        <p:nvGraphicFramePr>
          <p:cNvPr id="8" name="Tabla 7"/>
          <p:cNvGraphicFramePr>
            <a:graphicFrameLocks noGrp="1"/>
          </p:cNvGraphicFramePr>
          <p:nvPr>
            <p:extLst>
              <p:ext uri="{D42A27DB-BD31-4B8C-83A1-F6EECF244321}">
                <p14:modId xmlns:p14="http://schemas.microsoft.com/office/powerpoint/2010/main" val="2801923513"/>
              </p:ext>
            </p:extLst>
          </p:nvPr>
        </p:nvGraphicFramePr>
        <p:xfrm>
          <a:off x="840370" y="3195115"/>
          <a:ext cx="10623104" cy="2151586"/>
        </p:xfrm>
        <a:graphic>
          <a:graphicData uri="http://schemas.openxmlformats.org/drawingml/2006/table">
            <a:tbl>
              <a:tblPr firstRow="1" bandRow="1" bandCol="1">
                <a:tableStyleId>{7E9639D4-E3E2-4D34-9284-5A2195B3D0D7}</a:tableStyleId>
              </a:tblPr>
              <a:tblGrid>
                <a:gridCol w="1675422">
                  <a:extLst>
                    <a:ext uri="{9D8B030D-6E8A-4147-A177-3AD203B41FA5}">
                      <a16:colId xmlns:a16="http://schemas.microsoft.com/office/drawing/2014/main" val="20000"/>
                    </a:ext>
                  </a:extLst>
                </a:gridCol>
                <a:gridCol w="1069716">
                  <a:extLst>
                    <a:ext uri="{9D8B030D-6E8A-4147-A177-3AD203B41FA5}">
                      <a16:colId xmlns:a16="http://schemas.microsoft.com/office/drawing/2014/main" val="20001"/>
                    </a:ext>
                  </a:extLst>
                </a:gridCol>
                <a:gridCol w="1097033">
                  <a:extLst>
                    <a:ext uri="{9D8B030D-6E8A-4147-A177-3AD203B41FA5}">
                      <a16:colId xmlns:a16="http://schemas.microsoft.com/office/drawing/2014/main" val="20002"/>
                    </a:ext>
                  </a:extLst>
                </a:gridCol>
                <a:gridCol w="1097033">
                  <a:extLst>
                    <a:ext uri="{9D8B030D-6E8A-4147-A177-3AD203B41FA5}">
                      <a16:colId xmlns:a16="http://schemas.microsoft.com/office/drawing/2014/main" val="20003"/>
                    </a:ext>
                  </a:extLst>
                </a:gridCol>
                <a:gridCol w="1097033">
                  <a:extLst>
                    <a:ext uri="{9D8B030D-6E8A-4147-A177-3AD203B41FA5}">
                      <a16:colId xmlns:a16="http://schemas.microsoft.com/office/drawing/2014/main" val="20004"/>
                    </a:ext>
                  </a:extLst>
                </a:gridCol>
                <a:gridCol w="1097033">
                  <a:extLst>
                    <a:ext uri="{9D8B030D-6E8A-4147-A177-3AD203B41FA5}">
                      <a16:colId xmlns:a16="http://schemas.microsoft.com/office/drawing/2014/main" val="20005"/>
                    </a:ext>
                  </a:extLst>
                </a:gridCol>
                <a:gridCol w="1097033">
                  <a:extLst>
                    <a:ext uri="{9D8B030D-6E8A-4147-A177-3AD203B41FA5}">
                      <a16:colId xmlns:a16="http://schemas.microsoft.com/office/drawing/2014/main" val="20006"/>
                    </a:ext>
                  </a:extLst>
                </a:gridCol>
                <a:gridCol w="1097033">
                  <a:extLst>
                    <a:ext uri="{9D8B030D-6E8A-4147-A177-3AD203B41FA5}">
                      <a16:colId xmlns:a16="http://schemas.microsoft.com/office/drawing/2014/main" val="20007"/>
                    </a:ext>
                  </a:extLst>
                </a:gridCol>
                <a:gridCol w="1295768">
                  <a:extLst>
                    <a:ext uri="{9D8B030D-6E8A-4147-A177-3AD203B41FA5}">
                      <a16:colId xmlns:a16="http://schemas.microsoft.com/office/drawing/2014/main" val="20008"/>
                    </a:ext>
                  </a:extLst>
                </a:gridCol>
              </a:tblGrid>
              <a:tr h="0">
                <a:tc gridSpan="9">
                  <a:txBody>
                    <a:bodyPr/>
                    <a:lstStyle/>
                    <a:p>
                      <a:pPr algn="ctr"/>
                      <a:r>
                        <a:rPr lang="es-ES" sz="1800" dirty="0"/>
                        <a:t>CARACTERISTICAS</a:t>
                      </a:r>
                      <a:r>
                        <a:rPr lang="es-ES" sz="1800" baseline="0" dirty="0"/>
                        <a:t> DE LA DOCUMENTACIÓN </a:t>
                      </a:r>
                      <a:endParaRPr lang="es-ES" sz="1800" b="1" dirty="0"/>
                    </a:p>
                  </a:txBody>
                  <a:tcPr marL="27545" marR="27545" marT="27545" marB="27545" anchor="ctr">
                    <a:lnB w="9525" cap="flat" cmpd="sng" algn="ctr">
                      <a:solidFill>
                        <a:scrgbClr r="0" g="0" b="0"/>
                      </a:solidFill>
                      <a:prstDash val="solid"/>
                      <a:round/>
                      <a:headEnd type="none" w="med" len="med"/>
                      <a:tailEnd type="none" w="med" len="med"/>
                    </a:lnB>
                    <a:solidFill>
                      <a:srgbClr val="CF2078"/>
                    </a:solidFill>
                  </a:tcPr>
                </a:tc>
                <a:tc hMerge="1">
                  <a:txBody>
                    <a:bodyPr/>
                    <a:lstStyle/>
                    <a:p>
                      <a:endParaRPr lang="es-ES" dirty="0"/>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dirty="0"/>
                    </a:p>
                  </a:txBody>
                  <a:tcPr/>
                </a:tc>
                <a:tc hMerge="1">
                  <a:txBody>
                    <a:bodyPr/>
                    <a:lstStyle/>
                    <a:p>
                      <a:pPr algn="ctr"/>
                      <a:endParaRPr lang="es-ES" b="1" dirty="0"/>
                    </a:p>
                  </a:txBody>
                  <a:tcPr/>
                </a:tc>
                <a:extLst>
                  <a:ext uri="{0D108BD9-81ED-4DB2-BD59-A6C34878D82A}">
                    <a16:rowId xmlns:a16="http://schemas.microsoft.com/office/drawing/2014/main" val="10000"/>
                  </a:ext>
                </a:extLst>
              </a:tr>
              <a:tr h="418685">
                <a:tc>
                  <a:txBody>
                    <a:bodyPr/>
                    <a:lstStyle/>
                    <a:p>
                      <a:pPr algn="ctr">
                        <a:lnSpc>
                          <a:spcPct val="120000"/>
                        </a:lnSpc>
                      </a:pPr>
                      <a:r>
                        <a:rPr lang="es-ES" sz="1100" b="1" dirty="0"/>
                        <a:t>TIPO DE IMPRESIÓN </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lnSpc>
                          <a:spcPct val="120000"/>
                        </a:lnSpc>
                      </a:pPr>
                      <a:r>
                        <a:rPr lang="es-ES" sz="1100" b="1" dirty="0"/>
                        <a:t>DOCUMENTO</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lnSpc>
                          <a:spcPct val="120000"/>
                        </a:lnSpc>
                      </a:pPr>
                      <a:r>
                        <a:rPr lang="es-ES" sz="1100" b="1" dirty="0"/>
                        <a:t>CANTIDAD</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lnSpc>
                          <a:spcPct val="120000"/>
                        </a:lnSpc>
                      </a:pPr>
                      <a:r>
                        <a:rPr lang="es-ES" sz="1100" b="1" dirty="0"/>
                        <a:t>SUSTRATO</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lnSpc>
                          <a:spcPct val="120000"/>
                        </a:lnSpc>
                      </a:pPr>
                      <a:r>
                        <a:rPr lang="es-ES" sz="1100" b="1" dirty="0"/>
                        <a:t>GRAMAJE CALIBRE</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lnSpc>
                          <a:spcPct val="120000"/>
                        </a:lnSpc>
                      </a:pPr>
                      <a:r>
                        <a:rPr lang="es-ES" sz="1100" b="1" dirty="0"/>
                        <a:t>DIMENSIONES</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lnSpc>
                          <a:spcPct val="120000"/>
                        </a:lnSpc>
                      </a:pPr>
                      <a:r>
                        <a:rPr lang="es-ES" sz="1100" b="1" dirty="0"/>
                        <a:t>NÚMERO</a:t>
                      </a:r>
                      <a:r>
                        <a:rPr lang="es-ES" sz="1100" b="1" baseline="0" dirty="0"/>
                        <a:t> DE TINTAS</a:t>
                      </a:r>
                      <a:endParaRPr lang="es-ES" sz="1100" b="1" dirty="0"/>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lnSpc>
                          <a:spcPct val="120000"/>
                        </a:lnSpc>
                      </a:pPr>
                      <a:r>
                        <a:rPr lang="es-ES" sz="1100" b="1" dirty="0"/>
                        <a:t>NÚMERO DE COPIAS O PÁGINAS</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lnSpc>
                          <a:spcPct val="120000"/>
                        </a:lnSpc>
                      </a:pPr>
                      <a:r>
                        <a:rPr lang="es-ES" sz="1100" b="1" dirty="0"/>
                        <a:t>OTRAS</a:t>
                      </a:r>
                      <a:r>
                        <a:rPr lang="es-ES" sz="1100" b="1" baseline="0" dirty="0"/>
                        <a:t> CARACTERISTICAS </a:t>
                      </a:r>
                      <a:endParaRPr lang="es-ES" sz="1100" b="1" dirty="0"/>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634692">
                <a:tc rowSpan="2">
                  <a:txBody>
                    <a:bodyPr/>
                    <a:lstStyle/>
                    <a:p>
                      <a:pPr algn="ctr"/>
                      <a:endParaRPr lang="es-ES" sz="1100" dirty="0"/>
                    </a:p>
                    <a:p>
                      <a:pPr algn="ctr"/>
                      <a:r>
                        <a:rPr lang="es-ES" sz="2000" b="1" dirty="0"/>
                        <a:t>SERIGRAFÍA</a:t>
                      </a:r>
                      <a:endParaRPr lang="es-ES" sz="2000" b="1" dirty="0">
                        <a:solidFill>
                          <a:srgbClr val="000000"/>
                        </a:solidFill>
                      </a:endParaRP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r>
                        <a:rPr lang="es-ES" sz="1000" dirty="0"/>
                        <a:t>Avisos</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r>
                        <a:rPr lang="is-IS" sz="1000"/>
                        <a:t>165 mil</a:t>
                      </a:r>
                      <a:endParaRPr lang="es-ES" sz="1000" dirty="0"/>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r>
                        <a:rPr lang="es-ES" sz="1000" dirty="0"/>
                        <a:t>Tela no tejida laminada o sustrato resistente al agua</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r>
                        <a:rPr lang="es-ES" sz="1000" dirty="0"/>
                        <a:t>N/A</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r>
                        <a:rPr lang="pl-PL" sz="1000" dirty="0"/>
                        <a:t>95 cm X 85 cm</a:t>
                      </a:r>
                      <a:endParaRPr lang="es-ES" sz="1000" dirty="0"/>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r>
                        <a:rPr lang="es-ES" sz="1000" dirty="0"/>
                        <a:t>2 tintas (2 X 0 tintas)</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r>
                        <a:rPr lang="es-ES" sz="1000" dirty="0"/>
                        <a:t>N/</a:t>
                      </a:r>
                      <a:r>
                        <a:rPr lang="es-ES" sz="1000" baseline="0" dirty="0"/>
                        <a:t> A</a:t>
                      </a:r>
                      <a:endParaRPr lang="es-ES" sz="1000" dirty="0"/>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r>
                        <a:rPr lang="es-ES" sz="1000" dirty="0"/>
                        <a:t>Con dobladillo, cosidos con ojillos de 1 cm en cada esquina.</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249438">
                <a:tc vMerge="1">
                  <a:txBody>
                    <a:bodyPr/>
                    <a:lstStyle/>
                    <a:p>
                      <a:pPr algn="ctr"/>
                      <a:endParaRPr lang="es-ES" sz="2000" b="1" dirty="0">
                        <a:solidFill>
                          <a:srgbClr val="000000"/>
                        </a:solidFill>
                      </a:endParaRPr>
                    </a:p>
                  </a:txBody>
                  <a:tcPr marL="55090" marR="55090" marT="27545" marB="27545">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r>
                        <a:rPr lang="es-ES" sz="1000" dirty="0" err="1"/>
                        <a:t>Portagafetes</a:t>
                      </a:r>
                      <a:endParaRPr lang="es-ES" sz="1000" dirty="0"/>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r>
                        <a:rPr lang="is-IS" sz="1000" dirty="0"/>
                        <a:t>825 mil</a:t>
                      </a:r>
                      <a:endParaRPr lang="es-ES" sz="1000" dirty="0"/>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r>
                        <a:rPr lang="es-ES" sz="1000" dirty="0"/>
                        <a:t>PVC </a:t>
                      </a:r>
                      <a:r>
                        <a:rPr lang="es-ES" sz="1000" dirty="0" err="1"/>
                        <a:t>semirígido</a:t>
                      </a:r>
                      <a:endParaRPr lang="es-ES" sz="1000" dirty="0"/>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r>
                        <a:rPr lang="mr-IN" sz="1000" dirty="0"/>
                        <a:t>8 (0.2032 mm)</a:t>
                      </a:r>
                      <a:endParaRPr lang="es-ES" sz="1000" dirty="0"/>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r>
                        <a:rPr lang="it-IT" sz="1000" dirty="0"/>
                        <a:t>11 X 11.5 cm</a:t>
                      </a:r>
                      <a:endParaRPr lang="es-ES" sz="1000" dirty="0"/>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r>
                        <a:rPr lang="es-ES" sz="1000" dirty="0"/>
                        <a:t>Negro</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r>
                        <a:rPr lang="es-ES" sz="1000" dirty="0"/>
                        <a:t>N/A</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r>
                        <a:rPr lang="es-ES" sz="1000" dirty="0"/>
                        <a:t>Con cordón de 80 cm y funda para guardar credencial</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2830687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24603" y="580794"/>
            <a:ext cx="8596668" cy="1320800"/>
          </a:xfrm>
        </p:spPr>
        <p:txBody>
          <a:bodyPr>
            <a:normAutofit fontScale="90000"/>
          </a:bodyPr>
          <a:lstStyle/>
          <a:p>
            <a:r>
              <a:rPr lang="es-MX" sz="6000" dirty="0">
                <a:latin typeface="Myriad Pro" panose="020B0503030403020204" pitchFamily="34" charset="0"/>
              </a:rPr>
              <a:t>OTROS PROCESOS REQUERIDOS</a:t>
            </a:r>
          </a:p>
        </p:txBody>
      </p:sp>
      <p:pic>
        <p:nvPicPr>
          <p:cNvPr id="5" name="Imagen 4" descr="logo-in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8600" y="223313"/>
            <a:ext cx="2076416" cy="1007018"/>
          </a:xfrm>
          <a:prstGeom prst="rect">
            <a:avLst/>
          </a:prstGeom>
        </p:spPr>
      </p:pic>
      <p:sp>
        <p:nvSpPr>
          <p:cNvPr id="6" name="CuadroTexto 5"/>
          <p:cNvSpPr txBox="1"/>
          <p:nvPr/>
        </p:nvSpPr>
        <p:spPr>
          <a:xfrm>
            <a:off x="991861" y="2002473"/>
            <a:ext cx="6535152" cy="4683333"/>
          </a:xfrm>
          <a:prstGeom prst="rect">
            <a:avLst/>
          </a:prstGeom>
          <a:noFill/>
        </p:spPr>
        <p:txBody>
          <a:bodyPr wrap="square" lIns="91440" tIns="45720" rIns="91440" bIns="45720" rtlCol="0" anchor="t">
            <a:spAutoFit/>
          </a:bodyPr>
          <a:lstStyle/>
          <a:p>
            <a:pPr marL="285750" indent="-285750">
              <a:lnSpc>
                <a:spcPct val="150000"/>
              </a:lnSpc>
              <a:buFont typeface="Wingdings" charset="2"/>
              <a:buChar char="Ø"/>
            </a:pPr>
            <a:r>
              <a:rPr lang="es-ES" sz="2000" dirty="0"/>
              <a:t>ALZADO </a:t>
            </a:r>
          </a:p>
          <a:p>
            <a:pPr marL="285750" indent="-285750">
              <a:lnSpc>
                <a:spcPct val="150000"/>
              </a:lnSpc>
              <a:buFont typeface="Wingdings" charset="2"/>
              <a:buChar char="Ø"/>
            </a:pPr>
            <a:r>
              <a:rPr lang="es-ES" sz="2000" dirty="0"/>
              <a:t>CORTE Y SUAJE</a:t>
            </a:r>
          </a:p>
          <a:p>
            <a:pPr marL="285750" indent="-285750">
              <a:lnSpc>
                <a:spcPct val="150000"/>
              </a:lnSpc>
              <a:buFont typeface="Wingdings" charset="2"/>
              <a:buChar char="Ø"/>
            </a:pPr>
            <a:r>
              <a:rPr lang="es-ES" sz="2000" dirty="0"/>
              <a:t>DOBLEZ</a:t>
            </a:r>
          </a:p>
          <a:p>
            <a:pPr marL="285750" indent="-285750">
              <a:lnSpc>
                <a:spcPct val="150000"/>
              </a:lnSpc>
              <a:buFont typeface="Wingdings" charset="2"/>
              <a:buChar char="Ø"/>
            </a:pPr>
            <a:r>
              <a:rPr lang="es-ES" sz="2000" dirty="0"/>
              <a:t>ENGRAPADO</a:t>
            </a:r>
          </a:p>
          <a:p>
            <a:pPr marL="285750" indent="-285750">
              <a:lnSpc>
                <a:spcPct val="150000"/>
              </a:lnSpc>
              <a:buFont typeface="Wingdings" charset="2"/>
              <a:buChar char="Ø"/>
            </a:pPr>
            <a:r>
              <a:rPr lang="es-ES" sz="2000" dirty="0"/>
              <a:t>ENGOMADO</a:t>
            </a:r>
            <a:endParaRPr lang="es-ES" sz="2000" dirty="0">
              <a:cs typeface="Calibri"/>
            </a:endParaRPr>
          </a:p>
          <a:p>
            <a:pPr marL="285750" indent="-285750">
              <a:lnSpc>
                <a:spcPct val="150000"/>
              </a:lnSpc>
              <a:buFont typeface="Wingdings" charset="2"/>
              <a:buChar char="Ø"/>
            </a:pPr>
            <a:r>
              <a:rPr lang="es-ES" sz="2000" dirty="0"/>
              <a:t>COSTURA</a:t>
            </a:r>
          </a:p>
          <a:p>
            <a:pPr marL="285750" indent="-285750">
              <a:lnSpc>
                <a:spcPct val="150000"/>
              </a:lnSpc>
              <a:buFont typeface="Wingdings" charset="2"/>
              <a:buChar char="Ø"/>
            </a:pPr>
            <a:r>
              <a:rPr lang="es-ES" sz="2000" dirty="0"/>
              <a:t>EMBOLSADO</a:t>
            </a:r>
          </a:p>
          <a:p>
            <a:pPr marL="285750" indent="-285750">
              <a:lnSpc>
                <a:spcPct val="150000"/>
              </a:lnSpc>
              <a:buFont typeface="Wingdings" charset="2"/>
              <a:buChar char="Ø"/>
            </a:pPr>
            <a:r>
              <a:rPr lang="es-ES" sz="2000" dirty="0"/>
              <a:t>ENSOBRETADO</a:t>
            </a:r>
          </a:p>
          <a:p>
            <a:pPr marL="285750" indent="-285750">
              <a:lnSpc>
                <a:spcPct val="150000"/>
              </a:lnSpc>
              <a:buFont typeface="Wingdings" charset="2"/>
              <a:buChar char="Ø"/>
            </a:pPr>
            <a:r>
              <a:rPr lang="es-ES" sz="2000" dirty="0"/>
              <a:t>EMPAQUE Y CLASIFICACIÓN</a:t>
            </a:r>
          </a:p>
          <a:p>
            <a:pPr marL="285750" indent="-285750">
              <a:lnSpc>
                <a:spcPct val="150000"/>
              </a:lnSpc>
              <a:buFont typeface="Wingdings" charset="2"/>
              <a:buChar char="Ø"/>
            </a:pPr>
            <a:r>
              <a:rPr lang="es-ES" sz="2000" dirty="0"/>
              <a:t>IMPRESIÓN DE DATO VARIABLE (FOLIOS) </a:t>
            </a:r>
            <a:endParaRPr lang="es-ES" sz="2000" dirty="0">
              <a:cs typeface="Calibri"/>
            </a:endParaRPr>
          </a:p>
        </p:txBody>
      </p:sp>
      <p:pic>
        <p:nvPicPr>
          <p:cNvPr id="7" name="Imagen 6" descr="98_Mesa de trabajo 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79028" y="1548207"/>
            <a:ext cx="5225984" cy="3580828"/>
          </a:xfrm>
          <a:prstGeom prst="rect">
            <a:avLst/>
          </a:prstGeom>
        </p:spPr>
      </p:pic>
      <p:pic>
        <p:nvPicPr>
          <p:cNvPr id="8" name="Imagen 7" descr="an_Mesa de trabajo 1.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20227" y="2753399"/>
            <a:ext cx="4055606" cy="2778888"/>
          </a:xfrm>
          <a:prstGeom prst="rect">
            <a:avLst/>
          </a:prstGeom>
        </p:spPr>
      </p:pic>
      <p:pic>
        <p:nvPicPr>
          <p:cNvPr id="9" name="Imagen 8" descr="252_Mesa de trabajo 1.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13537" y="3513166"/>
            <a:ext cx="3559572" cy="2439008"/>
          </a:xfrm>
          <a:prstGeom prst="rect">
            <a:avLst/>
          </a:prstGeom>
        </p:spPr>
      </p:pic>
      <p:pic>
        <p:nvPicPr>
          <p:cNvPr id="11" name="Imagen 10" descr="2828_Mesa de trabajo 1.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53693" y="4417237"/>
            <a:ext cx="3707888" cy="2540634"/>
          </a:xfrm>
          <a:prstGeom prst="rect">
            <a:avLst/>
          </a:prstGeom>
        </p:spPr>
      </p:pic>
    </p:spTree>
    <p:extLst>
      <p:ext uri="{BB962C8B-B14F-4D97-AF65-F5344CB8AC3E}">
        <p14:creationId xmlns:p14="http://schemas.microsoft.com/office/powerpoint/2010/main" val="2809423350"/>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753107" y="551391"/>
            <a:ext cx="8596668" cy="1320800"/>
          </a:xfrm>
        </p:spPr>
        <p:txBody>
          <a:bodyPr>
            <a:normAutofit/>
          </a:bodyPr>
          <a:lstStyle/>
          <a:p>
            <a:pPr algn="r"/>
            <a:r>
              <a:rPr lang="es-MX" sz="4800" dirty="0">
                <a:solidFill>
                  <a:srgbClr val="000000"/>
                </a:solidFill>
                <a:latin typeface="Myriad Pro" panose="020B0503030403020204" pitchFamily="34" charset="0"/>
              </a:rPr>
              <a:t>INTRODUCCIÓN</a:t>
            </a:r>
          </a:p>
        </p:txBody>
      </p:sp>
      <p:sp>
        <p:nvSpPr>
          <p:cNvPr id="3" name="Marcador de contenido 2"/>
          <p:cNvSpPr>
            <a:spLocks noGrp="1"/>
          </p:cNvSpPr>
          <p:nvPr>
            <p:ph idx="1"/>
          </p:nvPr>
        </p:nvSpPr>
        <p:spPr>
          <a:xfrm>
            <a:off x="677334" y="1714501"/>
            <a:ext cx="11209866" cy="4648200"/>
          </a:xfrm>
        </p:spPr>
        <p:txBody>
          <a:bodyPr vert="horz" lIns="91440" tIns="45720" rIns="91440" bIns="45720" rtlCol="0" anchor="t">
            <a:normAutofit/>
          </a:bodyPr>
          <a:lstStyle/>
          <a:p>
            <a:pPr marL="0" indent="0">
              <a:buNone/>
            </a:pPr>
            <a:r>
              <a:rPr lang="es-MX" sz="2600" dirty="0"/>
              <a:t>El INE es uno de los órganos constitucionales autónomos del Estado mexicano, siendo el ente público encargado de regular los procesos electorales, de participación ciudadana y de normar las directrices a las que se sujetarán sus participantes.</a:t>
            </a:r>
          </a:p>
          <a:p>
            <a:pPr marL="0" indent="0">
              <a:buNone/>
            </a:pPr>
            <a:endParaRPr lang="es-MX" sz="2600" dirty="0"/>
          </a:p>
          <a:p>
            <a:pPr marL="0" indent="0">
              <a:buNone/>
            </a:pPr>
            <a:r>
              <a:rPr lang="es-MX" sz="2600" dirty="0"/>
              <a:t>A través de la Dirección Ejecutiva de Organización Electoral, organiza las elecciones federales y locales en todo el territorio mexicano. Estas últimas en coordinación con los Organismos Públicos Locales Electorales de las entidades federativas. Asimismo, interviene en otros procedimientos de participación ciudadana como Consultas Populares y de Revocación de Mandato.</a:t>
            </a:r>
          </a:p>
        </p:txBody>
      </p:sp>
      <p:pic>
        <p:nvPicPr>
          <p:cNvPr id="5" name="Imagen 4" descr="logo-in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6691" y="204773"/>
            <a:ext cx="2076416" cy="1007018"/>
          </a:xfrm>
          <a:prstGeom prst="rect">
            <a:avLst/>
          </a:prstGeom>
        </p:spPr>
      </p:pic>
    </p:spTree>
    <p:extLst>
      <p:ext uri="{BB962C8B-B14F-4D97-AF65-F5344CB8AC3E}">
        <p14:creationId xmlns:p14="http://schemas.microsoft.com/office/powerpoint/2010/main" val="2745999372"/>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84202" y="941049"/>
            <a:ext cx="8596668" cy="1320800"/>
          </a:xfrm>
        </p:spPr>
        <p:txBody>
          <a:bodyPr>
            <a:normAutofit/>
          </a:bodyPr>
          <a:lstStyle/>
          <a:p>
            <a:pPr algn="r"/>
            <a:r>
              <a:rPr lang="es-MX" sz="4800" dirty="0">
                <a:solidFill>
                  <a:srgbClr val="000000"/>
                </a:solidFill>
                <a:latin typeface="Myriad Pro" panose="020B0503030403020204" pitchFamily="34" charset="0"/>
              </a:rPr>
              <a:t>OBJETIVO</a:t>
            </a:r>
          </a:p>
        </p:txBody>
      </p:sp>
      <p:sp>
        <p:nvSpPr>
          <p:cNvPr id="3" name="Marcador de contenido 2"/>
          <p:cNvSpPr>
            <a:spLocks noGrp="1"/>
          </p:cNvSpPr>
          <p:nvPr>
            <p:ph idx="1"/>
          </p:nvPr>
        </p:nvSpPr>
        <p:spPr>
          <a:xfrm>
            <a:off x="1282620" y="2201822"/>
            <a:ext cx="10198250" cy="3959657"/>
          </a:xfrm>
        </p:spPr>
        <p:txBody>
          <a:bodyPr vert="horz" lIns="91440" tIns="45720" rIns="91440" bIns="45720" rtlCol="0" anchor="t">
            <a:noAutofit/>
          </a:bodyPr>
          <a:lstStyle/>
          <a:p>
            <a:pPr marL="0" indent="0">
              <a:buNone/>
            </a:pPr>
            <a:r>
              <a:rPr lang="es-MX" sz="2800" dirty="0"/>
              <a:t>Debido a que la lista nominal de electores aumenta con cada proceso electoral y esto deriva en un considerable incremento en la producción de documentación electoral, la DEOE tiene la necesidad de hacer una investigación de mercado para identificar empresas fabricantes que cuenten con la infraestructura técnica y humana para cumplir con los requerimientos en  cantidad, calidad y entregas conforme al programa de producción; y estén en posibilidad de participar en los procesos licitarorios que se llevan a cabo para la adjudicación de su producción en futuras elecciones.</a:t>
            </a:r>
          </a:p>
          <a:p>
            <a:pPr marL="0" indent="0">
              <a:buNone/>
            </a:pPr>
            <a:endParaRPr lang="es-MX" sz="2400" dirty="0"/>
          </a:p>
          <a:p>
            <a:pPr marL="0" indent="0">
              <a:buNone/>
            </a:pPr>
            <a:endParaRPr lang="es-MX" sz="2400" dirty="0"/>
          </a:p>
        </p:txBody>
      </p:sp>
      <p:pic>
        <p:nvPicPr>
          <p:cNvPr id="5" name="Imagen 4" descr="logo-in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5513" y="566327"/>
            <a:ext cx="2076416" cy="1007018"/>
          </a:xfrm>
          <a:prstGeom prst="rect">
            <a:avLst/>
          </a:prstGeom>
        </p:spPr>
      </p:pic>
    </p:spTree>
    <p:extLst>
      <p:ext uri="{BB962C8B-B14F-4D97-AF65-F5344CB8AC3E}">
        <p14:creationId xmlns:p14="http://schemas.microsoft.com/office/powerpoint/2010/main" val="318980936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19769" y="3292031"/>
            <a:ext cx="8596668" cy="1320800"/>
          </a:xfrm>
        </p:spPr>
        <p:txBody>
          <a:bodyPr>
            <a:normAutofit fontScale="90000"/>
          </a:bodyPr>
          <a:lstStyle/>
          <a:p>
            <a:pPr algn="ctr"/>
            <a:r>
              <a:rPr lang="es-MX" sz="6700" dirty="0">
                <a:latin typeface="Myriad Pro" panose="020B0503030403020204" pitchFamily="34" charset="0"/>
              </a:rPr>
              <a:t>CLASIFICACIÓN DE LOS REQUERIMIENTOS POR GRUPO DE DOCUMENTOS</a:t>
            </a:r>
            <a:endParaRPr lang="es-MX" dirty="0">
              <a:latin typeface="Myriad Pro" panose="020B0503030403020204" pitchFamily="34" charset="0"/>
            </a:endParaRPr>
          </a:p>
        </p:txBody>
      </p:sp>
      <p:pic>
        <p:nvPicPr>
          <p:cNvPr id="4" name="Imagen 3" descr="logo-in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6409" y="417996"/>
            <a:ext cx="2076416" cy="1007018"/>
          </a:xfrm>
          <a:prstGeom prst="rect">
            <a:avLst/>
          </a:prstGeom>
        </p:spPr>
      </p:pic>
    </p:spTree>
    <p:extLst>
      <p:ext uri="{BB962C8B-B14F-4D97-AF65-F5344CB8AC3E}">
        <p14:creationId xmlns:p14="http://schemas.microsoft.com/office/powerpoint/2010/main" val="152815142"/>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620606" y="1724918"/>
            <a:ext cx="6323544" cy="4449069"/>
          </a:xfrm>
        </p:spPr>
        <p:txBody>
          <a:bodyPr>
            <a:normAutofit fontScale="92500" lnSpcReduction="20000"/>
          </a:bodyPr>
          <a:lstStyle/>
          <a:p>
            <a:pPr>
              <a:buFont typeface="Wingdings" panose="05000000000000000000" pitchFamily="2" charset="2"/>
              <a:buChar char="Ø"/>
            </a:pPr>
            <a:r>
              <a:rPr lang="es-MX" sz="3400" dirty="0"/>
              <a:t>Impresión Offset</a:t>
            </a:r>
          </a:p>
          <a:p>
            <a:pPr>
              <a:buFont typeface="Wingdings" panose="05000000000000000000" pitchFamily="2" charset="2"/>
              <a:buChar char="Ø"/>
            </a:pPr>
            <a:endParaRPr lang="es-MX" sz="3400" dirty="0"/>
          </a:p>
          <a:p>
            <a:pPr>
              <a:buFont typeface="Wingdings" panose="05000000000000000000" pitchFamily="2" charset="2"/>
              <a:buChar char="Ø"/>
            </a:pPr>
            <a:r>
              <a:rPr lang="es-MX" sz="3400" dirty="0"/>
              <a:t>Impresión Flexográfica</a:t>
            </a:r>
          </a:p>
          <a:p>
            <a:pPr>
              <a:buFont typeface="Wingdings" panose="05000000000000000000" pitchFamily="2" charset="2"/>
              <a:buChar char="Ø"/>
            </a:pPr>
            <a:endParaRPr lang="es-MX" sz="3400" dirty="0"/>
          </a:p>
          <a:p>
            <a:pPr>
              <a:buFont typeface="Wingdings" panose="05000000000000000000" pitchFamily="2" charset="2"/>
              <a:buChar char="Ø"/>
            </a:pPr>
            <a:r>
              <a:rPr lang="es-MX" sz="3400" dirty="0"/>
              <a:t>Impresión en Braille</a:t>
            </a:r>
          </a:p>
          <a:p>
            <a:pPr>
              <a:buFont typeface="Wingdings" panose="05000000000000000000" pitchFamily="2" charset="2"/>
              <a:buChar char="Ø"/>
            </a:pPr>
            <a:endParaRPr lang="es-MX" sz="3400" dirty="0"/>
          </a:p>
          <a:p>
            <a:pPr>
              <a:buFont typeface="Wingdings" panose="05000000000000000000" pitchFamily="2" charset="2"/>
              <a:buChar char="Ø"/>
            </a:pPr>
            <a:r>
              <a:rPr lang="es-MX" sz="3400" dirty="0"/>
              <a:t>Impresión en Serigrafía </a:t>
            </a:r>
          </a:p>
          <a:p>
            <a:pPr>
              <a:buFont typeface="Wingdings" panose="05000000000000000000" pitchFamily="2" charset="2"/>
              <a:buChar char="Ø"/>
            </a:pPr>
            <a:endParaRPr lang="es-MX" sz="3400" dirty="0"/>
          </a:p>
          <a:p>
            <a:pPr>
              <a:buFont typeface="Wingdings" panose="05000000000000000000" pitchFamily="2" charset="2"/>
              <a:buChar char="Ø"/>
            </a:pPr>
            <a:r>
              <a:rPr lang="es-MX" sz="3400" dirty="0"/>
              <a:t>Impresión Digital</a:t>
            </a:r>
          </a:p>
          <a:p>
            <a:pPr algn="ctr"/>
            <a:endParaRPr lang="es-MX" sz="3200" dirty="0"/>
          </a:p>
          <a:p>
            <a:endParaRPr lang="es-MX" dirty="0"/>
          </a:p>
        </p:txBody>
      </p:sp>
      <p:pic>
        <p:nvPicPr>
          <p:cNvPr id="4" name="Imagen 3" descr="logo-in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4723" y="223307"/>
            <a:ext cx="2076416" cy="1007018"/>
          </a:xfrm>
          <a:prstGeom prst="rect">
            <a:avLst/>
          </a:prstGeom>
        </p:spPr>
      </p:pic>
      <p:pic>
        <p:nvPicPr>
          <p:cNvPr id="10" name="Imagen 9" descr="222_Mesa de trabajo 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27283" y="1632852"/>
            <a:ext cx="5895542" cy="4039608"/>
          </a:xfrm>
          <a:prstGeom prst="rect">
            <a:avLst/>
          </a:prstGeom>
        </p:spPr>
      </p:pic>
    </p:spTree>
    <p:extLst>
      <p:ext uri="{BB962C8B-B14F-4D97-AF65-F5344CB8AC3E}">
        <p14:creationId xmlns:p14="http://schemas.microsoft.com/office/powerpoint/2010/main" val="107859588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96060" y="1375023"/>
            <a:ext cx="8596668" cy="5418082"/>
          </a:xfrm>
        </p:spPr>
        <p:txBody>
          <a:bodyPr vert="horz" lIns="91440" tIns="45720" rIns="91440" bIns="45720" rtlCol="0" anchor="t">
            <a:normAutofit fontScale="55000" lnSpcReduction="20000"/>
          </a:bodyPr>
          <a:lstStyle/>
          <a:p>
            <a:pPr marL="0" indent="0">
              <a:buNone/>
            </a:pPr>
            <a:r>
              <a:rPr lang="es-MX" sz="4400" b="1" dirty="0"/>
              <a:t>Los documentos electorales por sus características se agrupan en:</a:t>
            </a:r>
          </a:p>
          <a:p>
            <a:pPr marL="0" indent="0">
              <a:buNone/>
            </a:pPr>
            <a:r>
              <a:rPr lang="es-MX" sz="4400" dirty="0"/>
              <a:t>       </a:t>
            </a:r>
          </a:p>
          <a:p>
            <a:pPr>
              <a:buFont typeface="Wingdings" panose="05000000000000000000" pitchFamily="2" charset="2"/>
              <a:buChar char="Ø"/>
            </a:pPr>
            <a:r>
              <a:rPr lang="es-MX" sz="4400" dirty="0"/>
              <a:t>Boleta/Papeleta </a:t>
            </a:r>
          </a:p>
          <a:p>
            <a:pPr>
              <a:buFont typeface="Wingdings" panose="05000000000000000000" pitchFamily="2" charset="2"/>
              <a:buChar char="Ø"/>
            </a:pPr>
            <a:r>
              <a:rPr lang="es-MX" sz="4400" dirty="0"/>
              <a:t>Constancias</a:t>
            </a:r>
          </a:p>
          <a:p>
            <a:pPr>
              <a:buFont typeface="Wingdings" panose="05000000000000000000" pitchFamily="2" charset="2"/>
              <a:buChar char="Ø"/>
            </a:pPr>
            <a:r>
              <a:rPr lang="es-MX" sz="4400" dirty="0"/>
              <a:t>Actas</a:t>
            </a:r>
          </a:p>
          <a:p>
            <a:pPr>
              <a:buFont typeface="Wingdings" panose="05000000000000000000" pitchFamily="2" charset="2"/>
              <a:buChar char="Ø"/>
            </a:pPr>
            <a:r>
              <a:rPr lang="es-MX" sz="4400" dirty="0"/>
              <a:t>Carteles</a:t>
            </a:r>
          </a:p>
          <a:p>
            <a:pPr>
              <a:buFont typeface="Wingdings" panose="05000000000000000000" pitchFamily="2" charset="2"/>
              <a:buChar char="Ø"/>
            </a:pPr>
            <a:r>
              <a:rPr lang="es-MX" sz="4400" dirty="0"/>
              <a:t>Recibos</a:t>
            </a:r>
            <a:endParaRPr lang="es-MX" sz="4400" dirty="0">
              <a:cs typeface="Calibri"/>
            </a:endParaRPr>
          </a:p>
          <a:p>
            <a:pPr>
              <a:buFont typeface="Wingdings" panose="05000000000000000000" pitchFamily="2" charset="2"/>
              <a:buChar char="Ø"/>
            </a:pPr>
            <a:r>
              <a:rPr lang="es-MX" sz="4400" dirty="0"/>
              <a:t>Tarjetones</a:t>
            </a:r>
          </a:p>
          <a:p>
            <a:pPr>
              <a:buFont typeface="Wingdings" panose="05000000000000000000" pitchFamily="2" charset="2"/>
              <a:buChar char="Ø"/>
            </a:pPr>
            <a:r>
              <a:rPr lang="es-MX" sz="4400" dirty="0"/>
              <a:t>Cuadernillos</a:t>
            </a:r>
          </a:p>
          <a:p>
            <a:pPr>
              <a:buFont typeface="Wingdings" panose="05000000000000000000" pitchFamily="2" charset="2"/>
              <a:buChar char="Ø"/>
            </a:pPr>
            <a:r>
              <a:rPr lang="es-MX" sz="4400" dirty="0"/>
              <a:t>Sobres</a:t>
            </a:r>
          </a:p>
          <a:p>
            <a:pPr>
              <a:buFont typeface="Wingdings" panose="05000000000000000000" pitchFamily="2" charset="2"/>
              <a:buChar char="Ø"/>
            </a:pPr>
            <a:r>
              <a:rPr lang="es-MX" sz="4400" dirty="0"/>
              <a:t>Etiquetas</a:t>
            </a:r>
          </a:p>
          <a:p>
            <a:pPr>
              <a:buFont typeface="Wingdings" panose="05000000000000000000" pitchFamily="2" charset="2"/>
              <a:buChar char="Ø"/>
            </a:pPr>
            <a:r>
              <a:rPr lang="es-MX" sz="4400" dirty="0"/>
              <a:t>Plantillas</a:t>
            </a:r>
          </a:p>
          <a:p>
            <a:pPr>
              <a:buFont typeface="Wingdings" panose="05000000000000000000" pitchFamily="2" charset="2"/>
              <a:buChar char="Ø"/>
            </a:pPr>
            <a:r>
              <a:rPr lang="es-MX" sz="4400" dirty="0"/>
              <a:t>Bolsas</a:t>
            </a:r>
          </a:p>
          <a:p>
            <a:pPr>
              <a:buFont typeface="Wingdings" panose="05000000000000000000" pitchFamily="2" charset="2"/>
              <a:buChar char="Ø"/>
            </a:pPr>
            <a:r>
              <a:rPr lang="es-MX" sz="4400" dirty="0"/>
              <a:t>Portagafetes</a:t>
            </a:r>
          </a:p>
          <a:p>
            <a:endParaRPr lang="es-MX" dirty="0"/>
          </a:p>
          <a:p>
            <a:pPr marL="0" indent="0">
              <a:buNone/>
            </a:pPr>
            <a:endParaRPr lang="es-MX" dirty="0"/>
          </a:p>
        </p:txBody>
      </p:sp>
      <p:pic>
        <p:nvPicPr>
          <p:cNvPr id="5" name="Imagen 4" descr="logo-in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4217" y="204769"/>
            <a:ext cx="2076416" cy="1007018"/>
          </a:xfrm>
          <a:prstGeom prst="rect">
            <a:avLst/>
          </a:prstGeom>
        </p:spPr>
      </p:pic>
      <p:pic>
        <p:nvPicPr>
          <p:cNvPr id="8" name="Imagen 7" descr="Sin título-1_Mesa de trabajo 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336308">
            <a:off x="6848525" y="619087"/>
            <a:ext cx="5101944" cy="6602514"/>
          </a:xfrm>
          <a:prstGeom prst="rect">
            <a:avLst/>
          </a:prstGeom>
        </p:spPr>
      </p:pic>
      <p:pic>
        <p:nvPicPr>
          <p:cNvPr id="11" name="Imagen 10" descr="322_Mesa de trabajo 1.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02608" y="1158837"/>
            <a:ext cx="5299364" cy="6858000"/>
          </a:xfrm>
          <a:prstGeom prst="rect">
            <a:avLst/>
          </a:prstGeom>
        </p:spPr>
      </p:pic>
      <p:pic>
        <p:nvPicPr>
          <p:cNvPr id="10" name="Imagen 9" descr="Sin título-7_Mesa de trabajo 1.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50652" y="1909764"/>
            <a:ext cx="5299364" cy="6858000"/>
          </a:xfrm>
          <a:prstGeom prst="rect">
            <a:avLst/>
          </a:prstGeom>
        </p:spPr>
      </p:pic>
    </p:spTree>
    <p:extLst>
      <p:ext uri="{BB962C8B-B14F-4D97-AF65-F5344CB8AC3E}">
        <p14:creationId xmlns:p14="http://schemas.microsoft.com/office/powerpoint/2010/main" val="406969336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4749179" y="241037"/>
            <a:ext cx="2926151" cy="746149"/>
          </a:xfrm>
        </p:spPr>
        <p:txBody>
          <a:bodyPr>
            <a:noAutofit/>
          </a:bodyPr>
          <a:lstStyle/>
          <a:p>
            <a:r>
              <a:rPr lang="es-MX" sz="5400" dirty="0">
                <a:latin typeface="Myriad Pro" panose="020B0503030403020204" pitchFamily="34" charset="0"/>
              </a:rPr>
              <a:t>OFFSET</a:t>
            </a:r>
          </a:p>
        </p:txBody>
      </p:sp>
      <p:graphicFrame>
        <p:nvGraphicFramePr>
          <p:cNvPr id="6" name="Tabla 5"/>
          <p:cNvGraphicFramePr>
            <a:graphicFrameLocks noGrp="1"/>
          </p:cNvGraphicFramePr>
          <p:nvPr>
            <p:extLst>
              <p:ext uri="{D42A27DB-BD31-4B8C-83A1-F6EECF244321}">
                <p14:modId xmlns:p14="http://schemas.microsoft.com/office/powerpoint/2010/main" val="1612818522"/>
              </p:ext>
            </p:extLst>
          </p:nvPr>
        </p:nvGraphicFramePr>
        <p:xfrm>
          <a:off x="806461" y="945612"/>
          <a:ext cx="10623103" cy="5736972"/>
        </p:xfrm>
        <a:graphic>
          <a:graphicData uri="http://schemas.openxmlformats.org/drawingml/2006/table">
            <a:tbl>
              <a:tblPr firstRow="1" bandRow="1" bandCol="1">
                <a:tableStyleId>{7E9639D4-E3E2-4D34-9284-5A2195B3D0D7}</a:tableStyleId>
              </a:tblPr>
              <a:tblGrid>
                <a:gridCol w="1675421">
                  <a:extLst>
                    <a:ext uri="{9D8B030D-6E8A-4147-A177-3AD203B41FA5}">
                      <a16:colId xmlns:a16="http://schemas.microsoft.com/office/drawing/2014/main" val="20000"/>
                    </a:ext>
                  </a:extLst>
                </a:gridCol>
                <a:gridCol w="1069716">
                  <a:extLst>
                    <a:ext uri="{9D8B030D-6E8A-4147-A177-3AD203B41FA5}">
                      <a16:colId xmlns:a16="http://schemas.microsoft.com/office/drawing/2014/main" val="20001"/>
                    </a:ext>
                  </a:extLst>
                </a:gridCol>
                <a:gridCol w="1097033">
                  <a:extLst>
                    <a:ext uri="{9D8B030D-6E8A-4147-A177-3AD203B41FA5}">
                      <a16:colId xmlns:a16="http://schemas.microsoft.com/office/drawing/2014/main" val="20002"/>
                    </a:ext>
                  </a:extLst>
                </a:gridCol>
                <a:gridCol w="1097033">
                  <a:extLst>
                    <a:ext uri="{9D8B030D-6E8A-4147-A177-3AD203B41FA5}">
                      <a16:colId xmlns:a16="http://schemas.microsoft.com/office/drawing/2014/main" val="20003"/>
                    </a:ext>
                  </a:extLst>
                </a:gridCol>
                <a:gridCol w="1097033">
                  <a:extLst>
                    <a:ext uri="{9D8B030D-6E8A-4147-A177-3AD203B41FA5}">
                      <a16:colId xmlns:a16="http://schemas.microsoft.com/office/drawing/2014/main" val="20004"/>
                    </a:ext>
                  </a:extLst>
                </a:gridCol>
                <a:gridCol w="1097033">
                  <a:extLst>
                    <a:ext uri="{9D8B030D-6E8A-4147-A177-3AD203B41FA5}">
                      <a16:colId xmlns:a16="http://schemas.microsoft.com/office/drawing/2014/main" val="20005"/>
                    </a:ext>
                  </a:extLst>
                </a:gridCol>
                <a:gridCol w="1097033">
                  <a:extLst>
                    <a:ext uri="{9D8B030D-6E8A-4147-A177-3AD203B41FA5}">
                      <a16:colId xmlns:a16="http://schemas.microsoft.com/office/drawing/2014/main" val="20006"/>
                    </a:ext>
                  </a:extLst>
                </a:gridCol>
                <a:gridCol w="1097033">
                  <a:extLst>
                    <a:ext uri="{9D8B030D-6E8A-4147-A177-3AD203B41FA5}">
                      <a16:colId xmlns:a16="http://schemas.microsoft.com/office/drawing/2014/main" val="20007"/>
                    </a:ext>
                  </a:extLst>
                </a:gridCol>
                <a:gridCol w="1295768">
                  <a:extLst>
                    <a:ext uri="{9D8B030D-6E8A-4147-A177-3AD203B41FA5}">
                      <a16:colId xmlns:a16="http://schemas.microsoft.com/office/drawing/2014/main" val="20008"/>
                    </a:ext>
                  </a:extLst>
                </a:gridCol>
              </a:tblGrid>
              <a:tr h="407911">
                <a:tc gridSpan="9">
                  <a:txBody>
                    <a:bodyPr/>
                    <a:lstStyle/>
                    <a:p>
                      <a:pPr algn="ctr"/>
                      <a:r>
                        <a:rPr lang="es-ES" sz="1800" dirty="0"/>
                        <a:t>CARACTERISTICAS</a:t>
                      </a:r>
                      <a:r>
                        <a:rPr lang="es-ES" sz="1800" baseline="0" dirty="0"/>
                        <a:t> DE LA DOCUMENTACIÓN </a:t>
                      </a:r>
                      <a:endParaRPr lang="es-ES" sz="1800" b="1" dirty="0"/>
                    </a:p>
                  </a:txBody>
                  <a:tcPr marL="27545" marR="27545" marT="27545" marB="27545" anchor="ctr">
                    <a:lnB w="9525" cap="flat" cmpd="sng" algn="ctr">
                      <a:solidFill>
                        <a:scrgbClr r="0" g="0" b="0"/>
                      </a:solidFill>
                      <a:prstDash val="solid"/>
                      <a:round/>
                      <a:headEnd type="none" w="med" len="med"/>
                      <a:tailEnd type="none" w="med" len="med"/>
                    </a:lnB>
                    <a:solidFill>
                      <a:srgbClr val="CF2078"/>
                    </a:solidFill>
                  </a:tcPr>
                </a:tc>
                <a:tc hMerge="1">
                  <a:txBody>
                    <a:bodyPr/>
                    <a:lstStyle/>
                    <a:p>
                      <a:endParaRPr lang="es-ES" dirty="0"/>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dirty="0"/>
                    </a:p>
                  </a:txBody>
                  <a:tcPr/>
                </a:tc>
                <a:tc hMerge="1">
                  <a:txBody>
                    <a:bodyPr/>
                    <a:lstStyle/>
                    <a:p>
                      <a:pPr algn="ctr"/>
                      <a:endParaRPr lang="es-ES" b="1" dirty="0"/>
                    </a:p>
                  </a:txBody>
                  <a:tcPr/>
                </a:tc>
                <a:extLst>
                  <a:ext uri="{0D108BD9-81ED-4DB2-BD59-A6C34878D82A}">
                    <a16:rowId xmlns:a16="http://schemas.microsoft.com/office/drawing/2014/main" val="10000"/>
                  </a:ext>
                </a:extLst>
              </a:tr>
              <a:tr h="418685">
                <a:tc>
                  <a:txBody>
                    <a:bodyPr/>
                    <a:lstStyle/>
                    <a:p>
                      <a:pPr algn="ctr">
                        <a:lnSpc>
                          <a:spcPct val="120000"/>
                        </a:lnSpc>
                      </a:pPr>
                      <a:r>
                        <a:rPr lang="es-ES" sz="1100" b="1" dirty="0"/>
                        <a:t>TIPO DE IMPRESIÓN </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lnSpc>
                          <a:spcPct val="120000"/>
                        </a:lnSpc>
                      </a:pPr>
                      <a:r>
                        <a:rPr lang="es-ES" sz="1100" b="1" dirty="0"/>
                        <a:t>DOCUMENTO</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lnSpc>
                          <a:spcPct val="120000"/>
                        </a:lnSpc>
                      </a:pPr>
                      <a:r>
                        <a:rPr lang="es-ES" sz="1100" b="1" dirty="0"/>
                        <a:t>CANTIDAD APROXIMADA</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lnSpc>
                          <a:spcPct val="120000"/>
                        </a:lnSpc>
                      </a:pPr>
                      <a:r>
                        <a:rPr lang="es-ES" sz="1100" b="1" dirty="0"/>
                        <a:t>SUSTRATO</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lnSpc>
                          <a:spcPct val="120000"/>
                        </a:lnSpc>
                      </a:pPr>
                      <a:r>
                        <a:rPr lang="es-ES" sz="1100" b="1" dirty="0"/>
                        <a:t>GRAMAJE CALIBRE</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lnSpc>
                          <a:spcPct val="120000"/>
                        </a:lnSpc>
                      </a:pPr>
                      <a:r>
                        <a:rPr lang="es-ES" sz="1100" b="1" dirty="0"/>
                        <a:t>DIMENSIONES</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lnSpc>
                          <a:spcPct val="120000"/>
                        </a:lnSpc>
                      </a:pPr>
                      <a:r>
                        <a:rPr lang="es-ES" sz="1100" b="1" dirty="0"/>
                        <a:t>NÚMERO</a:t>
                      </a:r>
                      <a:r>
                        <a:rPr lang="es-ES" sz="1100" b="1" baseline="0" dirty="0"/>
                        <a:t> DE TINTAS</a:t>
                      </a:r>
                      <a:endParaRPr lang="es-ES" sz="1100" b="1" dirty="0"/>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lnSpc>
                          <a:spcPct val="120000"/>
                        </a:lnSpc>
                      </a:pPr>
                      <a:r>
                        <a:rPr lang="es-ES" sz="1100" b="1" dirty="0"/>
                        <a:t>NÚMERO DE COPIAS O PÁGINAS</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lnSpc>
                          <a:spcPct val="120000"/>
                        </a:lnSpc>
                      </a:pPr>
                      <a:r>
                        <a:rPr lang="es-ES" sz="1100" b="1" dirty="0"/>
                        <a:t>OTRAS</a:t>
                      </a:r>
                      <a:r>
                        <a:rPr lang="es-ES" sz="1100" b="1" baseline="0" dirty="0"/>
                        <a:t> CARACTERISTICAS </a:t>
                      </a:r>
                      <a:endParaRPr lang="es-ES" sz="1100" b="1" dirty="0"/>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824717">
                <a:tc rowSpan="7">
                  <a:txBody>
                    <a:bodyPr/>
                    <a:lstStyle/>
                    <a:p>
                      <a:pPr algn="ctr"/>
                      <a:endParaRPr lang="es-ES" sz="1100" dirty="0"/>
                    </a:p>
                    <a:p>
                      <a:pPr algn="ctr"/>
                      <a:endParaRPr lang="es-ES" sz="1100" dirty="0"/>
                    </a:p>
                    <a:p>
                      <a:pPr algn="ctr"/>
                      <a:endParaRPr lang="es-ES" sz="1100" dirty="0"/>
                    </a:p>
                    <a:p>
                      <a:pPr algn="ctr"/>
                      <a:endParaRPr lang="es-ES" sz="1100" dirty="0"/>
                    </a:p>
                    <a:p>
                      <a:pPr algn="ctr"/>
                      <a:endParaRPr lang="es-ES" sz="1100" dirty="0"/>
                    </a:p>
                    <a:p>
                      <a:pPr algn="ctr"/>
                      <a:endParaRPr lang="es-ES" sz="1400" dirty="0"/>
                    </a:p>
                    <a:p>
                      <a:pPr algn="ctr"/>
                      <a:endParaRPr lang="es-ES" sz="1400" dirty="0"/>
                    </a:p>
                    <a:p>
                      <a:pPr algn="ctr"/>
                      <a:endParaRPr lang="es-ES" sz="1400" dirty="0"/>
                    </a:p>
                    <a:p>
                      <a:pPr algn="ctr"/>
                      <a:endParaRPr lang="es-ES" sz="1400" b="1" dirty="0"/>
                    </a:p>
                    <a:p>
                      <a:pPr algn="ctr"/>
                      <a:endParaRPr lang="es-ES" sz="1400" b="1" dirty="0"/>
                    </a:p>
                    <a:p>
                      <a:pPr algn="ctr"/>
                      <a:endParaRPr lang="es-ES" sz="2000" b="1" dirty="0"/>
                    </a:p>
                    <a:p>
                      <a:pPr algn="ctr"/>
                      <a:r>
                        <a:rPr lang="es-ES" sz="2000" b="1" dirty="0"/>
                        <a:t>OFFSET</a:t>
                      </a:r>
                      <a:endParaRPr lang="es-ES" sz="2000" b="1" dirty="0">
                        <a:solidFill>
                          <a:srgbClr val="000000"/>
                        </a:solidFill>
                      </a:endParaRPr>
                    </a:p>
                  </a:txBody>
                  <a:tcPr marL="55090" marR="55090" marT="27545" marB="27545">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r>
                        <a:rPr lang="es-ES" sz="1000" dirty="0"/>
                        <a:t>Boleta electoral</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r>
                        <a:rPr lang="es-ES" sz="1000" dirty="0"/>
                        <a:t>300 millones </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r>
                        <a:rPr lang="es-ES" sz="1000" dirty="0"/>
                        <a:t>Papel seguridad</a:t>
                      </a:r>
                      <a:r>
                        <a:rPr lang="es-ES" sz="1000" baseline="0" dirty="0"/>
                        <a:t> del INE </a:t>
                      </a:r>
                      <a:endParaRPr lang="es-ES" sz="1000" dirty="0"/>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r>
                        <a:rPr lang="es-ES" sz="1000" dirty="0"/>
                        <a:t>90 gr</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r>
                        <a:rPr lang="es-ES" sz="1000" dirty="0"/>
                        <a:t>22 cm x 28cm </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r>
                        <a:rPr lang="es-ES" sz="1000" dirty="0"/>
                        <a:t>Selección de color y tinta directa (5 x 0 tintas)</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r>
                        <a:rPr lang="es-ES" sz="1000" dirty="0"/>
                        <a:t>N/</a:t>
                      </a:r>
                      <a:r>
                        <a:rPr lang="es-ES" sz="1000" baseline="0" dirty="0"/>
                        <a:t> A</a:t>
                      </a:r>
                      <a:endParaRPr lang="es-ES" sz="1000" dirty="0"/>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r>
                        <a:rPr lang="es-ES" sz="1000" dirty="0"/>
                        <a:t>Datos variables,</a:t>
                      </a:r>
                      <a:r>
                        <a:rPr lang="es-ES" sz="1000" baseline="0" dirty="0"/>
                        <a:t> talón con folio único e impresión de medidas de seguridad Engomados en Blocks de 100 </a:t>
                      </a:r>
                      <a:endParaRPr lang="es-ES" sz="1000" dirty="0"/>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560084">
                <a:tc vMerge="1">
                  <a:txBody>
                    <a:bodyPr/>
                    <a:lstStyle/>
                    <a:p>
                      <a:endParaRPr lang="es-ES"/>
                    </a:p>
                  </a:txBody>
                  <a:tcPr/>
                </a:tc>
                <a:tc>
                  <a:txBody>
                    <a:bodyPr/>
                    <a:lstStyle/>
                    <a:p>
                      <a:pPr algn="ctr"/>
                      <a:r>
                        <a:rPr lang="es-ES" sz="1000" dirty="0"/>
                        <a:t>Documentos en </a:t>
                      </a:r>
                      <a:r>
                        <a:rPr lang="es-ES" sz="1000" dirty="0" err="1"/>
                        <a:t>autocopiante</a:t>
                      </a:r>
                      <a:endParaRPr lang="es-ES" sz="1000" dirty="0"/>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r>
                        <a:rPr lang="es-ES" sz="1000" dirty="0"/>
                        <a:t>1.9 millones</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r>
                        <a:rPr lang="es-ES" sz="1000" dirty="0"/>
                        <a:t>Papel </a:t>
                      </a:r>
                      <a:r>
                        <a:rPr lang="es-ES" sz="1000" dirty="0" err="1"/>
                        <a:t>Autocopiante</a:t>
                      </a:r>
                      <a:endParaRPr lang="es-ES" sz="1000" dirty="0"/>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r>
                        <a:rPr lang="es-ES" sz="1000" dirty="0"/>
                        <a:t>Original 56 gr</a:t>
                      </a:r>
                    </a:p>
                    <a:p>
                      <a:pPr algn="ctr"/>
                      <a:r>
                        <a:rPr lang="es-ES" sz="1000" dirty="0"/>
                        <a:t>Copia 53 gr</a:t>
                      </a:r>
                      <a:endParaRPr lang="es-ES" sz="1000" b="0" dirty="0"/>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r>
                        <a:rPr lang="it-IT" sz="1000" dirty="0"/>
                        <a:t>43 cm x 28 cm</a:t>
                      </a:r>
                    </a:p>
                    <a:p>
                      <a:pPr algn="ctr"/>
                      <a:r>
                        <a:rPr lang="it-IT" sz="1000" dirty="0"/>
                        <a:t>43 cm x 21.5 cm</a:t>
                      </a:r>
                    </a:p>
                    <a:p>
                      <a:pPr algn="ctr"/>
                      <a:r>
                        <a:rPr lang="it-IT" sz="1000" dirty="0"/>
                        <a:t>28 cm x 21.5 cm</a:t>
                      </a:r>
                      <a:endParaRPr lang="es-ES" sz="1000" dirty="0"/>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r>
                        <a:rPr lang="es-ES" sz="1000" dirty="0"/>
                        <a:t>Selección de color </a:t>
                      </a:r>
                    </a:p>
                    <a:p>
                      <a:pPr algn="ctr"/>
                      <a:r>
                        <a:rPr lang="es-ES" sz="1000" dirty="0"/>
                        <a:t>y tinta directa (5 X 0 tintas)</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r>
                        <a:rPr lang="es-ES" sz="1000" dirty="0"/>
                        <a:t>Hasta 11 copias</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r>
                        <a:rPr lang="es-ES" sz="1000" dirty="0"/>
                        <a:t>Engomado y con respaldo.</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398356">
                <a:tc vMerge="1">
                  <a:txBody>
                    <a:bodyPr/>
                    <a:lstStyle/>
                    <a:p>
                      <a:endParaRPr lang="es-ES"/>
                    </a:p>
                  </a:txBody>
                  <a:tcPr/>
                </a:tc>
                <a:tc>
                  <a:txBody>
                    <a:bodyPr/>
                    <a:lstStyle/>
                    <a:p>
                      <a:pPr algn="ctr"/>
                      <a:r>
                        <a:rPr lang="es-ES" sz="1000" dirty="0"/>
                        <a:t>Carteles</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r>
                        <a:rPr lang="is-IS" sz="1000" dirty="0"/>
                        <a:t>500 mil</a:t>
                      </a:r>
                      <a:endParaRPr lang="es-ES" sz="1000" dirty="0"/>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r>
                        <a:rPr lang="es-ES" sz="1000" dirty="0"/>
                        <a:t>Bond  Blanco</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r>
                        <a:rPr lang="hr-HR" sz="1000" dirty="0"/>
                        <a:t>120 gr</a:t>
                      </a:r>
                      <a:endParaRPr lang="es-ES" sz="1000" dirty="0"/>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r>
                        <a:rPr lang="da-DK" sz="1000" dirty="0"/>
                        <a:t>70 X 95 cm</a:t>
                      </a:r>
                      <a:endParaRPr lang="es-ES" sz="1000" dirty="0"/>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r>
                        <a:rPr lang="es-ES" sz="1000" dirty="0"/>
                        <a:t>Selección de color (4 X 0 tintas)</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r>
                        <a:rPr lang="es-ES" sz="1000" dirty="0"/>
                        <a:t>N/A</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endParaRPr lang="es-ES" sz="1000"/>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537701">
                <a:tc vMerge="1">
                  <a:txBody>
                    <a:bodyPr/>
                    <a:lstStyle/>
                    <a:p>
                      <a:endParaRPr lang="es-ES" dirty="0"/>
                    </a:p>
                  </a:txBody>
                  <a:tcPr/>
                </a:tc>
                <a:tc>
                  <a:txBody>
                    <a:bodyPr/>
                    <a:lstStyle/>
                    <a:p>
                      <a:pPr algn="ctr" fontAlgn="ctr"/>
                      <a:r>
                        <a:rPr lang="es-ES" sz="1000" u="none" strike="noStrike" dirty="0">
                          <a:effectLst/>
                        </a:rPr>
                        <a:t>Carteles con suaje</a:t>
                      </a:r>
                      <a:endParaRPr lang="es-ES" sz="1000" b="0" i="0" u="none" strike="noStrike" dirty="0">
                        <a:solidFill>
                          <a:srgbClr val="000000"/>
                        </a:solidFill>
                        <a:effectLst/>
                        <a:latin typeface="Calibri"/>
                      </a:endParaRPr>
                    </a:p>
                  </a:txBody>
                  <a:tcPr marL="7651" marR="7651" marT="7651" marB="0"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fontAlgn="ctr"/>
                      <a:r>
                        <a:rPr lang="cs-CZ" sz="1000" u="none" strike="noStrike" dirty="0">
                          <a:effectLst/>
                        </a:rPr>
                        <a:t>495 mil</a:t>
                      </a:r>
                      <a:endParaRPr lang="cs-CZ" sz="1000" b="0" i="0" u="none" strike="noStrike" dirty="0">
                        <a:solidFill>
                          <a:srgbClr val="000000"/>
                        </a:solidFill>
                        <a:effectLst/>
                        <a:latin typeface="Calibri"/>
                      </a:endParaRPr>
                    </a:p>
                  </a:txBody>
                  <a:tcPr marL="7651" marR="7651" marT="7651" marB="0"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r>
                        <a:rPr lang="es-ES" sz="1000" dirty="0"/>
                        <a:t>Multicapa o similar</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r>
                        <a:rPr lang="cs-CZ" sz="1000" dirty="0"/>
                        <a:t>18 </a:t>
                      </a:r>
                      <a:r>
                        <a:rPr lang="cs-CZ" sz="1000" dirty="0" err="1"/>
                        <a:t>pts</a:t>
                      </a:r>
                      <a:endParaRPr lang="es-ES" sz="1000" dirty="0"/>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r>
                        <a:rPr lang="it-IT" sz="1000" dirty="0"/>
                        <a:t>70.6 X 29.5 cm</a:t>
                      </a:r>
                      <a:endParaRPr lang="es-ES" sz="1000" dirty="0"/>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r>
                        <a:rPr lang="es-ES" sz="1000" dirty="0"/>
                        <a:t>Tres tintas (3 X 0)</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r>
                        <a:rPr lang="es-ES" sz="1000" dirty="0"/>
                        <a:t>N/A</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r>
                        <a:rPr lang="es-ES" sz="1000" dirty="0"/>
                        <a:t>Con suaje y 4 pestañas con terminación triangular y doblez lateral.</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extLst>
                  <a:ext uri="{0D108BD9-81ED-4DB2-BD59-A6C34878D82A}">
                    <a16:rowId xmlns:a16="http://schemas.microsoft.com/office/drawing/2014/main" val="10005"/>
                  </a:ext>
                </a:extLst>
              </a:tr>
              <a:tr h="457065">
                <a:tc vMerge="1">
                  <a:txBody>
                    <a:bodyPr/>
                    <a:lstStyle/>
                    <a:p>
                      <a:endParaRPr lang="es-ES" dirty="0"/>
                    </a:p>
                  </a:txBody>
                  <a:tcPr/>
                </a:tc>
                <a:tc>
                  <a:txBody>
                    <a:bodyPr/>
                    <a:lstStyle/>
                    <a:p>
                      <a:pPr algn="ctr"/>
                      <a:r>
                        <a:rPr lang="es-ES" sz="1000" dirty="0"/>
                        <a:t>Cuadernillos</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r>
                        <a:rPr lang="is-IS" sz="1000" dirty="0"/>
                        <a:t>165 mil</a:t>
                      </a:r>
                      <a:endParaRPr lang="es-ES" sz="1000" dirty="0"/>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r>
                        <a:rPr lang="es-ES" sz="1000" dirty="0"/>
                        <a:t>Bond  Blanco</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r>
                        <a:rPr lang="es-ES" sz="1000" dirty="0"/>
                        <a:t>90 gr</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r>
                        <a:rPr lang="it-IT" sz="1000" dirty="0"/>
                        <a:t>34 X 21.5 cm</a:t>
                      </a:r>
                      <a:endParaRPr lang="es-ES" sz="1000" dirty="0"/>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r>
                        <a:rPr lang="es-ES" sz="1000" dirty="0"/>
                        <a:t>Selección de color (4 X 4 tintas)</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r>
                        <a:rPr lang="es-ES" sz="1000" dirty="0"/>
                        <a:t>9 páginas</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r>
                        <a:rPr lang="es-ES" sz="1000" dirty="0"/>
                        <a:t>Engrapado.</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extLst>
                  <a:ext uri="{0D108BD9-81ED-4DB2-BD59-A6C34878D82A}">
                    <a16:rowId xmlns:a16="http://schemas.microsoft.com/office/drawing/2014/main" val="10006"/>
                  </a:ext>
                </a:extLst>
              </a:tr>
              <a:tr h="658220">
                <a:tc vMerge="1">
                  <a:txBody>
                    <a:bodyPr/>
                    <a:lstStyle/>
                    <a:p>
                      <a:endParaRPr lang="es-ES" dirty="0"/>
                    </a:p>
                  </a:txBody>
                  <a:tcPr/>
                </a:tc>
                <a:tc>
                  <a:txBody>
                    <a:bodyPr/>
                    <a:lstStyle/>
                    <a:p>
                      <a:pPr algn="ctr"/>
                      <a:r>
                        <a:rPr lang="es-ES" sz="1000" dirty="0"/>
                        <a:t>Sobres</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r>
                        <a:rPr lang="es-ES" sz="1000" dirty="0"/>
                        <a:t>1.1 millones</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r>
                        <a:rPr lang="es-ES" sz="1000" dirty="0"/>
                        <a:t>Bond  Blanco</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r>
                        <a:rPr lang="hr-HR" sz="1000" dirty="0"/>
                        <a:t>120 gr</a:t>
                      </a:r>
                      <a:endParaRPr lang="es-ES" sz="1000" dirty="0"/>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r>
                        <a:rPr lang="pt-BR" sz="1000" dirty="0"/>
                        <a:t>53 cm x 47.5 cm (</a:t>
                      </a:r>
                      <a:r>
                        <a:rPr lang="pt-BR" sz="1000" dirty="0" err="1"/>
                        <a:t>Extendido</a:t>
                      </a:r>
                      <a:r>
                        <a:rPr lang="pt-BR" sz="1000" dirty="0"/>
                        <a:t>) 25 x 35 cm (Armado)</a:t>
                      </a:r>
                      <a:endParaRPr lang="es-ES" sz="1000" dirty="0"/>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r>
                        <a:rPr lang="es-ES" sz="1000" dirty="0"/>
                        <a:t>Una tinta (1 X 1)</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r>
                        <a:rPr lang="es-ES" sz="1000" dirty="0"/>
                        <a:t>N/A</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r>
                        <a:rPr lang="es-ES" sz="1000" dirty="0"/>
                        <a:t>Con folio, microimpresión y suaje para colgar en retrovisor de vehículos.</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extLst>
                  <a:ext uri="{0D108BD9-81ED-4DB2-BD59-A6C34878D82A}">
                    <a16:rowId xmlns:a16="http://schemas.microsoft.com/office/drawing/2014/main" val="10007"/>
                  </a:ext>
                </a:extLst>
              </a:tr>
              <a:tr h="560084">
                <a:tc vMerge="1">
                  <a:txBody>
                    <a:bodyPr/>
                    <a:lstStyle/>
                    <a:p>
                      <a:endParaRPr lang="es-ES" dirty="0"/>
                    </a:p>
                  </a:txBody>
                  <a:tcPr/>
                </a:tc>
                <a:tc>
                  <a:txBody>
                    <a:bodyPr/>
                    <a:lstStyle/>
                    <a:p>
                      <a:pPr algn="ctr"/>
                      <a:r>
                        <a:rPr lang="es-ES" sz="1000" dirty="0"/>
                        <a:t>Marbetes</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r>
                        <a:rPr lang="is-IS" sz="1000" dirty="0"/>
                        <a:t>100,000</a:t>
                      </a:r>
                      <a:endParaRPr lang="es-ES" sz="1000" dirty="0"/>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r>
                        <a:rPr lang="es-ES" sz="1000" dirty="0"/>
                        <a:t>Cartulina sulfatada</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r>
                        <a:rPr lang="cs-CZ" sz="1000" dirty="0"/>
                        <a:t>16 </a:t>
                      </a:r>
                      <a:r>
                        <a:rPr lang="cs-CZ" sz="1000" dirty="0" err="1"/>
                        <a:t>pts</a:t>
                      </a:r>
                      <a:endParaRPr lang="es-ES" sz="1000" dirty="0"/>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r>
                        <a:rPr lang="it-IT" sz="1000" dirty="0"/>
                        <a:t>9.2 X 20.5 cm</a:t>
                      </a:r>
                      <a:endParaRPr lang="es-ES" sz="1000" dirty="0"/>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r>
                        <a:rPr lang="es-ES" sz="1000" dirty="0"/>
                        <a:t>Una tinta (1 X 1)</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r>
                        <a:rPr lang="es-ES" sz="1000" dirty="0"/>
                        <a:t>N/A</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bg1"/>
                    </a:solidFill>
                  </a:tcPr>
                </a:tc>
                <a:tc>
                  <a:txBody>
                    <a:bodyPr/>
                    <a:lstStyle/>
                    <a:p>
                      <a:pPr algn="ctr"/>
                      <a:r>
                        <a:rPr lang="es-ES" sz="1000" dirty="0"/>
                        <a:t>Con folio, microimpresión y suaje para colgar en retrovisor de vehículos.</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extLst>
                  <a:ext uri="{0D108BD9-81ED-4DB2-BD59-A6C34878D82A}">
                    <a16:rowId xmlns:a16="http://schemas.microsoft.com/office/drawing/2014/main" val="10008"/>
                  </a:ext>
                </a:extLst>
              </a:tr>
            </a:tbl>
          </a:graphicData>
        </a:graphic>
      </p:graphicFrame>
      <p:pic>
        <p:nvPicPr>
          <p:cNvPr id="11" name="Imagen 10" descr="logo-in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1743" y="0"/>
            <a:ext cx="2076416" cy="1007018"/>
          </a:xfrm>
          <a:prstGeom prst="rect">
            <a:avLst/>
          </a:prstGeom>
        </p:spPr>
      </p:pic>
    </p:spTree>
    <p:extLst>
      <p:ext uri="{BB962C8B-B14F-4D97-AF65-F5344CB8AC3E}">
        <p14:creationId xmlns:p14="http://schemas.microsoft.com/office/powerpoint/2010/main" val="165855630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84916" y="1619020"/>
            <a:ext cx="6958331" cy="868502"/>
          </a:xfrm>
        </p:spPr>
        <p:txBody>
          <a:bodyPr>
            <a:noAutofit/>
          </a:bodyPr>
          <a:lstStyle/>
          <a:p>
            <a:r>
              <a:rPr lang="es-MX" sz="5400" dirty="0">
                <a:latin typeface="Myriad Pro" panose="020B0503030403020204" pitchFamily="34" charset="0"/>
              </a:rPr>
              <a:t>IMPRESIÓN BRAILLE</a:t>
            </a:r>
          </a:p>
        </p:txBody>
      </p:sp>
      <p:pic>
        <p:nvPicPr>
          <p:cNvPr id="6" name="Imagen 5" descr="logo-in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6408" y="510704"/>
            <a:ext cx="2076416" cy="1007018"/>
          </a:xfrm>
          <a:prstGeom prst="rect">
            <a:avLst/>
          </a:prstGeom>
        </p:spPr>
      </p:pic>
      <p:graphicFrame>
        <p:nvGraphicFramePr>
          <p:cNvPr id="8" name="Tabla 7"/>
          <p:cNvGraphicFramePr>
            <a:graphicFrameLocks noGrp="1"/>
          </p:cNvGraphicFramePr>
          <p:nvPr>
            <p:extLst>
              <p:ext uri="{D42A27DB-BD31-4B8C-83A1-F6EECF244321}">
                <p14:modId xmlns:p14="http://schemas.microsoft.com/office/powerpoint/2010/main" val="810311388"/>
              </p:ext>
            </p:extLst>
          </p:nvPr>
        </p:nvGraphicFramePr>
        <p:xfrm>
          <a:off x="889888" y="3043737"/>
          <a:ext cx="10623104" cy="1736687"/>
        </p:xfrm>
        <a:graphic>
          <a:graphicData uri="http://schemas.openxmlformats.org/drawingml/2006/table">
            <a:tbl>
              <a:tblPr firstRow="1" bandRow="1" bandCol="1">
                <a:tableStyleId>{7E9639D4-E3E2-4D34-9284-5A2195B3D0D7}</a:tableStyleId>
              </a:tblPr>
              <a:tblGrid>
                <a:gridCol w="1675422">
                  <a:extLst>
                    <a:ext uri="{9D8B030D-6E8A-4147-A177-3AD203B41FA5}">
                      <a16:colId xmlns:a16="http://schemas.microsoft.com/office/drawing/2014/main" val="20000"/>
                    </a:ext>
                  </a:extLst>
                </a:gridCol>
                <a:gridCol w="1069716">
                  <a:extLst>
                    <a:ext uri="{9D8B030D-6E8A-4147-A177-3AD203B41FA5}">
                      <a16:colId xmlns:a16="http://schemas.microsoft.com/office/drawing/2014/main" val="20001"/>
                    </a:ext>
                  </a:extLst>
                </a:gridCol>
                <a:gridCol w="1097033">
                  <a:extLst>
                    <a:ext uri="{9D8B030D-6E8A-4147-A177-3AD203B41FA5}">
                      <a16:colId xmlns:a16="http://schemas.microsoft.com/office/drawing/2014/main" val="20002"/>
                    </a:ext>
                  </a:extLst>
                </a:gridCol>
                <a:gridCol w="1097033">
                  <a:extLst>
                    <a:ext uri="{9D8B030D-6E8A-4147-A177-3AD203B41FA5}">
                      <a16:colId xmlns:a16="http://schemas.microsoft.com/office/drawing/2014/main" val="20003"/>
                    </a:ext>
                  </a:extLst>
                </a:gridCol>
                <a:gridCol w="1097033">
                  <a:extLst>
                    <a:ext uri="{9D8B030D-6E8A-4147-A177-3AD203B41FA5}">
                      <a16:colId xmlns:a16="http://schemas.microsoft.com/office/drawing/2014/main" val="20004"/>
                    </a:ext>
                  </a:extLst>
                </a:gridCol>
                <a:gridCol w="1097033">
                  <a:extLst>
                    <a:ext uri="{9D8B030D-6E8A-4147-A177-3AD203B41FA5}">
                      <a16:colId xmlns:a16="http://schemas.microsoft.com/office/drawing/2014/main" val="20005"/>
                    </a:ext>
                  </a:extLst>
                </a:gridCol>
                <a:gridCol w="1097033">
                  <a:extLst>
                    <a:ext uri="{9D8B030D-6E8A-4147-A177-3AD203B41FA5}">
                      <a16:colId xmlns:a16="http://schemas.microsoft.com/office/drawing/2014/main" val="20006"/>
                    </a:ext>
                  </a:extLst>
                </a:gridCol>
                <a:gridCol w="1097033">
                  <a:extLst>
                    <a:ext uri="{9D8B030D-6E8A-4147-A177-3AD203B41FA5}">
                      <a16:colId xmlns:a16="http://schemas.microsoft.com/office/drawing/2014/main" val="20007"/>
                    </a:ext>
                  </a:extLst>
                </a:gridCol>
                <a:gridCol w="1295768">
                  <a:extLst>
                    <a:ext uri="{9D8B030D-6E8A-4147-A177-3AD203B41FA5}">
                      <a16:colId xmlns:a16="http://schemas.microsoft.com/office/drawing/2014/main" val="20008"/>
                    </a:ext>
                  </a:extLst>
                </a:gridCol>
              </a:tblGrid>
              <a:tr h="0">
                <a:tc gridSpan="9">
                  <a:txBody>
                    <a:bodyPr/>
                    <a:lstStyle/>
                    <a:p>
                      <a:pPr algn="ctr"/>
                      <a:r>
                        <a:rPr lang="es-ES" sz="1800" dirty="0"/>
                        <a:t>CARACTERISTICAS</a:t>
                      </a:r>
                      <a:r>
                        <a:rPr lang="es-ES" sz="1800" baseline="0" dirty="0"/>
                        <a:t> DE LA DOCUMENTACIÓN </a:t>
                      </a:r>
                      <a:endParaRPr lang="es-ES" sz="1800" b="1" dirty="0"/>
                    </a:p>
                  </a:txBody>
                  <a:tcPr marL="27545" marR="27545" marT="27545" marB="27545" anchor="ctr">
                    <a:lnB w="9525" cap="flat" cmpd="sng" algn="ctr">
                      <a:solidFill>
                        <a:scrgbClr r="0" g="0" b="0"/>
                      </a:solidFill>
                      <a:prstDash val="solid"/>
                      <a:round/>
                      <a:headEnd type="none" w="med" len="med"/>
                      <a:tailEnd type="none" w="med" len="med"/>
                    </a:lnB>
                    <a:solidFill>
                      <a:srgbClr val="CF2078"/>
                    </a:solidFill>
                  </a:tcPr>
                </a:tc>
                <a:tc hMerge="1">
                  <a:txBody>
                    <a:bodyPr/>
                    <a:lstStyle/>
                    <a:p>
                      <a:endParaRPr lang="es-ES" dirty="0"/>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dirty="0"/>
                    </a:p>
                  </a:txBody>
                  <a:tcPr/>
                </a:tc>
                <a:tc hMerge="1">
                  <a:txBody>
                    <a:bodyPr/>
                    <a:lstStyle/>
                    <a:p>
                      <a:pPr algn="ctr"/>
                      <a:endParaRPr lang="es-ES" b="1" dirty="0"/>
                    </a:p>
                  </a:txBody>
                  <a:tcPr/>
                </a:tc>
                <a:extLst>
                  <a:ext uri="{0D108BD9-81ED-4DB2-BD59-A6C34878D82A}">
                    <a16:rowId xmlns:a16="http://schemas.microsoft.com/office/drawing/2014/main" val="10000"/>
                  </a:ext>
                </a:extLst>
              </a:tr>
              <a:tr h="418685">
                <a:tc>
                  <a:txBody>
                    <a:bodyPr/>
                    <a:lstStyle/>
                    <a:p>
                      <a:pPr algn="ctr">
                        <a:lnSpc>
                          <a:spcPct val="120000"/>
                        </a:lnSpc>
                      </a:pPr>
                      <a:r>
                        <a:rPr lang="es-ES" sz="1100" b="1" dirty="0"/>
                        <a:t>TIPO DE IMPRESIÓN </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lnSpc>
                          <a:spcPct val="120000"/>
                        </a:lnSpc>
                      </a:pPr>
                      <a:r>
                        <a:rPr lang="es-ES" sz="1100" b="1" dirty="0"/>
                        <a:t>DOCUMENTO</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lnSpc>
                          <a:spcPct val="120000"/>
                        </a:lnSpc>
                      </a:pPr>
                      <a:r>
                        <a:rPr lang="es-ES" sz="1100" b="1" dirty="0"/>
                        <a:t>CANTIDAD</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lnSpc>
                          <a:spcPct val="120000"/>
                        </a:lnSpc>
                      </a:pPr>
                      <a:r>
                        <a:rPr lang="es-ES" sz="1100" b="1" dirty="0"/>
                        <a:t>SUSTRATO</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lnSpc>
                          <a:spcPct val="120000"/>
                        </a:lnSpc>
                      </a:pPr>
                      <a:r>
                        <a:rPr lang="es-ES" sz="1100" b="1" dirty="0"/>
                        <a:t>GRAMAJE CALIBRE</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lnSpc>
                          <a:spcPct val="120000"/>
                        </a:lnSpc>
                      </a:pPr>
                      <a:r>
                        <a:rPr lang="es-ES" sz="1100" b="1" dirty="0"/>
                        <a:t>DIMENSIONES</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lnSpc>
                          <a:spcPct val="120000"/>
                        </a:lnSpc>
                      </a:pPr>
                      <a:r>
                        <a:rPr lang="es-ES" sz="1100" b="1" dirty="0"/>
                        <a:t>NÚMERO</a:t>
                      </a:r>
                      <a:r>
                        <a:rPr lang="es-ES" sz="1100" b="1" baseline="0" dirty="0"/>
                        <a:t> DE TINTAS</a:t>
                      </a:r>
                      <a:endParaRPr lang="es-ES" sz="1100" b="1" dirty="0"/>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lnSpc>
                          <a:spcPct val="120000"/>
                        </a:lnSpc>
                      </a:pPr>
                      <a:r>
                        <a:rPr lang="es-ES" sz="1100" b="1" dirty="0"/>
                        <a:t>NÚMERO DE COPIAS O PÁGINAS</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lnSpc>
                          <a:spcPct val="120000"/>
                        </a:lnSpc>
                      </a:pPr>
                      <a:r>
                        <a:rPr lang="es-ES" sz="1100" b="1" dirty="0"/>
                        <a:t>OTRAS</a:t>
                      </a:r>
                      <a:r>
                        <a:rPr lang="es-ES" sz="1100" b="1" baseline="0" dirty="0"/>
                        <a:t> CARACTERISTICAS </a:t>
                      </a:r>
                      <a:endParaRPr lang="es-ES" sz="1100" b="1" dirty="0"/>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762081">
                <a:tc>
                  <a:txBody>
                    <a:bodyPr/>
                    <a:lstStyle/>
                    <a:p>
                      <a:pPr algn="ctr"/>
                      <a:endParaRPr lang="es-ES" sz="1100" dirty="0"/>
                    </a:p>
                    <a:p>
                      <a:pPr algn="ctr"/>
                      <a:r>
                        <a:rPr lang="es-ES" sz="2000" b="1" dirty="0"/>
                        <a:t>BRAILLE </a:t>
                      </a:r>
                      <a:endParaRPr lang="es-ES" sz="2000" b="1" dirty="0">
                        <a:solidFill>
                          <a:srgbClr val="000000"/>
                        </a:solidFill>
                      </a:endParaRPr>
                    </a:p>
                  </a:txBody>
                  <a:tcPr marL="55090" marR="55090" marT="27545" marB="27545">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r>
                        <a:rPr lang="es-ES" sz="1000" dirty="0"/>
                        <a:t>Plantilla</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r>
                        <a:rPr lang="cs-CZ" sz="1000" dirty="0"/>
                        <a:t>495 mil</a:t>
                      </a:r>
                      <a:endParaRPr lang="es-ES" sz="1000" dirty="0"/>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r>
                        <a:rPr lang="es-ES" sz="1000" dirty="0"/>
                        <a:t>Cartulina Bristol blanca</a:t>
                      </a:r>
                      <a:r>
                        <a:rPr lang="es-ES" sz="1000" baseline="0" dirty="0"/>
                        <a:t> </a:t>
                      </a:r>
                      <a:endParaRPr lang="es-ES" sz="1000" dirty="0"/>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r>
                        <a:rPr lang="is-IS" sz="1000" dirty="0"/>
                        <a:t>200 gr</a:t>
                      </a:r>
                      <a:endParaRPr lang="es-ES" sz="1000" dirty="0"/>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r>
                        <a:rPr lang="es-ES" sz="1000" dirty="0"/>
                        <a:t>22 cm x 28cm </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r>
                        <a:rPr lang="es-ES" sz="1000" dirty="0"/>
                        <a:t>Negro e impresión Braille </a:t>
                      </a:r>
                    </a:p>
                    <a:p>
                      <a:pPr algn="ctr"/>
                      <a:r>
                        <a:rPr lang="es-ES" sz="1000" dirty="0"/>
                        <a:t>(2 X 1 tintas)</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r>
                        <a:rPr lang="es-ES" sz="1000" dirty="0"/>
                        <a:t>N/</a:t>
                      </a:r>
                      <a:r>
                        <a:rPr lang="es-ES" sz="1000" baseline="0" dirty="0"/>
                        <a:t> A</a:t>
                      </a:r>
                      <a:endParaRPr lang="es-ES" sz="1000" dirty="0"/>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r>
                        <a:rPr lang="es-ES" sz="1000" dirty="0"/>
                        <a:t>Dos pestañas en la parte inferior y el costado izquierdo.</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02758938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3656329" y="1561896"/>
            <a:ext cx="5349774" cy="767207"/>
          </a:xfrm>
        </p:spPr>
        <p:txBody>
          <a:bodyPr>
            <a:noAutofit/>
          </a:bodyPr>
          <a:lstStyle/>
          <a:p>
            <a:r>
              <a:rPr lang="es-MX" sz="5400" dirty="0">
                <a:latin typeface="Myriad Pro" panose="020B0503030403020204" pitchFamily="34" charset="0"/>
              </a:rPr>
              <a:t>FLEXOGRAFÍA</a:t>
            </a:r>
          </a:p>
        </p:txBody>
      </p:sp>
      <p:sp>
        <p:nvSpPr>
          <p:cNvPr id="6" name="Marcador de texto 5"/>
          <p:cNvSpPr>
            <a:spLocks noGrp="1"/>
          </p:cNvSpPr>
          <p:nvPr>
            <p:ph type="body" sz="half" idx="2"/>
          </p:nvPr>
        </p:nvSpPr>
        <p:spPr>
          <a:xfrm>
            <a:off x="510724" y="3047998"/>
            <a:ext cx="3854528" cy="1399118"/>
          </a:xfrm>
        </p:spPr>
        <p:txBody>
          <a:bodyPr/>
          <a:lstStyle/>
          <a:p>
            <a:endParaRPr lang="es-MX" sz="2800" dirty="0"/>
          </a:p>
          <a:p>
            <a:endParaRPr lang="es-MX" dirty="0"/>
          </a:p>
        </p:txBody>
      </p:sp>
      <p:pic>
        <p:nvPicPr>
          <p:cNvPr id="8" name="Imagen 7" descr="logo-in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7139" y="176958"/>
            <a:ext cx="2076416" cy="1007018"/>
          </a:xfrm>
          <a:prstGeom prst="rect">
            <a:avLst/>
          </a:prstGeom>
        </p:spPr>
      </p:pic>
      <p:graphicFrame>
        <p:nvGraphicFramePr>
          <p:cNvPr id="9" name="Tabla 8"/>
          <p:cNvGraphicFramePr>
            <a:graphicFrameLocks noGrp="1"/>
          </p:cNvGraphicFramePr>
          <p:nvPr>
            <p:extLst>
              <p:ext uri="{D42A27DB-BD31-4B8C-83A1-F6EECF244321}">
                <p14:modId xmlns:p14="http://schemas.microsoft.com/office/powerpoint/2010/main" val="4290477920"/>
              </p:ext>
            </p:extLst>
          </p:nvPr>
        </p:nvGraphicFramePr>
        <p:xfrm>
          <a:off x="1019664" y="3298694"/>
          <a:ext cx="10623104" cy="1736687"/>
        </p:xfrm>
        <a:graphic>
          <a:graphicData uri="http://schemas.openxmlformats.org/drawingml/2006/table">
            <a:tbl>
              <a:tblPr firstRow="1" bandRow="1" bandCol="1">
                <a:tableStyleId>{7E9639D4-E3E2-4D34-9284-5A2195B3D0D7}</a:tableStyleId>
              </a:tblPr>
              <a:tblGrid>
                <a:gridCol w="1675422">
                  <a:extLst>
                    <a:ext uri="{9D8B030D-6E8A-4147-A177-3AD203B41FA5}">
                      <a16:colId xmlns:a16="http://schemas.microsoft.com/office/drawing/2014/main" val="20000"/>
                    </a:ext>
                  </a:extLst>
                </a:gridCol>
                <a:gridCol w="1069716">
                  <a:extLst>
                    <a:ext uri="{9D8B030D-6E8A-4147-A177-3AD203B41FA5}">
                      <a16:colId xmlns:a16="http://schemas.microsoft.com/office/drawing/2014/main" val="20001"/>
                    </a:ext>
                  </a:extLst>
                </a:gridCol>
                <a:gridCol w="1097033">
                  <a:extLst>
                    <a:ext uri="{9D8B030D-6E8A-4147-A177-3AD203B41FA5}">
                      <a16:colId xmlns:a16="http://schemas.microsoft.com/office/drawing/2014/main" val="20002"/>
                    </a:ext>
                  </a:extLst>
                </a:gridCol>
                <a:gridCol w="1097033">
                  <a:extLst>
                    <a:ext uri="{9D8B030D-6E8A-4147-A177-3AD203B41FA5}">
                      <a16:colId xmlns:a16="http://schemas.microsoft.com/office/drawing/2014/main" val="20003"/>
                    </a:ext>
                  </a:extLst>
                </a:gridCol>
                <a:gridCol w="1097033">
                  <a:extLst>
                    <a:ext uri="{9D8B030D-6E8A-4147-A177-3AD203B41FA5}">
                      <a16:colId xmlns:a16="http://schemas.microsoft.com/office/drawing/2014/main" val="20004"/>
                    </a:ext>
                  </a:extLst>
                </a:gridCol>
                <a:gridCol w="1097033">
                  <a:extLst>
                    <a:ext uri="{9D8B030D-6E8A-4147-A177-3AD203B41FA5}">
                      <a16:colId xmlns:a16="http://schemas.microsoft.com/office/drawing/2014/main" val="20005"/>
                    </a:ext>
                  </a:extLst>
                </a:gridCol>
                <a:gridCol w="1097033">
                  <a:extLst>
                    <a:ext uri="{9D8B030D-6E8A-4147-A177-3AD203B41FA5}">
                      <a16:colId xmlns:a16="http://schemas.microsoft.com/office/drawing/2014/main" val="20006"/>
                    </a:ext>
                  </a:extLst>
                </a:gridCol>
                <a:gridCol w="1097033">
                  <a:extLst>
                    <a:ext uri="{9D8B030D-6E8A-4147-A177-3AD203B41FA5}">
                      <a16:colId xmlns:a16="http://schemas.microsoft.com/office/drawing/2014/main" val="20007"/>
                    </a:ext>
                  </a:extLst>
                </a:gridCol>
                <a:gridCol w="1295768">
                  <a:extLst>
                    <a:ext uri="{9D8B030D-6E8A-4147-A177-3AD203B41FA5}">
                      <a16:colId xmlns:a16="http://schemas.microsoft.com/office/drawing/2014/main" val="20008"/>
                    </a:ext>
                  </a:extLst>
                </a:gridCol>
              </a:tblGrid>
              <a:tr h="0">
                <a:tc gridSpan="9">
                  <a:txBody>
                    <a:bodyPr/>
                    <a:lstStyle/>
                    <a:p>
                      <a:pPr algn="ctr"/>
                      <a:r>
                        <a:rPr lang="es-ES" sz="1800" dirty="0"/>
                        <a:t>CARACTERISTICAS</a:t>
                      </a:r>
                      <a:r>
                        <a:rPr lang="es-ES" sz="1800" baseline="0" dirty="0"/>
                        <a:t> DE LA DOCUMENTACIÓN </a:t>
                      </a:r>
                      <a:endParaRPr lang="es-ES" sz="1800" b="1" dirty="0"/>
                    </a:p>
                  </a:txBody>
                  <a:tcPr marL="27545" marR="27545" marT="27545" marB="27545" anchor="ctr">
                    <a:lnB w="9525" cap="flat" cmpd="sng" algn="ctr">
                      <a:solidFill>
                        <a:scrgbClr r="0" g="0" b="0"/>
                      </a:solidFill>
                      <a:prstDash val="solid"/>
                      <a:round/>
                      <a:headEnd type="none" w="med" len="med"/>
                      <a:tailEnd type="none" w="med" len="med"/>
                    </a:lnB>
                    <a:solidFill>
                      <a:srgbClr val="CF2078"/>
                    </a:solidFill>
                  </a:tcPr>
                </a:tc>
                <a:tc hMerge="1">
                  <a:txBody>
                    <a:bodyPr/>
                    <a:lstStyle/>
                    <a:p>
                      <a:endParaRPr lang="es-ES" dirty="0"/>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dirty="0"/>
                    </a:p>
                  </a:txBody>
                  <a:tcPr/>
                </a:tc>
                <a:tc hMerge="1">
                  <a:txBody>
                    <a:bodyPr/>
                    <a:lstStyle/>
                    <a:p>
                      <a:pPr algn="ctr"/>
                      <a:endParaRPr lang="es-ES" b="1" dirty="0"/>
                    </a:p>
                  </a:txBody>
                  <a:tcPr/>
                </a:tc>
                <a:extLst>
                  <a:ext uri="{0D108BD9-81ED-4DB2-BD59-A6C34878D82A}">
                    <a16:rowId xmlns:a16="http://schemas.microsoft.com/office/drawing/2014/main" val="10000"/>
                  </a:ext>
                </a:extLst>
              </a:tr>
              <a:tr h="418685">
                <a:tc>
                  <a:txBody>
                    <a:bodyPr/>
                    <a:lstStyle/>
                    <a:p>
                      <a:pPr algn="ctr">
                        <a:lnSpc>
                          <a:spcPct val="120000"/>
                        </a:lnSpc>
                      </a:pPr>
                      <a:r>
                        <a:rPr lang="es-ES" sz="1100" b="1" dirty="0"/>
                        <a:t>TIPO DE IMPRESIÓN </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lnSpc>
                          <a:spcPct val="120000"/>
                        </a:lnSpc>
                      </a:pPr>
                      <a:r>
                        <a:rPr lang="es-ES" sz="1100" b="1" dirty="0"/>
                        <a:t>DOCUMENTO</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lnSpc>
                          <a:spcPct val="120000"/>
                        </a:lnSpc>
                      </a:pPr>
                      <a:r>
                        <a:rPr lang="es-ES" sz="1100" b="1" dirty="0"/>
                        <a:t>CANTIDAD</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lnSpc>
                          <a:spcPct val="120000"/>
                        </a:lnSpc>
                      </a:pPr>
                      <a:r>
                        <a:rPr lang="es-ES" sz="1100" b="1" dirty="0"/>
                        <a:t>SUSTRATO</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lnSpc>
                          <a:spcPct val="120000"/>
                        </a:lnSpc>
                      </a:pPr>
                      <a:r>
                        <a:rPr lang="es-ES" sz="1100" b="1" dirty="0"/>
                        <a:t>GRAMAJE CALIBRE</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lnSpc>
                          <a:spcPct val="120000"/>
                        </a:lnSpc>
                      </a:pPr>
                      <a:r>
                        <a:rPr lang="es-ES" sz="1100" b="1" dirty="0"/>
                        <a:t>DIMENSIONES</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lnSpc>
                          <a:spcPct val="120000"/>
                        </a:lnSpc>
                      </a:pPr>
                      <a:r>
                        <a:rPr lang="es-ES" sz="1100" b="1" dirty="0"/>
                        <a:t>NÚMERO</a:t>
                      </a:r>
                      <a:r>
                        <a:rPr lang="es-ES" sz="1100" b="1" baseline="0" dirty="0"/>
                        <a:t> DE TINTAS</a:t>
                      </a:r>
                      <a:endParaRPr lang="es-ES" sz="1100" b="1" dirty="0"/>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lnSpc>
                          <a:spcPct val="120000"/>
                        </a:lnSpc>
                      </a:pPr>
                      <a:r>
                        <a:rPr lang="es-ES" sz="1100" b="1" dirty="0"/>
                        <a:t>NÚMERO DE COPIAS O PÁGINAS</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lnSpc>
                          <a:spcPct val="120000"/>
                        </a:lnSpc>
                      </a:pPr>
                      <a:r>
                        <a:rPr lang="es-ES" sz="1100" b="1" dirty="0"/>
                        <a:t>OTRAS</a:t>
                      </a:r>
                      <a:r>
                        <a:rPr lang="es-ES" sz="1100" b="1" baseline="0" dirty="0"/>
                        <a:t> CARACTERISTICAS </a:t>
                      </a:r>
                      <a:endParaRPr lang="es-ES" sz="1100" b="1" dirty="0"/>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762081">
                <a:tc>
                  <a:txBody>
                    <a:bodyPr/>
                    <a:lstStyle/>
                    <a:p>
                      <a:pPr algn="ctr"/>
                      <a:endParaRPr lang="es-ES" sz="1100" dirty="0"/>
                    </a:p>
                    <a:p>
                      <a:pPr algn="ctr"/>
                      <a:r>
                        <a:rPr lang="es-ES" sz="2000" b="1" dirty="0"/>
                        <a:t>FLEXOGRAFIA</a:t>
                      </a:r>
                      <a:endParaRPr lang="es-ES" sz="2000" b="1" dirty="0">
                        <a:solidFill>
                          <a:srgbClr val="000000"/>
                        </a:solidFill>
                      </a:endParaRPr>
                    </a:p>
                  </a:txBody>
                  <a:tcPr marL="55090" marR="55090" marT="27545" marB="27545">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r>
                        <a:rPr lang="es-ES" sz="1000" dirty="0"/>
                        <a:t>Bolsas de casilla</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r>
                        <a:rPr lang="cs-CZ" sz="1000" dirty="0"/>
                        <a:t>2.6 </a:t>
                      </a:r>
                      <a:r>
                        <a:rPr lang="cs-CZ" sz="1000" dirty="0" err="1"/>
                        <a:t>millones</a:t>
                      </a:r>
                      <a:endParaRPr lang="es-ES" sz="1000" dirty="0"/>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r>
                        <a:rPr lang="es-ES" sz="1000" dirty="0"/>
                        <a:t>Polietileno transparente</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r>
                        <a:rPr lang="es-ES" sz="1000" dirty="0"/>
                        <a:t>Calibre 300</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r>
                        <a:rPr lang="pl-PL" sz="1000" dirty="0"/>
                        <a:t>35 X 45 cm</a:t>
                      </a:r>
                    </a:p>
                    <a:p>
                      <a:pPr algn="ctr"/>
                      <a:r>
                        <a:rPr lang="pl-PL" sz="1000" dirty="0"/>
                        <a:t>30 cm X 44 cm</a:t>
                      </a:r>
                    </a:p>
                    <a:p>
                      <a:pPr algn="ctr"/>
                      <a:r>
                        <a:rPr lang="pl-PL" sz="1000" dirty="0"/>
                        <a:t>25 cm X 35 cm</a:t>
                      </a:r>
                      <a:endParaRPr lang="es-ES" sz="1000" dirty="0"/>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r>
                        <a:rPr lang="es-ES" sz="1000" dirty="0"/>
                        <a:t>Tres tintas (3 X 2 tintas)</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r>
                        <a:rPr lang="es-ES" sz="1000" dirty="0"/>
                        <a:t>N/</a:t>
                      </a:r>
                      <a:r>
                        <a:rPr lang="es-ES" sz="1000" baseline="0" dirty="0"/>
                        <a:t> A</a:t>
                      </a:r>
                      <a:endParaRPr lang="es-ES" sz="1000" dirty="0"/>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r>
                        <a:rPr lang="es-ES" sz="1000" dirty="0"/>
                        <a:t>Con cinta de seguridad y fuelle</a:t>
                      </a:r>
                    </a:p>
                  </a:txBody>
                  <a:tcPr marL="55090" marR="55090" marT="27545" marB="27545"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42294890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52B034E26692714CBDDF43B1C61B331B" ma:contentTypeVersion="10" ma:contentTypeDescription="Crear nuevo documento." ma:contentTypeScope="" ma:versionID="d6a1fd7d8ed9fac27944dd212421e17a">
  <xsd:schema xmlns:xsd="http://www.w3.org/2001/XMLSchema" xmlns:xs="http://www.w3.org/2001/XMLSchema" xmlns:p="http://schemas.microsoft.com/office/2006/metadata/properties" xmlns:ns2="0d0c545d-2625-47d5-aa1c-501fdedc50f1" xmlns:ns3="8dcb4179-95c8-4067-8c13-1559843d6357" targetNamespace="http://schemas.microsoft.com/office/2006/metadata/properties" ma:root="true" ma:fieldsID="8fe635640ef93518900160432f3e9bd4" ns2:_="" ns3:_="">
    <xsd:import namespace="0d0c545d-2625-47d5-aa1c-501fdedc50f1"/>
    <xsd:import namespace="8dcb4179-95c8-4067-8c13-1559843d6357"/>
    <xsd:element name="properties">
      <xsd:complexType>
        <xsd:sequence>
          <xsd:element name="documentManagement">
            <xsd:complexType>
              <xsd:all>
                <xsd:element ref="ns2:MediaServiceMetadata" minOccurs="0"/>
                <xsd:element ref="ns2:MediaServiceFastMetadata" minOccurs="0"/>
                <xsd:element ref="ns2:MediaServiceDateTaken"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d0c545d-2625-47d5-aa1c-501fdedc50f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8dcb4179-95c8-4067-8c13-1559843d6357" elementFormDefault="qualified">
    <xsd:import namespace="http://schemas.microsoft.com/office/2006/documentManagement/types"/>
    <xsd:import namespace="http://schemas.microsoft.com/office/infopath/2007/PartnerControls"/>
    <xsd:element name="SharedWithUsers" ma:index="11"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Detalles de uso compartido"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2EE9304-BE94-4905-B075-4CAA7E2DB5E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d0c545d-2625-47d5-aa1c-501fdedc50f1"/>
    <ds:schemaRef ds:uri="8dcb4179-95c8-4067-8c13-1559843d635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2E09874-7218-49D3-BF19-D7BE03DE4E89}">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70E19D10-3BB3-4840-8A1B-CFDB0F3521C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1262</TotalTime>
  <Words>775</Words>
  <Application>Microsoft Office PowerPoint</Application>
  <PresentationFormat>Panorámica</PresentationFormat>
  <Paragraphs>199</Paragraphs>
  <Slides>11</Slides>
  <Notes>0</Notes>
  <HiddenSlides>0</HiddenSlides>
  <MMClips>0</MMClips>
  <ScaleCrop>false</ScaleCrop>
  <HeadingPairs>
    <vt:vector size="4" baseType="variant">
      <vt:variant>
        <vt:lpstr>Tema</vt:lpstr>
      </vt:variant>
      <vt:variant>
        <vt:i4>1</vt:i4>
      </vt:variant>
      <vt:variant>
        <vt:lpstr>Títulos de diapositiva</vt:lpstr>
      </vt:variant>
      <vt:variant>
        <vt:i4>11</vt:i4>
      </vt:variant>
    </vt:vector>
  </HeadingPairs>
  <TitlesOfParts>
    <vt:vector size="12" baseType="lpstr">
      <vt:lpstr>Tema de Office</vt:lpstr>
      <vt:lpstr>REQUERIMIENTOS DE LA  PRODUCCIÓN DE LA  DOCUMENTACIÓN ELECTORAL </vt:lpstr>
      <vt:lpstr>INTRODUCCIÓN</vt:lpstr>
      <vt:lpstr>OBJETIVO</vt:lpstr>
      <vt:lpstr>CLASIFICACIÓN DE LOS REQUERIMIENTOS POR GRUPO DE DOCUMENTOS</vt:lpstr>
      <vt:lpstr>Presentación de PowerPoint</vt:lpstr>
      <vt:lpstr>Presentación de PowerPoint</vt:lpstr>
      <vt:lpstr>OFFSET</vt:lpstr>
      <vt:lpstr>IMPRESIÓN BRAILLE</vt:lpstr>
      <vt:lpstr>FLEXOGRAFÍA</vt:lpstr>
      <vt:lpstr>SERIGRAFíA </vt:lpstr>
      <vt:lpstr>OTROS PROCESOS REQUERIDOS</vt:lpstr>
    </vt:vector>
  </TitlesOfParts>
  <Company>Dixguel03</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 de Windows</dc:creator>
  <cp:lastModifiedBy>INE DEOE</cp:lastModifiedBy>
  <cp:revision>91</cp:revision>
  <dcterms:created xsi:type="dcterms:W3CDTF">2022-01-10T21:13:49Z</dcterms:created>
  <dcterms:modified xsi:type="dcterms:W3CDTF">2022-06-16T16:58:47Z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0x01010052B034E26692714CBDDF43B1C61B331B</vt:lpwstr>
  </property>
</Properties>
</file>