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9" r:id="rId3"/>
    <p:sldId id="259" r:id="rId4"/>
    <p:sldId id="307" r:id="rId5"/>
    <p:sldId id="280" r:id="rId6"/>
    <p:sldId id="277" r:id="rId7"/>
    <p:sldId id="278" r:id="rId8"/>
    <p:sldId id="279" r:id="rId9"/>
    <p:sldId id="271" r:id="rId10"/>
    <p:sldId id="291" r:id="rId11"/>
    <p:sldId id="292" r:id="rId12"/>
    <p:sldId id="308" r:id="rId13"/>
    <p:sldId id="272" r:id="rId14"/>
    <p:sldId id="293" r:id="rId15"/>
    <p:sldId id="298" r:id="rId16"/>
    <p:sldId id="287" r:id="rId17"/>
    <p:sldId id="288" r:id="rId18"/>
    <p:sldId id="305" r:id="rId19"/>
    <p:sldId id="306" r:id="rId20"/>
    <p:sldId id="286" r:id="rId21"/>
    <p:sldId id="290" r:id="rId22"/>
    <p:sldId id="301" r:id="rId23"/>
    <p:sldId id="302" r:id="rId24"/>
    <p:sldId id="285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DB3E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19" autoAdjust="0"/>
    <p:restoredTop sz="94660"/>
  </p:normalViewPr>
  <p:slideViewPr>
    <p:cSldViewPr snapToGrid="0">
      <p:cViewPr varScale="1">
        <p:scale>
          <a:sx n="86" d="100"/>
          <a:sy n="86" d="100"/>
        </p:scale>
        <p:origin x="64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ana.pompa\Downloads\Copia%20de%20CRECIMIENTO%20REDES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ana.pompa\Downloads\Copia%20de%20CRECIMIENTO%20REDES%20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ana.pompa\Downloads\Copia%20de%20CRECIMIENTO%20REDES%20202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ana.pompa\Downloads\Copia%20de%20CRECIMIENTO%20REDES%20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ana.pompa\Downloads\Copia%20de%20CRECIMIENTO%20REDES%2020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MX"/>
              <a:t>Twitter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'Twitter 2022'!$A$22:$A$25</c:f>
              <c:numCache>
                <c:formatCode>mmm\-yy</c:formatCode>
                <c:ptCount val="4"/>
                <c:pt idx="0">
                  <c:v>45078</c:v>
                </c:pt>
                <c:pt idx="1">
                  <c:v>45108</c:v>
                </c:pt>
                <c:pt idx="2">
                  <c:v>45139</c:v>
                </c:pt>
                <c:pt idx="3">
                  <c:v>45170</c:v>
                </c:pt>
              </c:numCache>
            </c:numRef>
          </c:cat>
          <c:val>
            <c:numRef>
              <c:f>'Twitter 2022'!$B$22:$B$25</c:f>
              <c:numCache>
                <c:formatCode>#,##0</c:formatCode>
                <c:ptCount val="4"/>
                <c:pt idx="0">
                  <c:v>1239020</c:v>
                </c:pt>
                <c:pt idx="1">
                  <c:v>1240448</c:v>
                </c:pt>
                <c:pt idx="2">
                  <c:v>1242592</c:v>
                </c:pt>
                <c:pt idx="3">
                  <c:v>1245002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A0-410E-9CDF-482F9E43360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690319247"/>
        <c:axId val="690308847"/>
      </c:barChart>
      <c:dateAx>
        <c:axId val="690319247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s-MX"/>
          </a:p>
        </c:txPr>
        <c:crossAx val="690308847"/>
        <c:crosses val="autoZero"/>
        <c:auto val="1"/>
        <c:lblOffset val="100"/>
        <c:baseTimeUnit val="months"/>
      </c:dateAx>
      <c:valAx>
        <c:axId val="690308847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6903192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MX"/>
              <a:t>Facebook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'FB 2022'!$A$22:$A$25</c:f>
              <c:numCache>
                <c:formatCode>mmm\-yy</c:formatCode>
                <c:ptCount val="4"/>
                <c:pt idx="0">
                  <c:v>45078</c:v>
                </c:pt>
                <c:pt idx="1">
                  <c:v>45108</c:v>
                </c:pt>
                <c:pt idx="2">
                  <c:v>45139</c:v>
                </c:pt>
                <c:pt idx="3">
                  <c:v>45170</c:v>
                </c:pt>
              </c:numCache>
            </c:numRef>
          </c:cat>
          <c:val>
            <c:numRef>
              <c:f>'FB 2022'!$B$22:$B$25</c:f>
              <c:numCache>
                <c:formatCode>#,##0</c:formatCode>
                <c:ptCount val="4"/>
                <c:pt idx="0">
                  <c:v>1172250</c:v>
                </c:pt>
                <c:pt idx="1">
                  <c:v>1174019</c:v>
                </c:pt>
                <c:pt idx="2">
                  <c:v>1176222</c:v>
                </c:pt>
                <c:pt idx="3">
                  <c:v>1176522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A4-4044-BD72-51AAAAD9607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690321327"/>
        <c:axId val="690314671"/>
      </c:barChart>
      <c:dateAx>
        <c:axId val="690321327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s-MX"/>
          </a:p>
        </c:txPr>
        <c:crossAx val="690314671"/>
        <c:crosses val="autoZero"/>
        <c:auto val="1"/>
        <c:lblOffset val="100"/>
        <c:baseTimeUnit val="months"/>
      </c:dateAx>
      <c:valAx>
        <c:axId val="690314671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6903213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MX"/>
              <a:t>Instagram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'IG 2022'!$A$22:$A$25</c:f>
              <c:numCache>
                <c:formatCode>mmm\-yy</c:formatCode>
                <c:ptCount val="4"/>
                <c:pt idx="0">
                  <c:v>45078</c:v>
                </c:pt>
                <c:pt idx="1">
                  <c:v>45108</c:v>
                </c:pt>
                <c:pt idx="2">
                  <c:v>45139</c:v>
                </c:pt>
                <c:pt idx="3">
                  <c:v>45170</c:v>
                </c:pt>
              </c:numCache>
            </c:numRef>
          </c:cat>
          <c:val>
            <c:numRef>
              <c:f>'IG 2022'!$B$22:$B$25</c:f>
              <c:numCache>
                <c:formatCode>General</c:formatCode>
                <c:ptCount val="4"/>
                <c:pt idx="0" formatCode="#,##0">
                  <c:v>79862</c:v>
                </c:pt>
                <c:pt idx="1">
                  <c:v>83625</c:v>
                </c:pt>
                <c:pt idx="2">
                  <c:v>86036</c:v>
                </c:pt>
                <c:pt idx="3">
                  <c:v>86803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45-4D6C-A0B9-E87D60281D4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697579743"/>
        <c:axId val="697574335"/>
      </c:barChart>
      <c:dateAx>
        <c:axId val="697579743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s-MX"/>
          </a:p>
        </c:txPr>
        <c:crossAx val="697574335"/>
        <c:crosses val="autoZero"/>
        <c:auto val="1"/>
        <c:lblOffset val="100"/>
        <c:baseTimeUnit val="months"/>
      </c:dateAx>
      <c:valAx>
        <c:axId val="697574335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6975797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MX"/>
              <a:t>YouTube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'YouTube 2022'!$A$22:$A$25</c:f>
              <c:numCache>
                <c:formatCode>mmm\-yy</c:formatCode>
                <c:ptCount val="4"/>
                <c:pt idx="0">
                  <c:v>45078</c:v>
                </c:pt>
                <c:pt idx="1">
                  <c:v>45108</c:v>
                </c:pt>
                <c:pt idx="2">
                  <c:v>45139</c:v>
                </c:pt>
                <c:pt idx="3">
                  <c:v>45170</c:v>
                </c:pt>
              </c:numCache>
            </c:numRef>
          </c:cat>
          <c:val>
            <c:numRef>
              <c:f>'YouTube 2022'!$B$22:$B$25</c:f>
              <c:numCache>
                <c:formatCode>#,##0</c:formatCode>
                <c:ptCount val="4"/>
                <c:pt idx="0">
                  <c:v>117498</c:v>
                </c:pt>
                <c:pt idx="1">
                  <c:v>117936</c:v>
                </c:pt>
                <c:pt idx="2">
                  <c:v>118329</c:v>
                </c:pt>
                <c:pt idx="3">
                  <c:v>119065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6-447A-A8D2-A00CD768156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690318415"/>
        <c:axId val="690324239"/>
      </c:barChart>
      <c:dateAx>
        <c:axId val="690318415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s-MX"/>
          </a:p>
        </c:txPr>
        <c:crossAx val="690324239"/>
        <c:crosses val="autoZero"/>
        <c:auto val="1"/>
        <c:lblOffset val="100"/>
        <c:baseTimeUnit val="months"/>
      </c:dateAx>
      <c:valAx>
        <c:axId val="690324239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6903184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MX"/>
              <a:t>Tik Tok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'Tik Tok 2022'!$A$22:$A$25</c:f>
              <c:numCache>
                <c:formatCode>mmm\-yy</c:formatCode>
                <c:ptCount val="4"/>
                <c:pt idx="0">
                  <c:v>45078</c:v>
                </c:pt>
                <c:pt idx="1">
                  <c:v>45108</c:v>
                </c:pt>
                <c:pt idx="2">
                  <c:v>45139</c:v>
                </c:pt>
                <c:pt idx="3">
                  <c:v>45170</c:v>
                </c:pt>
              </c:numCache>
            </c:numRef>
          </c:cat>
          <c:val>
            <c:numRef>
              <c:f>'Tik Tok 2022'!$B$22:$B$25</c:f>
              <c:numCache>
                <c:formatCode>#,##0</c:formatCode>
                <c:ptCount val="4"/>
                <c:pt idx="0">
                  <c:v>1112869</c:v>
                </c:pt>
                <c:pt idx="1">
                  <c:v>1110019</c:v>
                </c:pt>
                <c:pt idx="2">
                  <c:v>1108552</c:v>
                </c:pt>
                <c:pt idx="3">
                  <c:v>1106542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1F-42EB-AAB4-0CA98564CF2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690331727"/>
        <c:axId val="690319663"/>
      </c:barChart>
      <c:dateAx>
        <c:axId val="690331727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s-MX"/>
          </a:p>
        </c:txPr>
        <c:crossAx val="690319663"/>
        <c:crosses val="autoZero"/>
        <c:auto val="1"/>
        <c:lblOffset val="100"/>
        <c:baseTimeUnit val="months"/>
      </c:dateAx>
      <c:valAx>
        <c:axId val="690319663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6903317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colors5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10/13/2023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80" y="758951"/>
            <a:ext cx="10058400" cy="3200099"/>
          </a:xfrm>
        </p:spPr>
        <p:txBody>
          <a:bodyPr>
            <a:normAutofit/>
          </a:bodyPr>
          <a:lstStyle/>
          <a:p>
            <a:r>
              <a:rPr lang="es-MX" sz="6600" dirty="0"/>
              <a:t>Reporte crecimiento Redes Sociales INE</a:t>
            </a:r>
            <a:br>
              <a:rPr lang="es-MX" sz="6600" dirty="0"/>
            </a:br>
            <a:r>
              <a:rPr lang="es-MX" sz="4000" i="1" dirty="0">
                <a:solidFill>
                  <a:srgbClr val="FF3399"/>
                </a:solidFill>
              </a:rPr>
              <a:t>Redes Sociales INE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TERCER trimestre 2023</a:t>
            </a:r>
          </a:p>
        </p:txBody>
      </p:sp>
    </p:spTree>
    <p:extLst>
      <p:ext uri="{BB962C8B-B14F-4D97-AF65-F5344CB8AC3E}">
        <p14:creationId xmlns:p14="http://schemas.microsoft.com/office/powerpoint/2010/main" val="1810347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B4D0E555-16F6-44D0-BF56-AF5FF5BDE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117041D-1A7B-4ECA-AB68-3CFDB6726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8154" y="1421780"/>
            <a:ext cx="3659246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dirty="0" err="1">
                <a:solidFill>
                  <a:srgbClr val="FFFFFF"/>
                </a:solidFill>
              </a:rPr>
              <a:t>Crecimiento</a:t>
            </a:r>
            <a:r>
              <a:rPr lang="en-US" sz="4400" dirty="0">
                <a:solidFill>
                  <a:srgbClr val="FFFFFF"/>
                </a:solidFill>
              </a:rPr>
              <a:t> </a:t>
            </a:r>
            <a:r>
              <a:rPr lang="en-US" sz="4400" dirty="0" err="1">
                <a:solidFill>
                  <a:srgbClr val="FFFFFF"/>
                </a:solidFill>
              </a:rPr>
              <a:t>usuarias</a:t>
            </a:r>
            <a:r>
              <a:rPr lang="en-US" sz="4400" dirty="0">
                <a:solidFill>
                  <a:srgbClr val="FFFFFF"/>
                </a:solidFill>
              </a:rPr>
              <a:t>/</a:t>
            </a:r>
            <a:r>
              <a:rPr lang="en-US" sz="4400" dirty="0" err="1">
                <a:solidFill>
                  <a:srgbClr val="FFFFFF"/>
                </a:solidFill>
              </a:rPr>
              <a:t>os</a:t>
            </a:r>
            <a:r>
              <a:rPr lang="en-US" sz="4400" dirty="0">
                <a:solidFill>
                  <a:srgbClr val="FFFFFF"/>
                </a:solidFill>
              </a:rPr>
              <a:t> Facebook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F9C14D5-64ED-4C3C-A0D2-6C2AE1AE9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D17D55A7-06CE-4080-A589-7664B23317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951983"/>
              </p:ext>
            </p:extLst>
          </p:nvPr>
        </p:nvGraphicFramePr>
        <p:xfrm>
          <a:off x="633999" y="640080"/>
          <a:ext cx="6275667" cy="5577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6104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ctangle 165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2" name="Rectangle 171">
            <a:extLst>
              <a:ext uri="{FF2B5EF4-FFF2-40B4-BE49-F238E27FC236}">
                <a16:creationId xmlns:a16="http://schemas.microsoft.com/office/drawing/2014/main" id="{33428ACC-71EC-4171-9527-10983BA6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Características</a:t>
            </a:r>
            <a:r>
              <a:rPr lang="en-US" sz="4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 las </a:t>
            </a:r>
            <a:r>
              <a:rPr lang="en-US" sz="4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seguidoras</a:t>
            </a:r>
            <a:r>
              <a:rPr lang="en-US" sz="4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/es Facebook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BA22713B-ABB6-4391-97F9-0449A2B9B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>
            <a:extLst>
              <a:ext uri="{FF2B5EF4-FFF2-40B4-BE49-F238E27FC236}">
                <a16:creationId xmlns:a16="http://schemas.microsoft.com/office/drawing/2014/main" id="{2B9BBBC4-97A3-47D2-BFFE-A68530CDB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8F3F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78967BEA-EA6A-4FF1-94E2-B010B61A3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Imagen 4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80A1000C-D435-5AA0-9B51-5C4E3CF13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221" y="934313"/>
            <a:ext cx="5371400" cy="408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39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>
            <a:extLst>
              <a:ext uri="{FF2B5EF4-FFF2-40B4-BE49-F238E27FC236}">
                <a16:creationId xmlns:a16="http://schemas.microsoft.com/office/drawing/2014/main" id="{58331D47-DE7A-4F51-9D59-FD68F3BDD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99DEDC60-6312-4214-B219-E46479D7E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D92A1B31-DB63-435D-93E6-9712CDFB2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9" name="Rectangle 188">
            <a:extLst>
              <a:ext uri="{FF2B5EF4-FFF2-40B4-BE49-F238E27FC236}">
                <a16:creationId xmlns:a16="http://schemas.microsoft.com/office/drawing/2014/main" id="{66B8738D-6184-4200-93C8-A38B49E39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F79A5A86-B09D-97E8-321E-79E3C3150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Ubicación</a:t>
            </a: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 las y </a:t>
            </a:r>
            <a:r>
              <a:rPr lang="en-US" sz="6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los</a:t>
            </a: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6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seguidores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5B73017D-B127-4D47-BB33-0DA52359F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3996" y="886968"/>
            <a:ext cx="64008" cy="3108960"/>
          </a:xfrm>
          <a:prstGeom prst="rect">
            <a:avLst/>
          </a:prstGeom>
          <a:solidFill>
            <a:srgbClr val="4144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C2B7B8EB-0638-43BD-9A64-62F95F505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C1AD70F9-2AA8-40AD-81F2-0D7BC881C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7AE1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0A95E83E-3C35-4C05-B1FC-CBF86CCB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4144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Imagen 2" descr="Interfaz de usuario gráfica, Aplicación&#10;&#10;Descripción generada automáticamente con confianza media">
            <a:extLst>
              <a:ext uri="{FF2B5EF4-FFF2-40B4-BE49-F238E27FC236}">
                <a16:creationId xmlns:a16="http://schemas.microsoft.com/office/drawing/2014/main" id="{F65D20C1-B03D-CE9F-8785-186385DA8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07" y="998481"/>
            <a:ext cx="5016814" cy="2825316"/>
          </a:xfrm>
          <a:prstGeom prst="rect">
            <a:avLst/>
          </a:prstGeom>
        </p:spPr>
      </p:pic>
      <p:pic>
        <p:nvPicPr>
          <p:cNvPr id="6" name="Imagen 5" descr="Imagen que contiene Forma&#10;&#10;Descripción generada automáticamente">
            <a:extLst>
              <a:ext uri="{FF2B5EF4-FFF2-40B4-BE49-F238E27FC236}">
                <a16:creationId xmlns:a16="http://schemas.microsoft.com/office/drawing/2014/main" id="{BAFCE75F-99A1-6019-D7F5-F8287B0F2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892" y="901797"/>
            <a:ext cx="4963101" cy="301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27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463" y="286603"/>
            <a:ext cx="10217217" cy="1450757"/>
          </a:xfrm>
        </p:spPr>
        <p:txBody>
          <a:bodyPr/>
          <a:lstStyle/>
          <a:p>
            <a:r>
              <a:rPr lang="es-MX" dirty="0"/>
              <a:t>Impresiones de lo publicado en Instagram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168253" y="2270319"/>
            <a:ext cx="10506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En el periodo analizado las publicaciones llegaron a un total de </a:t>
            </a:r>
            <a:r>
              <a:rPr lang="es-MX" dirty="0">
                <a:solidFill>
                  <a:srgbClr val="FF3399"/>
                </a:solidFill>
              </a:rPr>
              <a:t>417,600 </a:t>
            </a:r>
            <a:r>
              <a:rPr lang="es-MX" dirty="0"/>
              <a:t>impresiones</a:t>
            </a:r>
            <a:r>
              <a:rPr lang="es-MX" dirty="0">
                <a:solidFill>
                  <a:srgbClr val="FF3399"/>
                </a:solidFill>
              </a:rPr>
              <a:t> * </a:t>
            </a:r>
            <a:r>
              <a:rPr lang="es-MX" dirty="0"/>
              <a:t>(</a:t>
            </a:r>
            <a:r>
              <a:rPr lang="es-MX" dirty="0">
                <a:solidFill>
                  <a:srgbClr val="FF3399"/>
                </a:solidFill>
              </a:rPr>
              <a:t>714,569 </a:t>
            </a:r>
            <a:r>
              <a:rPr lang="es-MX" dirty="0"/>
              <a:t>hasta el 30 de JUNIO).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1204331" y="3662452"/>
            <a:ext cx="907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1,241</a:t>
            </a:r>
            <a:r>
              <a:rPr lang="es-MX" dirty="0"/>
              <a:t> veces se compartieron las publicaciones en dicha red social (</a:t>
            </a:r>
            <a:r>
              <a:rPr lang="es-MX" dirty="0">
                <a:solidFill>
                  <a:srgbClr val="FF3399"/>
                </a:solidFill>
              </a:rPr>
              <a:t>1,918 </a:t>
            </a:r>
            <a:r>
              <a:rPr lang="es-MX" dirty="0"/>
              <a:t>hasta el 30 de JUNIO).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204331" y="2919001"/>
            <a:ext cx="9672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FF3399"/>
                </a:solidFill>
              </a:rPr>
              <a:t>* </a:t>
            </a:r>
            <a:r>
              <a:rPr lang="es-MX" sz="1000" dirty="0"/>
              <a:t>Impresiones: número de veces que una publicación se despliega, ya sea en el Timeline de un usuario o cuando este la comparte, se van generando un mayor número de impresiones de una sola publicación. </a:t>
            </a:r>
          </a:p>
        </p:txBody>
      </p:sp>
      <p:sp>
        <p:nvSpPr>
          <p:cNvPr id="16" name="Flecha derecha 15"/>
          <p:cNvSpPr/>
          <p:nvPr/>
        </p:nvSpPr>
        <p:spPr>
          <a:xfrm>
            <a:off x="974541" y="3748749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Flecha derecha 21"/>
          <p:cNvSpPr/>
          <p:nvPr/>
        </p:nvSpPr>
        <p:spPr>
          <a:xfrm>
            <a:off x="938463" y="2379594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E51EF58-05C1-4C47-A3D5-33C3B7AFE68E}"/>
              </a:ext>
            </a:extLst>
          </p:cNvPr>
          <p:cNvSpPr txBox="1"/>
          <p:nvPr/>
        </p:nvSpPr>
        <p:spPr>
          <a:xfrm>
            <a:off x="1204331" y="4395875"/>
            <a:ext cx="482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12,154</a:t>
            </a:r>
            <a:r>
              <a:rPr lang="es-MX" dirty="0"/>
              <a:t> “Me gusta” (</a:t>
            </a:r>
            <a:r>
              <a:rPr lang="es-MX" dirty="0">
                <a:solidFill>
                  <a:srgbClr val="FF3399"/>
                </a:solidFill>
              </a:rPr>
              <a:t>20,481 </a:t>
            </a:r>
            <a:r>
              <a:rPr lang="es-MX" dirty="0"/>
              <a:t>hasta el 30 de JUNIO).</a:t>
            </a:r>
          </a:p>
        </p:txBody>
      </p:sp>
      <p:sp>
        <p:nvSpPr>
          <p:cNvPr id="10" name="Flecha derecha 15">
            <a:extLst>
              <a:ext uri="{FF2B5EF4-FFF2-40B4-BE49-F238E27FC236}">
                <a16:creationId xmlns:a16="http://schemas.microsoft.com/office/drawing/2014/main" id="{BFFF5D96-66E5-46DF-9976-C5CCE7A27066}"/>
              </a:ext>
            </a:extLst>
          </p:cNvPr>
          <p:cNvSpPr/>
          <p:nvPr/>
        </p:nvSpPr>
        <p:spPr>
          <a:xfrm>
            <a:off x="938463" y="4508339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Flecha derecha 15">
            <a:extLst>
              <a:ext uri="{FF2B5EF4-FFF2-40B4-BE49-F238E27FC236}">
                <a16:creationId xmlns:a16="http://schemas.microsoft.com/office/drawing/2014/main" id="{C95EE313-CC19-4304-8685-DAB70C6B1D37}"/>
              </a:ext>
            </a:extLst>
          </p:cNvPr>
          <p:cNvSpPr/>
          <p:nvPr/>
        </p:nvSpPr>
        <p:spPr>
          <a:xfrm>
            <a:off x="938463" y="5267929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61EB11C-3B2F-4F6F-9B81-22C3659415FE}"/>
              </a:ext>
            </a:extLst>
          </p:cNvPr>
          <p:cNvSpPr txBox="1"/>
          <p:nvPr/>
        </p:nvSpPr>
        <p:spPr>
          <a:xfrm>
            <a:off x="1204331" y="5194932"/>
            <a:ext cx="454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704</a:t>
            </a:r>
            <a:r>
              <a:rPr lang="es-MX" dirty="0"/>
              <a:t> Comentarios (</a:t>
            </a:r>
            <a:r>
              <a:rPr lang="es-MX" dirty="0">
                <a:solidFill>
                  <a:srgbClr val="FF3399"/>
                </a:solidFill>
              </a:rPr>
              <a:t>1,048 </a:t>
            </a:r>
            <a:r>
              <a:rPr lang="es-MX" dirty="0"/>
              <a:t>hasta el 30 de JUNIO).</a:t>
            </a:r>
          </a:p>
        </p:txBody>
      </p:sp>
    </p:spTree>
    <p:extLst>
      <p:ext uri="{BB962C8B-B14F-4D97-AF65-F5344CB8AC3E}">
        <p14:creationId xmlns:p14="http://schemas.microsoft.com/office/powerpoint/2010/main" val="2739964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B4D726-DB76-294A-A10B-BCC7683E9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s-MX" sz="3600">
                <a:solidFill>
                  <a:srgbClr val="FFFFFF"/>
                </a:solidFill>
              </a:rPr>
              <a:t>Crecimiento usuarias/os Instagram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669F804-A677-4B75-95F4-A5E4426FB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1" name="Marcador de contenido 10">
            <a:extLst>
              <a:ext uri="{FF2B5EF4-FFF2-40B4-BE49-F238E27FC236}">
                <a16:creationId xmlns:a16="http://schemas.microsoft.com/office/drawing/2014/main" id="{62918F1C-C99F-412F-BA5F-CC47ECFDCA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438955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6372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220">
            <a:extLst>
              <a:ext uri="{FF2B5EF4-FFF2-40B4-BE49-F238E27FC236}">
                <a16:creationId xmlns:a16="http://schemas.microsoft.com/office/drawing/2014/main" id="{D3F00AEE-431D-494F-88C1-EC58DFF52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CDAB6AAC-029F-41DE-BE2F-A9D439D2C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48CAA1E7-B772-4FC1-9062-39237998D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7" name="Rectangle 226">
            <a:extLst>
              <a:ext uri="{FF2B5EF4-FFF2-40B4-BE49-F238E27FC236}">
                <a16:creationId xmlns:a16="http://schemas.microsoft.com/office/drawing/2014/main" id="{CC90B2FC-5754-43E9-B9FA-D0B9A6B20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700">
                <a:solidFill>
                  <a:schemeClr val="tx1">
                    <a:lumMod val="85000"/>
                    <a:lumOff val="15000"/>
                  </a:schemeClr>
                </a:solidFill>
              </a:rPr>
              <a:t>Características de las seguidoras/es Instagram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9C047C1F-3D26-4A7E-9062-9190DB1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8553" y="886968"/>
            <a:ext cx="64008" cy="3108960"/>
          </a:xfrm>
          <a:prstGeom prst="rect">
            <a:avLst/>
          </a:prstGeom>
          <a:solidFill>
            <a:srgbClr val="FFC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0BC35EC2-C14F-497A-9E1C-D9E83016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969" y="886968"/>
            <a:ext cx="64008" cy="3108960"/>
          </a:xfrm>
          <a:prstGeom prst="rect">
            <a:avLst/>
          </a:prstGeom>
          <a:solidFill>
            <a:srgbClr val="FFC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F79AE2A0-0689-4CEA-B92C-1F56FAD69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angle 234">
            <a:extLst>
              <a:ext uri="{FF2B5EF4-FFF2-40B4-BE49-F238E27FC236}">
                <a16:creationId xmlns:a16="http://schemas.microsoft.com/office/drawing/2014/main" id="{F25B651D-AB52-44B4-9F7B-DC23F5A7E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FFC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B2857A16-A25E-49D3-A064-B19068C5AF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3F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Marcador de contenido 6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A2CBAB0B-E2A6-0B1D-4866-BA21BE1DD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3253" y="1346518"/>
            <a:ext cx="3025493" cy="1952575"/>
          </a:xfrm>
        </p:spPr>
      </p:pic>
      <p:pic>
        <p:nvPicPr>
          <p:cNvPr id="9" name="Imagen 8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9544A002-4591-4A57-8DDA-6EDECCADC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31" y="1202159"/>
            <a:ext cx="3342977" cy="2535805"/>
          </a:xfrm>
          <a:prstGeom prst="rect">
            <a:avLst/>
          </a:prstGeom>
        </p:spPr>
      </p:pic>
      <p:pic>
        <p:nvPicPr>
          <p:cNvPr id="13" name="Imagen 12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B7F1FCBE-9C16-B167-7881-8CD9688F3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022" y="1250116"/>
            <a:ext cx="3278363" cy="204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057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Impresiones de lo publicado en YouTube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68253" y="2383938"/>
            <a:ext cx="10586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 total de vistas o reproducciones en esta red social, entre el 1 de JULIO y el 30 de SEPTIEMBRE, alcanzaron </a:t>
            </a:r>
            <a:r>
              <a:rPr lang="es-MX" dirty="0">
                <a:solidFill>
                  <a:srgbClr val="FF3399"/>
                </a:solidFill>
              </a:rPr>
              <a:t>528,659 </a:t>
            </a:r>
            <a:r>
              <a:rPr lang="es-MX" dirty="0"/>
              <a:t>(</a:t>
            </a:r>
            <a:r>
              <a:rPr lang="es-MX" dirty="0">
                <a:solidFill>
                  <a:srgbClr val="FF3399"/>
                </a:solidFill>
              </a:rPr>
              <a:t>855,246 </a:t>
            </a:r>
            <a:r>
              <a:rPr lang="es-MX" dirty="0"/>
              <a:t>hasta el 30 de JUNIO).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168253" y="3530922"/>
            <a:ext cx="1038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62,218.8</a:t>
            </a:r>
            <a:r>
              <a:rPr lang="es-MX" dirty="0"/>
              <a:t> de horas en tiempo de reproducción (</a:t>
            </a:r>
            <a:r>
              <a:rPr lang="es-MX" dirty="0">
                <a:solidFill>
                  <a:srgbClr val="FF3399"/>
                </a:solidFill>
              </a:rPr>
              <a:t>70,281.4</a:t>
            </a:r>
            <a:r>
              <a:rPr lang="es-MX" dirty="0"/>
              <a:t> hasta el 30 de JUNIO).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938463" y="2493214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derecha 15"/>
          <p:cNvSpPr/>
          <p:nvPr/>
        </p:nvSpPr>
        <p:spPr>
          <a:xfrm>
            <a:off x="938463" y="3608643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168253" y="4359500"/>
            <a:ext cx="1038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4´943,646 </a:t>
            </a:r>
            <a:r>
              <a:rPr lang="es-MX" dirty="0"/>
              <a:t>de impresiones en el periodo analizado (</a:t>
            </a:r>
            <a:r>
              <a:rPr lang="es-MX" dirty="0">
                <a:solidFill>
                  <a:srgbClr val="FF3399"/>
                </a:solidFill>
              </a:rPr>
              <a:t>6´373,203 </a:t>
            </a:r>
            <a:r>
              <a:rPr lang="es-MX" dirty="0"/>
              <a:t>al 30 de JUNIO).</a:t>
            </a:r>
            <a:r>
              <a:rPr lang="es-MX" dirty="0">
                <a:solidFill>
                  <a:srgbClr val="FF3399"/>
                </a:solidFill>
              </a:rPr>
              <a:t> </a:t>
            </a:r>
            <a:r>
              <a:rPr lang="es-MX" dirty="0"/>
              <a:t>  </a:t>
            </a:r>
          </a:p>
        </p:txBody>
      </p:sp>
      <p:sp>
        <p:nvSpPr>
          <p:cNvPr id="11" name="Flecha derecha 10"/>
          <p:cNvSpPr/>
          <p:nvPr/>
        </p:nvSpPr>
        <p:spPr>
          <a:xfrm>
            <a:off x="968852" y="4448461"/>
            <a:ext cx="169012" cy="191409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4377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B80CADE-C2EC-3748-9E24-CDF1FF7E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s-MX" sz="3600" dirty="0">
                <a:solidFill>
                  <a:srgbClr val="FFFFFF"/>
                </a:solidFill>
              </a:rPr>
              <a:t>Crecimiento usuarias/os YouTube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669F804-A677-4B75-95F4-A5E4426FB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3" name="Gráfico 7">
            <a:extLst>
              <a:ext uri="{FF2B5EF4-FFF2-40B4-BE49-F238E27FC236}">
                <a16:creationId xmlns:a16="http://schemas.microsoft.com/office/drawing/2014/main" id="{85D8B031-4E99-4710-8B69-2A41452049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878168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2168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ctangle 191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Rectangle 193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7" name="Straight Connector 195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8" name="Rectangle 197">
            <a:extLst>
              <a:ext uri="{FF2B5EF4-FFF2-40B4-BE49-F238E27FC236}">
                <a16:creationId xmlns:a16="http://schemas.microsoft.com/office/drawing/2014/main" id="{33428ACC-71EC-4171-9527-10983BA6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>
                <a:solidFill>
                  <a:schemeClr val="tx1">
                    <a:lumMod val="85000"/>
                    <a:lumOff val="15000"/>
                  </a:schemeClr>
                </a:solidFill>
              </a:rPr>
              <a:t>Características de las y los usuarios de YouTube</a:t>
            </a:r>
          </a:p>
        </p:txBody>
      </p:sp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E3B58010-491D-4FE1-744C-00D8A9F940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5" t="25761" r="52661" b="9641"/>
          <a:stretch/>
        </p:blipFill>
        <p:spPr>
          <a:xfrm>
            <a:off x="1207657" y="907328"/>
            <a:ext cx="4267919" cy="4488588"/>
          </a:xfrm>
          <a:prstGeom prst="rect">
            <a:avLst/>
          </a:prstGeom>
        </p:spPr>
      </p:pic>
      <p:cxnSp>
        <p:nvCxnSpPr>
          <p:cNvPr id="209" name="Straight Connector 199">
            <a:extLst>
              <a:ext uri="{FF2B5EF4-FFF2-40B4-BE49-F238E27FC236}">
                <a16:creationId xmlns:a16="http://schemas.microsoft.com/office/drawing/2014/main" id="{BA22713B-ABB6-4391-97F9-0449A2B9B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Rectangle 201">
            <a:extLst>
              <a:ext uri="{FF2B5EF4-FFF2-40B4-BE49-F238E27FC236}">
                <a16:creationId xmlns:a16="http://schemas.microsoft.com/office/drawing/2014/main" id="{2B9BBBC4-97A3-47D2-BFFE-A68530CDB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723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78967BEA-EA6A-4FF1-94E2-B010B61A3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4B3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95292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33428ACC-71EC-4171-9527-10983BA6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21" y="2500392"/>
            <a:ext cx="11172957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Origen de las y </a:t>
            </a:r>
            <a:r>
              <a:rPr lang="en-US" sz="5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los</a:t>
            </a:r>
            <a:r>
              <a:rPr lang="en-US" sz="5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5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usuarios</a:t>
            </a:r>
            <a:r>
              <a:rPr lang="en-US" sz="5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 YouTube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A22713B-ABB6-4391-97F9-0449A2B9B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B9BBBC4-97A3-47D2-BFFE-A68530CDB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E6A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78967BEA-EA6A-4FF1-94E2-B010B61A3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CF029224-E372-460C-ACB7-22A783961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441" y="961930"/>
            <a:ext cx="2009775" cy="428625"/>
          </a:xfrm>
          <a:prstGeom prst="rect">
            <a:avLst/>
          </a:prstGeom>
        </p:spPr>
      </p:pic>
      <p:pic>
        <p:nvPicPr>
          <p:cNvPr id="7" name="Marcador de contenido 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AB9FF923-C294-B2A7-0774-3E4554ADA7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6221" t="35520" r="2018" b="16645"/>
          <a:stretch/>
        </p:blipFill>
        <p:spPr>
          <a:xfrm>
            <a:off x="2368111" y="1507992"/>
            <a:ext cx="7186488" cy="3048280"/>
          </a:xfrm>
        </p:spPr>
      </p:pic>
    </p:spTree>
    <p:extLst>
      <p:ext uri="{BB962C8B-B14F-4D97-AF65-F5344CB8AC3E}">
        <p14:creationId xmlns:p14="http://schemas.microsoft.com/office/powerpoint/2010/main" val="50478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Seguidoras/es totales por red social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54E5C13-34AE-4C78-862E-AFA9B91379CB}"/>
              </a:ext>
            </a:extLst>
          </p:cNvPr>
          <p:cNvSpPr txBox="1"/>
          <p:nvPr/>
        </p:nvSpPr>
        <p:spPr>
          <a:xfrm>
            <a:off x="1228726" y="1885950"/>
            <a:ext cx="9926954" cy="411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seguidores Twitter al </a:t>
            </a:r>
            <a:r>
              <a:rPr lang="es-MX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de </a:t>
            </a:r>
            <a:r>
              <a:rPr lang="es-MX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SEPTIEMBRE</a:t>
            </a:r>
            <a:r>
              <a:rPr lang="es-MX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1,245,002 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1,239,020 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hasta el 30 de 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JUNIO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s-MX" dirty="0">
                <a:solidFill>
                  <a:srgbClr val="FF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,982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seguidores Facebook al </a:t>
            </a:r>
            <a:r>
              <a:rPr lang="es-MX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de </a:t>
            </a:r>
            <a:r>
              <a:rPr lang="es-MX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SEPTIEMBRE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1,176,522 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1,172,250 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hasta el 30 de 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JUNI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s-MX" dirty="0">
                <a:solidFill>
                  <a:srgbClr val="FF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,272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seguidores Instagram al </a:t>
            </a:r>
            <a:r>
              <a:rPr lang="es-MX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de </a:t>
            </a:r>
            <a:r>
              <a:rPr lang="es-MX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SEPTIEMBRE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86,803 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79,862 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hasta el 30 de 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JUNI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+6,941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seguidores </a:t>
            </a:r>
            <a:r>
              <a:rPr lang="es-MX" sz="1800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Tik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800" kern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Tok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s-MX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de </a:t>
            </a:r>
            <a:r>
              <a:rPr lang="es-MX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SEPTIEMBRE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1,106,542 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1,112,869 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hasta el 30 de </a:t>
            </a:r>
            <a:r>
              <a:rPr lang="es-MX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JUNI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s-MX" dirty="0">
                <a:solidFill>
                  <a:srgbClr val="FF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,327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seguidores YouTube al </a:t>
            </a:r>
            <a:r>
              <a:rPr lang="es-MX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de </a:t>
            </a:r>
            <a:r>
              <a:rPr lang="es-MX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SEPTIEMBRE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119.065 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117.498 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hasta el 30 de JUNIO 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s-MX" dirty="0">
                <a:solidFill>
                  <a:srgbClr val="FF33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MX" sz="1800" kern="1200" dirty="0">
                <a:solidFill>
                  <a:srgbClr val="FF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,567</a:t>
            </a:r>
            <a:r>
              <a:rPr lang="es-MX" sz="1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MX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MX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05826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Impresiones de lo publicado en Tik Tok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68253" y="2304854"/>
            <a:ext cx="10586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Los videos publicados, entre el 1 de JULIO y el 30 de SEPTIEMBRE, alcanzaron </a:t>
            </a:r>
            <a:r>
              <a:rPr lang="es-MX" dirty="0">
                <a:solidFill>
                  <a:srgbClr val="FF3399"/>
                </a:solidFill>
              </a:rPr>
              <a:t>2,616,033 </a:t>
            </a:r>
            <a:r>
              <a:rPr lang="es-MX" dirty="0"/>
              <a:t>(</a:t>
            </a:r>
            <a:r>
              <a:rPr lang="es-MX" dirty="0">
                <a:solidFill>
                  <a:srgbClr val="FF3399"/>
                </a:solidFill>
              </a:rPr>
              <a:t>3,675,825 </a:t>
            </a:r>
            <a:r>
              <a:rPr lang="es-MX" dirty="0"/>
              <a:t>hasta el 30 de JUNIO) de reproducciones en la red social Tik Tok.</a:t>
            </a:r>
            <a:endParaRPr lang="es-MX" dirty="0">
              <a:solidFill>
                <a:srgbClr val="FF3399"/>
              </a:solidFill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938463" y="2417798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5B17472-4937-44D5-998C-36EA4C577524}"/>
              </a:ext>
            </a:extLst>
          </p:cNvPr>
          <p:cNvSpPr txBox="1"/>
          <p:nvPr/>
        </p:nvSpPr>
        <p:spPr>
          <a:xfrm>
            <a:off x="1168253" y="3467658"/>
            <a:ext cx="930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15,836</a:t>
            </a:r>
            <a:r>
              <a:rPr lang="es-MX" dirty="0"/>
              <a:t> veces se compartieron las publicaciones en dicha red social (</a:t>
            </a:r>
            <a:r>
              <a:rPr lang="es-MX" dirty="0">
                <a:solidFill>
                  <a:srgbClr val="FF3399"/>
                </a:solidFill>
              </a:rPr>
              <a:t>29,966 </a:t>
            </a:r>
            <a:r>
              <a:rPr lang="es-MX" dirty="0"/>
              <a:t>hasta el 30 de JUNIO).</a:t>
            </a:r>
          </a:p>
        </p:txBody>
      </p:sp>
      <p:sp>
        <p:nvSpPr>
          <p:cNvPr id="7" name="Flecha derecha 2">
            <a:extLst>
              <a:ext uri="{FF2B5EF4-FFF2-40B4-BE49-F238E27FC236}">
                <a16:creationId xmlns:a16="http://schemas.microsoft.com/office/drawing/2014/main" id="{FD68D476-D417-4C71-8857-678091D07F81}"/>
              </a:ext>
            </a:extLst>
          </p:cNvPr>
          <p:cNvSpPr/>
          <p:nvPr/>
        </p:nvSpPr>
        <p:spPr>
          <a:xfrm>
            <a:off x="938463" y="3553647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Flecha derecha 2">
            <a:extLst>
              <a:ext uri="{FF2B5EF4-FFF2-40B4-BE49-F238E27FC236}">
                <a16:creationId xmlns:a16="http://schemas.microsoft.com/office/drawing/2014/main" id="{AB4B2864-FC6C-4B9E-B913-2B873B78C72B}"/>
              </a:ext>
            </a:extLst>
          </p:cNvPr>
          <p:cNvSpPr/>
          <p:nvPr/>
        </p:nvSpPr>
        <p:spPr>
          <a:xfrm>
            <a:off x="938463" y="4525074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Flecha derecha 2">
            <a:extLst>
              <a:ext uri="{FF2B5EF4-FFF2-40B4-BE49-F238E27FC236}">
                <a16:creationId xmlns:a16="http://schemas.microsoft.com/office/drawing/2014/main" id="{0AE94522-451A-4955-B97E-BAFCE7B477DA}"/>
              </a:ext>
            </a:extLst>
          </p:cNvPr>
          <p:cNvSpPr/>
          <p:nvPr/>
        </p:nvSpPr>
        <p:spPr>
          <a:xfrm>
            <a:off x="938463" y="5394437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98C6C7F-1A30-43D1-A200-B611CC7D87A7}"/>
              </a:ext>
            </a:extLst>
          </p:cNvPr>
          <p:cNvSpPr txBox="1"/>
          <p:nvPr/>
        </p:nvSpPr>
        <p:spPr>
          <a:xfrm>
            <a:off x="1168253" y="4435383"/>
            <a:ext cx="505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287,711</a:t>
            </a:r>
            <a:r>
              <a:rPr lang="es-MX" dirty="0"/>
              <a:t> “Me gusta” (</a:t>
            </a:r>
            <a:r>
              <a:rPr lang="es-MX" dirty="0">
                <a:solidFill>
                  <a:srgbClr val="FF3399"/>
                </a:solidFill>
              </a:rPr>
              <a:t>455,192 </a:t>
            </a:r>
            <a:r>
              <a:rPr lang="es-MX" dirty="0"/>
              <a:t>hasta el 30 de JUNIO).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A71E275-96BB-4C19-A24F-FEBF798272A2}"/>
              </a:ext>
            </a:extLst>
          </p:cNvPr>
          <p:cNvSpPr txBox="1"/>
          <p:nvPr/>
        </p:nvSpPr>
        <p:spPr>
          <a:xfrm>
            <a:off x="1168253" y="5293513"/>
            <a:ext cx="492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6,603</a:t>
            </a:r>
            <a:r>
              <a:rPr lang="es-MX" dirty="0"/>
              <a:t> se comentaron (</a:t>
            </a:r>
            <a:r>
              <a:rPr lang="es-MX" dirty="0">
                <a:solidFill>
                  <a:srgbClr val="FF3399"/>
                </a:solidFill>
              </a:rPr>
              <a:t>5,173 </a:t>
            </a:r>
            <a:r>
              <a:rPr lang="es-MX" dirty="0"/>
              <a:t>hasta el 30 de JUNIO).</a:t>
            </a:r>
          </a:p>
        </p:txBody>
      </p:sp>
    </p:spTree>
    <p:extLst>
      <p:ext uri="{BB962C8B-B14F-4D97-AF65-F5344CB8AC3E}">
        <p14:creationId xmlns:p14="http://schemas.microsoft.com/office/powerpoint/2010/main" val="1388809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4779ADC-9216-A644-BFB8-EA3E57C8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17" y="516835"/>
            <a:ext cx="3766673" cy="5772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</a:rPr>
              <a:t>Crecimiento</a:t>
            </a:r>
            <a:r>
              <a:rPr lang="en-US" sz="3600" dirty="0">
                <a:solidFill>
                  <a:srgbClr val="FFFFFF"/>
                </a:solidFill>
              </a:rPr>
              <a:t> </a:t>
            </a:r>
            <a:r>
              <a:rPr lang="en-US" sz="3600" dirty="0" err="1">
                <a:solidFill>
                  <a:srgbClr val="FFFFFF"/>
                </a:solidFill>
              </a:rPr>
              <a:t>usuarias</a:t>
            </a:r>
            <a:r>
              <a:rPr lang="en-US" sz="3600" dirty="0">
                <a:solidFill>
                  <a:srgbClr val="FFFFFF"/>
                </a:solidFill>
              </a:rPr>
              <a:t>/</a:t>
            </a:r>
            <a:r>
              <a:rPr lang="en-US" sz="3600" dirty="0" err="1">
                <a:solidFill>
                  <a:srgbClr val="FFFFFF"/>
                </a:solidFill>
              </a:rPr>
              <a:t>os</a:t>
            </a:r>
            <a:r>
              <a:rPr lang="en-US" sz="3600" dirty="0">
                <a:solidFill>
                  <a:srgbClr val="FFFFFF"/>
                </a:solidFill>
              </a:rPr>
              <a:t> Tik Tok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669F804-A677-4B75-95F4-A5E4426FB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186FB6EE-A7FC-450A-8125-12BC6DCB4B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068306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9470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>
            <a:extLst>
              <a:ext uri="{FF2B5EF4-FFF2-40B4-BE49-F238E27FC236}">
                <a16:creationId xmlns:a16="http://schemas.microsoft.com/office/drawing/2014/main" id="{D829E218-74FB-4455-98BE-F2C5BA897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E8D75FD-D4F9-4D11-B70D-82EFCB4CF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E75F8FC7-2268-462F-AFF6-A4A975C34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00" y="639097"/>
            <a:ext cx="4813072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200">
                <a:solidFill>
                  <a:schemeClr val="tx1">
                    <a:lumMod val="85000"/>
                    <a:lumOff val="15000"/>
                  </a:schemeClr>
                </a:solidFill>
              </a:rPr>
              <a:t>Características de las seguidoras/es Tik Tok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BEF45B32-FB97-49CC-B778-CA7CF87BEF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D1C364C-8702-4ED9-9D23-41CDB2982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7EE051E9-6C07-4FBB-B4F7-EDF8DDEAA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n 3" descr="Gráfico&#10;&#10;Descripción generada automáticamente">
            <a:extLst>
              <a:ext uri="{FF2B5EF4-FFF2-40B4-BE49-F238E27FC236}">
                <a16:creationId xmlns:a16="http://schemas.microsoft.com/office/drawing/2014/main" id="{409F7BB2-F9C6-9FE7-C07A-8959D00ED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624" y="1886986"/>
            <a:ext cx="2829155" cy="2355896"/>
          </a:xfrm>
          <a:prstGeom prst="rect">
            <a:avLst/>
          </a:prstGeom>
        </p:spPr>
      </p:pic>
      <p:pic>
        <p:nvPicPr>
          <p:cNvPr id="7" name="Imagen 6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478A319D-B1C6-1454-17D2-C4C5D22B4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54" y="1725052"/>
            <a:ext cx="2837997" cy="267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1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>
            <a:extLst>
              <a:ext uri="{FF2B5EF4-FFF2-40B4-BE49-F238E27FC236}">
                <a16:creationId xmlns:a16="http://schemas.microsoft.com/office/drawing/2014/main" id="{F240A2FC-E2C3-458D-96B4-5DF9028D9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5F097929-F3D6-4D1F-8AFC-CF34817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43074C91-9045-414B-B5F9-567DAE3EE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9" name="Rectangle 188">
            <a:extLst>
              <a:ext uri="{FF2B5EF4-FFF2-40B4-BE49-F238E27FC236}">
                <a16:creationId xmlns:a16="http://schemas.microsoft.com/office/drawing/2014/main" id="{33428ACC-71EC-4171-9527-10983BA6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DBC2139-8E20-C841-9FA0-7464E237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>
                <a:solidFill>
                  <a:schemeClr val="tx1">
                    <a:lumMod val="85000"/>
                    <a:lumOff val="15000"/>
                  </a:schemeClr>
                </a:solidFill>
              </a:rPr>
              <a:t>Principales ubicaciones de las y los usuarios de Tik Tok</a:t>
            </a:r>
            <a:endParaRPr lang="en-US" sz="5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BA22713B-ABB6-4391-97F9-0449A2B9B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angle 192">
            <a:extLst>
              <a:ext uri="{FF2B5EF4-FFF2-40B4-BE49-F238E27FC236}">
                <a16:creationId xmlns:a16="http://schemas.microsoft.com/office/drawing/2014/main" id="{2B9BBBC4-97A3-47D2-BFFE-A68530CDB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rgbClr val="4DD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78967BEA-EA6A-4FF1-94E2-B010B61A3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Marcador de contenido 5" descr="Gráfico&#10;&#10;Descripción generada automáticamente con confianza media">
            <a:extLst>
              <a:ext uri="{FF2B5EF4-FFF2-40B4-BE49-F238E27FC236}">
                <a16:creationId xmlns:a16="http://schemas.microsoft.com/office/drawing/2014/main" id="{5944FCE8-61F5-1C74-C3BA-B0CC3B9AA2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9158"/>
          <a:stretch/>
        </p:blipFill>
        <p:spPr>
          <a:xfrm>
            <a:off x="949532" y="994203"/>
            <a:ext cx="6546624" cy="1520397"/>
          </a:xfrm>
        </p:spPr>
      </p:pic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6B3549C6-3489-EE01-4599-BC75CD062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44" y="2514600"/>
            <a:ext cx="4706842" cy="209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87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283" y="1940049"/>
            <a:ext cx="8281433" cy="297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1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Impresiones de lo publicado en Twitter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168251" y="2040066"/>
            <a:ext cx="10586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Los tuits publicados, entre el 1 de JULIO y el 30 de SEPTIEMBRE, alcanzaron </a:t>
            </a:r>
            <a:r>
              <a:rPr lang="es-MX" dirty="0">
                <a:solidFill>
                  <a:srgbClr val="FF3399"/>
                </a:solidFill>
              </a:rPr>
              <a:t>9,917,196 </a:t>
            </a:r>
            <a:r>
              <a:rPr lang="es-MX" dirty="0"/>
              <a:t>(</a:t>
            </a:r>
            <a:r>
              <a:rPr lang="es-MX" dirty="0">
                <a:solidFill>
                  <a:srgbClr val="FF3399"/>
                </a:solidFill>
              </a:rPr>
              <a:t>13,371,301 </a:t>
            </a:r>
            <a:r>
              <a:rPr lang="es-MX" dirty="0"/>
              <a:t>al 30 de JUNIO)</a:t>
            </a:r>
            <a:r>
              <a:rPr lang="es-MX" dirty="0">
                <a:solidFill>
                  <a:srgbClr val="FF3399"/>
                </a:solidFill>
              </a:rPr>
              <a:t> </a:t>
            </a:r>
            <a:r>
              <a:rPr lang="es-MX" dirty="0"/>
              <a:t>impresiones</a:t>
            </a:r>
            <a:r>
              <a:rPr lang="es-MX" dirty="0">
                <a:solidFill>
                  <a:srgbClr val="FF3399"/>
                </a:solidFill>
              </a:rPr>
              <a:t>*</a:t>
            </a:r>
            <a:r>
              <a:rPr lang="es-MX" dirty="0"/>
              <a:t>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168251" y="2738456"/>
            <a:ext cx="5426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FF3399"/>
                </a:solidFill>
              </a:rPr>
              <a:t>*</a:t>
            </a:r>
            <a:r>
              <a:rPr lang="es-MX" sz="1000" dirty="0"/>
              <a:t>Impresiones: número de veces que los usuarios vieron los tuits en Twitter.</a:t>
            </a:r>
          </a:p>
          <a:p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1168251" y="3370545"/>
            <a:ext cx="1038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37,280 </a:t>
            </a:r>
            <a:r>
              <a:rPr lang="es-MX" dirty="0"/>
              <a:t>“Me gusta” (</a:t>
            </a:r>
            <a:r>
              <a:rPr lang="es-MX" dirty="0">
                <a:solidFill>
                  <a:srgbClr val="FF3399"/>
                </a:solidFill>
              </a:rPr>
              <a:t>68,972 </a:t>
            </a:r>
            <a:r>
              <a:rPr lang="es-MX" dirty="0"/>
              <a:t>al 30 de JUNIO).</a:t>
            </a:r>
          </a:p>
        </p:txBody>
      </p:sp>
      <p:sp>
        <p:nvSpPr>
          <p:cNvPr id="3" name="Flecha derecha 2"/>
          <p:cNvSpPr/>
          <p:nvPr/>
        </p:nvSpPr>
        <p:spPr>
          <a:xfrm>
            <a:off x="930298" y="2121916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derecha 15"/>
          <p:cNvSpPr/>
          <p:nvPr/>
        </p:nvSpPr>
        <p:spPr>
          <a:xfrm>
            <a:off x="922134" y="3484909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1168251" y="4049989"/>
            <a:ext cx="1038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18,936 </a:t>
            </a:r>
            <a:r>
              <a:rPr lang="es-MX" dirty="0" err="1"/>
              <a:t>RT’s</a:t>
            </a:r>
            <a:r>
              <a:rPr lang="es-MX" dirty="0"/>
              <a:t> (</a:t>
            </a:r>
            <a:r>
              <a:rPr lang="es-MX" dirty="0">
                <a:solidFill>
                  <a:srgbClr val="FF3399"/>
                </a:solidFill>
              </a:rPr>
              <a:t>31,989 </a:t>
            </a:r>
            <a:r>
              <a:rPr lang="es-MX" dirty="0"/>
              <a:t>al 30 de JUNIO).</a:t>
            </a:r>
            <a:r>
              <a:rPr lang="es-MX" dirty="0">
                <a:solidFill>
                  <a:srgbClr val="FF3399"/>
                </a:solidFill>
              </a:rPr>
              <a:t> </a:t>
            </a:r>
            <a:r>
              <a:rPr lang="es-MX" dirty="0"/>
              <a:t>  </a:t>
            </a:r>
          </a:p>
        </p:txBody>
      </p:sp>
      <p:sp>
        <p:nvSpPr>
          <p:cNvPr id="11" name="Flecha derecha 10"/>
          <p:cNvSpPr/>
          <p:nvPr/>
        </p:nvSpPr>
        <p:spPr>
          <a:xfrm>
            <a:off x="905806" y="4110050"/>
            <a:ext cx="246118" cy="213889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/>
          <p:cNvSpPr txBox="1"/>
          <p:nvPr/>
        </p:nvSpPr>
        <p:spPr>
          <a:xfrm>
            <a:off x="1168251" y="4713815"/>
            <a:ext cx="1038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11,610</a:t>
            </a:r>
            <a:r>
              <a:rPr lang="es-MX" dirty="0"/>
              <a:t> Respuestas (</a:t>
            </a:r>
            <a:r>
              <a:rPr lang="es-MX" dirty="0">
                <a:solidFill>
                  <a:srgbClr val="FF3399"/>
                </a:solidFill>
              </a:rPr>
              <a:t>10,005 </a:t>
            </a:r>
            <a:r>
              <a:rPr lang="es-MX" dirty="0"/>
              <a:t>al 30 de JUNIO).</a:t>
            </a:r>
            <a:r>
              <a:rPr lang="es-MX" dirty="0">
                <a:solidFill>
                  <a:srgbClr val="FF3399"/>
                </a:solidFill>
              </a:rPr>
              <a:t> </a:t>
            </a:r>
            <a:endParaRPr lang="es-MX" dirty="0"/>
          </a:p>
        </p:txBody>
      </p:sp>
      <p:sp>
        <p:nvSpPr>
          <p:cNvPr id="13" name="Flecha derecha 12"/>
          <p:cNvSpPr/>
          <p:nvPr/>
        </p:nvSpPr>
        <p:spPr>
          <a:xfrm>
            <a:off x="938461" y="4818573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1675A0D-00DF-4A64-A2BF-5A6D82E52FEB}"/>
              </a:ext>
            </a:extLst>
          </p:cNvPr>
          <p:cNvSpPr txBox="1"/>
          <p:nvPr/>
        </p:nvSpPr>
        <p:spPr>
          <a:xfrm>
            <a:off x="1168251" y="5403083"/>
            <a:ext cx="10387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244,547</a:t>
            </a:r>
            <a:r>
              <a:rPr lang="es-MX" dirty="0"/>
              <a:t> Clics en las publicaciones (</a:t>
            </a:r>
            <a:r>
              <a:rPr lang="es-MX" dirty="0">
                <a:solidFill>
                  <a:srgbClr val="FF3399"/>
                </a:solidFill>
              </a:rPr>
              <a:t>386,672 </a:t>
            </a:r>
            <a:r>
              <a:rPr lang="es-MX" dirty="0"/>
              <a:t>al 30 de JUNIO).</a:t>
            </a:r>
            <a:r>
              <a:rPr lang="es-MX" dirty="0">
                <a:solidFill>
                  <a:srgbClr val="FF3399"/>
                </a:solidFill>
              </a:rPr>
              <a:t> </a:t>
            </a:r>
            <a:endParaRPr lang="es-MX" dirty="0"/>
          </a:p>
        </p:txBody>
      </p:sp>
      <p:sp>
        <p:nvSpPr>
          <p:cNvPr id="15" name="Flecha derecha 12">
            <a:extLst>
              <a:ext uri="{FF2B5EF4-FFF2-40B4-BE49-F238E27FC236}">
                <a16:creationId xmlns:a16="http://schemas.microsoft.com/office/drawing/2014/main" id="{6D14ACD8-494F-4DAF-856A-93D5CF106D57}"/>
              </a:ext>
            </a:extLst>
          </p:cNvPr>
          <p:cNvSpPr/>
          <p:nvPr/>
        </p:nvSpPr>
        <p:spPr>
          <a:xfrm>
            <a:off x="930298" y="5482470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853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B4D726-DB76-294A-A10B-BCC7683E9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s-MX" sz="3600" dirty="0">
                <a:solidFill>
                  <a:srgbClr val="FFFFFF"/>
                </a:solidFill>
              </a:rPr>
              <a:t>Crecimiento usuarias/os Twitter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669F804-A677-4B75-95F4-A5E4426FB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AC3EE5F5-88EA-4B7C-9935-2E9AFE724E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6774237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3762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50DD4F7F-9401-6592-EAF9-32A1F7BD5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9354" y="2835833"/>
            <a:ext cx="10853291" cy="29770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78938D2-48C2-894D-92F9-CD8D6C70F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40915"/>
            <a:ext cx="10058400" cy="1450757"/>
          </a:xfrm>
        </p:spPr>
        <p:txBody>
          <a:bodyPr/>
          <a:lstStyle/>
          <a:p>
            <a:r>
              <a:rPr lang="es-MX" dirty="0"/>
              <a:t>Características de las personas que hablan del INE en Twitter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3735" y="1823217"/>
            <a:ext cx="2771335" cy="1131928"/>
          </a:xfrm>
        </p:spPr>
        <p:txBody>
          <a:bodyPr>
            <a:normAutofit/>
          </a:bodyPr>
          <a:lstStyle/>
          <a:p>
            <a:r>
              <a:rPr lang="es-MX" b="1" dirty="0"/>
              <a:t>MENCIONES TOTALES</a:t>
            </a:r>
          </a:p>
          <a:p>
            <a:r>
              <a:rPr lang="es-MX" b="1" dirty="0"/>
              <a:t> </a:t>
            </a:r>
            <a:r>
              <a:rPr lang="es-MX" sz="3200" b="1" dirty="0">
                <a:solidFill>
                  <a:srgbClr val="FF3399"/>
                </a:solidFill>
              </a:rPr>
              <a:t>1.75</a:t>
            </a:r>
            <a:r>
              <a:rPr lang="es-MX" sz="3200" dirty="0">
                <a:solidFill>
                  <a:srgbClr val="FF3399"/>
                </a:solidFill>
              </a:rPr>
              <a:t> M</a:t>
            </a: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398630" y="1826965"/>
            <a:ext cx="2771335" cy="11319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/>
              <a:t>ALCANCE ESTIMADO*</a:t>
            </a:r>
          </a:p>
          <a:p>
            <a:r>
              <a:rPr lang="es-MX" sz="3200" dirty="0">
                <a:solidFill>
                  <a:srgbClr val="FF3399"/>
                </a:solidFill>
              </a:rPr>
              <a:t>2,570 M</a:t>
            </a: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231602" y="6435080"/>
            <a:ext cx="11402568" cy="79097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050" i="1" dirty="0">
                <a:solidFill>
                  <a:schemeClr val="bg1"/>
                </a:solidFill>
              </a:rPr>
              <a:t>* ALCANCE ESTIMADO: Estimación de personas que vieron publicaciones o menciones sobre el INE, así como cuentas que interactuaron en la conversación (tweets, </a:t>
            </a:r>
            <a:r>
              <a:rPr lang="es-MX" sz="1050" i="1" dirty="0" err="1">
                <a:solidFill>
                  <a:schemeClr val="bg1"/>
                </a:solidFill>
              </a:rPr>
              <a:t>retweets</a:t>
            </a:r>
            <a:r>
              <a:rPr lang="es-MX" sz="1050" i="1" dirty="0">
                <a:solidFill>
                  <a:schemeClr val="bg1"/>
                </a:solidFill>
              </a:rPr>
              <a:t>, respuestas) y las visualizaciones que dicha interacción puede generar.</a:t>
            </a:r>
          </a:p>
        </p:txBody>
      </p:sp>
      <p:sp>
        <p:nvSpPr>
          <p:cNvPr id="5" name="CuadroTexto 4"/>
          <p:cNvSpPr txBox="1"/>
          <p:nvPr/>
        </p:nvSpPr>
        <p:spPr>
          <a:xfrm rot="16200000">
            <a:off x="-466344" y="4239054"/>
            <a:ext cx="16498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50" dirty="0">
                <a:solidFill>
                  <a:schemeClr val="bg1">
                    <a:lumMod val="50000"/>
                  </a:schemeClr>
                </a:solidFill>
              </a:rPr>
              <a:t>VOLUMEN DE MENCIONES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909813" y="5861295"/>
            <a:ext cx="20569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50" dirty="0">
                <a:solidFill>
                  <a:schemeClr val="bg1">
                    <a:lumMod val="50000"/>
                  </a:schemeClr>
                </a:solidFill>
              </a:rPr>
              <a:t>JULIO 2023 |  671.98 K Menciones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8441787" y="5862966"/>
            <a:ext cx="24176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50" dirty="0">
                <a:solidFill>
                  <a:schemeClr val="bg1">
                    <a:lumMod val="50000"/>
                  </a:schemeClr>
                </a:solidFill>
              </a:rPr>
              <a:t>SEPTIEMBRE 2023 | 551.75 K Menciones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315840" y="5864240"/>
            <a:ext cx="21980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50" dirty="0">
                <a:solidFill>
                  <a:schemeClr val="bg1">
                    <a:lumMod val="50000"/>
                  </a:schemeClr>
                </a:solidFill>
              </a:rPr>
              <a:t>AGOSTO 2023 | 525.59 K Menciones</a:t>
            </a:r>
          </a:p>
        </p:txBody>
      </p:sp>
      <p:cxnSp>
        <p:nvCxnSpPr>
          <p:cNvPr id="12" name="Conector recto 11"/>
          <p:cNvCxnSpPr>
            <a:cxnSpLocks/>
          </p:cNvCxnSpPr>
          <p:nvPr/>
        </p:nvCxnSpPr>
        <p:spPr>
          <a:xfrm flipV="1">
            <a:off x="7997131" y="2835833"/>
            <a:ext cx="0" cy="33358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>
            <a:cxnSpLocks/>
          </p:cNvCxnSpPr>
          <p:nvPr/>
        </p:nvCxnSpPr>
        <p:spPr>
          <a:xfrm flipV="1">
            <a:off x="4661208" y="2929644"/>
            <a:ext cx="0" cy="317623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081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8938D2-48C2-894D-92F9-CD8D6C70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Origen de la conversación*</a:t>
            </a:r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507263" y="4503202"/>
            <a:ext cx="2526601" cy="346916"/>
          </a:xfrm>
        </p:spPr>
        <p:txBody>
          <a:bodyPr>
            <a:normAutofit lnSpcReduction="10000"/>
          </a:bodyPr>
          <a:lstStyle/>
          <a:p>
            <a:r>
              <a:rPr lang="es-MX" b="1" dirty="0">
                <a:solidFill>
                  <a:srgbClr val="FF3399"/>
                </a:solidFill>
              </a:rPr>
              <a:t>POR GÉNERO</a:t>
            </a:r>
            <a:endParaRPr lang="es-MX" sz="3200" dirty="0">
              <a:solidFill>
                <a:srgbClr val="FF3399"/>
              </a:solidFill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507263" y="1873199"/>
            <a:ext cx="2526601" cy="346916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>
                <a:solidFill>
                  <a:srgbClr val="FF3399"/>
                </a:solidFill>
              </a:rPr>
              <a:t>POR PAÍS</a:t>
            </a:r>
            <a:endParaRPr lang="es-MX" sz="3200" dirty="0">
              <a:solidFill>
                <a:srgbClr val="FF3399"/>
              </a:solidFill>
            </a:endParaRPr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162913" y="6440101"/>
            <a:ext cx="11669423" cy="372179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050" i="1" dirty="0">
                <a:solidFill>
                  <a:schemeClr val="bg1"/>
                </a:solidFill>
              </a:rPr>
              <a:t>* ORIGEN DE LA CONVERSACIÓN: Las estadísticas de localización geográfico de las menciones y género de los usuarios están limitadas a la información que las cuentas en Twitter especifican en su perfil y de quienes permiten  la geolocalización de su cuenta, por lo que, las cifras son una estimación de la conversación total.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980346E-4CD7-40EF-73A4-CB31536B2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63" y="2176990"/>
            <a:ext cx="7003880" cy="188658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97ED31D-7ED0-1663-4F55-68F6FCBDF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73" y="4850118"/>
            <a:ext cx="11308702" cy="135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95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8938D2-48C2-894D-92F9-CD8D6C70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Nivel de la conversación por país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430F05B-B327-0732-40A0-C4CEB70CD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864374"/>
            <a:ext cx="9330613" cy="433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187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8938D2-48C2-894D-92F9-CD8D6C70F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Tópicos de la conversación por género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ACA7716-78C2-2B57-0D62-66EB28BC2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98" y="1868255"/>
            <a:ext cx="10814180" cy="415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31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Impresiones de lo publicado en Facebook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097280" y="2085390"/>
            <a:ext cx="10506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En el periodo analizado las publicaciones llegaron a un alcance</a:t>
            </a:r>
            <a:r>
              <a:rPr lang="es-MX" dirty="0">
                <a:solidFill>
                  <a:srgbClr val="FF3399"/>
                </a:solidFill>
              </a:rPr>
              <a:t>*</a:t>
            </a:r>
            <a:r>
              <a:rPr lang="es-MX" dirty="0"/>
              <a:t> total de </a:t>
            </a:r>
            <a:r>
              <a:rPr lang="es-MX" dirty="0">
                <a:solidFill>
                  <a:srgbClr val="FF3399"/>
                </a:solidFill>
              </a:rPr>
              <a:t>6,234,078</a:t>
            </a:r>
            <a:r>
              <a:rPr lang="es-MX" dirty="0"/>
              <a:t> (</a:t>
            </a:r>
            <a:r>
              <a:rPr lang="es-MX" dirty="0">
                <a:solidFill>
                  <a:srgbClr val="FF3399"/>
                </a:solidFill>
              </a:rPr>
              <a:t>7,278,923 </a:t>
            </a:r>
            <a:r>
              <a:rPr lang="es-MX" dirty="0"/>
              <a:t>hasta el 30 de JUNIO).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1120524" y="2667111"/>
            <a:ext cx="6379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solidFill>
                  <a:srgbClr val="FF3399"/>
                </a:solidFill>
              </a:rPr>
              <a:t>*</a:t>
            </a:r>
            <a:r>
              <a:rPr lang="es-MX" sz="1000" dirty="0"/>
              <a:t>Alcance se refiere a cuando un usuario es expuesto a una publicación, por eso es menor a las impresiones.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097280" y="4924485"/>
            <a:ext cx="1048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77,935</a:t>
            </a:r>
            <a:r>
              <a:rPr lang="es-MX" dirty="0"/>
              <a:t> interacciones con las publicaciones. (</a:t>
            </a:r>
            <a:r>
              <a:rPr lang="es-MX" dirty="0">
                <a:solidFill>
                  <a:srgbClr val="FF3399"/>
                </a:solidFill>
              </a:rPr>
              <a:t>117,323 </a:t>
            </a:r>
            <a:r>
              <a:rPr lang="es-MX" dirty="0"/>
              <a:t>hasta el 30 de JUNIO).</a:t>
            </a:r>
          </a:p>
        </p:txBody>
      </p:sp>
      <p:sp>
        <p:nvSpPr>
          <p:cNvPr id="18" name="Flecha derecha 17"/>
          <p:cNvSpPr/>
          <p:nvPr/>
        </p:nvSpPr>
        <p:spPr>
          <a:xfrm>
            <a:off x="867490" y="5005844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Flecha derecha 21"/>
          <p:cNvSpPr/>
          <p:nvPr/>
        </p:nvSpPr>
        <p:spPr>
          <a:xfrm>
            <a:off x="867490" y="2194258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1097280" y="3351709"/>
            <a:ext cx="1048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16,641</a:t>
            </a:r>
            <a:r>
              <a:rPr lang="es-MX" dirty="0"/>
              <a:t> veces se compartieron las publicaciones (</a:t>
            </a:r>
            <a:r>
              <a:rPr lang="es-MX" dirty="0">
                <a:solidFill>
                  <a:srgbClr val="FF3399"/>
                </a:solidFill>
              </a:rPr>
              <a:t>19,083 </a:t>
            </a:r>
            <a:r>
              <a:rPr lang="es-MX" dirty="0"/>
              <a:t>hasta el 30 de JUNIO).</a:t>
            </a:r>
          </a:p>
        </p:txBody>
      </p:sp>
      <p:sp>
        <p:nvSpPr>
          <p:cNvPr id="14" name="Flecha derecha 13"/>
          <p:cNvSpPr/>
          <p:nvPr/>
        </p:nvSpPr>
        <p:spPr>
          <a:xfrm>
            <a:off x="867490" y="3429000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/>
          <p:cNvSpPr txBox="1"/>
          <p:nvPr/>
        </p:nvSpPr>
        <p:spPr>
          <a:xfrm>
            <a:off x="1097280" y="4124052"/>
            <a:ext cx="1048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3399"/>
                </a:solidFill>
              </a:rPr>
              <a:t>55,839</a:t>
            </a:r>
            <a:r>
              <a:rPr lang="es-MX" dirty="0"/>
              <a:t> ‘Me Gusta’ en el periodo (</a:t>
            </a:r>
            <a:r>
              <a:rPr lang="es-MX" dirty="0">
                <a:solidFill>
                  <a:srgbClr val="FF3399"/>
                </a:solidFill>
              </a:rPr>
              <a:t>83,802 </a:t>
            </a:r>
            <a:r>
              <a:rPr lang="es-MX" dirty="0"/>
              <a:t>hasta el 30 de JUNIO).</a:t>
            </a:r>
          </a:p>
        </p:txBody>
      </p:sp>
      <p:sp>
        <p:nvSpPr>
          <p:cNvPr id="19" name="Flecha derecha 18"/>
          <p:cNvSpPr/>
          <p:nvPr/>
        </p:nvSpPr>
        <p:spPr>
          <a:xfrm>
            <a:off x="867490" y="4208558"/>
            <a:ext cx="229790" cy="213890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94308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2533</TotalTime>
  <Words>811</Words>
  <Application>Microsoft Office PowerPoint</Application>
  <PresentationFormat>Panorámica</PresentationFormat>
  <Paragraphs>74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Calibri</vt:lpstr>
      <vt:lpstr>Calibri Light</vt:lpstr>
      <vt:lpstr>Times New Roman</vt:lpstr>
      <vt:lpstr>Retrospección</vt:lpstr>
      <vt:lpstr>Reporte crecimiento Redes Sociales INE Redes Sociales INE</vt:lpstr>
      <vt:lpstr>Seguidoras/es totales por red social</vt:lpstr>
      <vt:lpstr>Impresiones de lo publicado en Twitter</vt:lpstr>
      <vt:lpstr>Crecimiento usuarias/os Twitter</vt:lpstr>
      <vt:lpstr>Características de las personas que hablan del INE en Twitter</vt:lpstr>
      <vt:lpstr>Origen de la conversación*</vt:lpstr>
      <vt:lpstr>Nivel de la conversación por país</vt:lpstr>
      <vt:lpstr>Tópicos de la conversación por género</vt:lpstr>
      <vt:lpstr>Impresiones de lo publicado en Facebook</vt:lpstr>
      <vt:lpstr>Crecimiento usuarias/os Facebook</vt:lpstr>
      <vt:lpstr>Características de las seguidoras/es Facebook</vt:lpstr>
      <vt:lpstr>Ubicación de las y los seguidores</vt:lpstr>
      <vt:lpstr>Impresiones de lo publicado en Instagram</vt:lpstr>
      <vt:lpstr>Crecimiento usuarias/os Instagram</vt:lpstr>
      <vt:lpstr>Características de las seguidoras/es Instagram</vt:lpstr>
      <vt:lpstr>Impresiones de lo publicado en YouTube</vt:lpstr>
      <vt:lpstr>Crecimiento usuarias/os YouTube</vt:lpstr>
      <vt:lpstr>Características de las y los usuarios de YouTube</vt:lpstr>
      <vt:lpstr>Origen de las y los usuarios de YouTube</vt:lpstr>
      <vt:lpstr>Impresiones de lo publicado en Tik Tok</vt:lpstr>
      <vt:lpstr>Crecimiento usuarias/os Tik Tok</vt:lpstr>
      <vt:lpstr>Características de las seguidoras/es Tik Tok</vt:lpstr>
      <vt:lpstr>Principales ubicaciones de las y los usuarios de Tik Tok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Reporte crecimiento Redes Sociales INE Redes Sociales INE</dc:title>
  <dc:creator>ISLAS FIGUEROA LOURDES MARIANA</dc:creator>
  <cp:lastModifiedBy>POMPA SUAREZ DIANA GORETTY</cp:lastModifiedBy>
  <cp:revision>152</cp:revision>
  <dcterms:created xsi:type="dcterms:W3CDTF">2022-01-13T04:30:26Z</dcterms:created>
  <dcterms:modified xsi:type="dcterms:W3CDTF">2023-10-13T20:28:08Z</dcterms:modified>
</cp:coreProperties>
</file>