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72" r:id="rId7"/>
    <p:sldId id="271" r:id="rId8"/>
    <p:sldId id="270" r:id="rId9"/>
    <p:sldId id="268" r:id="rId10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1A56"/>
    <a:srgbClr val="D5007F"/>
    <a:srgbClr val="FFF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Estilo medio 3 - Énfasis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8"/>
  </p:normalViewPr>
  <p:slideViewPr>
    <p:cSldViewPr snapToGrid="0">
      <p:cViewPr varScale="1">
        <p:scale>
          <a:sx n="109" d="100"/>
          <a:sy n="109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CC56B19-41B8-4579-A7B5-8CA0B15BDD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9DD61D9-5424-4B36-9B7C-2E8BDEB302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EC3FAF7-400E-4EF4-8DE3-278BB77B4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1A9DE-35B6-43C5-B957-369B16CEE012}" type="datetimeFigureOut">
              <a:rPr lang="es-MX" smtClean="0"/>
              <a:t>27/10/22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3620B22-AAD3-4D45-8883-A44F6F288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466DC5A-5177-49EE-99F0-400A62B3B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D63CD-3513-4254-8204-2608F66EF70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36761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7BC802-ACA9-4A17-81A2-D51A8DA8A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5997C15-52AC-40AC-B04B-07756B20E1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E11B734-48DD-4113-A9C3-05387238BF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1A9DE-35B6-43C5-B957-369B16CEE012}" type="datetimeFigureOut">
              <a:rPr lang="es-MX" smtClean="0"/>
              <a:t>27/10/22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49D4C67-322A-4FAA-9B1E-ABD97661F4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7A0A2FC-A0A6-409E-ADCC-6C6408C3C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D63CD-3513-4254-8204-2608F66EF70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45148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59043DC-9ABC-431C-872E-909949D91C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B1F419D-8FB4-4FFC-8BEC-E755A03351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6404521-D24B-4057-90CA-36A535FA5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1A9DE-35B6-43C5-B957-369B16CEE012}" type="datetimeFigureOut">
              <a:rPr lang="es-MX" smtClean="0"/>
              <a:t>27/10/22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3077467-5EE9-4276-9FB0-5581ECA7E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6D76A2D-FBB4-42AA-8A76-9F8D308C7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D63CD-3513-4254-8204-2608F66EF70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197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6ACBDD-4878-4BE0-813A-3DD36B961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A348F2F-95C6-4339-9B5C-2CCDACE5C4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30D9E9E-C4AA-45AC-BFFC-35F03F48B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1A9DE-35B6-43C5-B957-369B16CEE012}" type="datetimeFigureOut">
              <a:rPr lang="es-MX" smtClean="0"/>
              <a:t>27/10/22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A073181-FB75-4AEB-BDE4-EA1745CE8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DE71601-0CA4-4140-8F8F-82A353E00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D63CD-3513-4254-8204-2608F66EF70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6164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302DBC3-FC97-4A09-B911-F6C62491E3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CB434CA-26A5-463E-9F8B-FE0D7AABD9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EF713D7-D4DA-4B34-A41E-0CC530EDD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1A9DE-35B6-43C5-B957-369B16CEE012}" type="datetimeFigureOut">
              <a:rPr lang="es-MX" smtClean="0"/>
              <a:t>27/10/22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6EC90F8-D2F5-46F8-9DF5-D8D525D94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9559DE9-CA74-4B66-9EEA-8ADC982AC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D63CD-3513-4254-8204-2608F66EF70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21943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BEF0FF-66E2-4FCF-8EE5-8A17DD215A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CC07BB4-C4DA-44C1-886E-F10FFFE161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BF6326D-88C5-4E6C-A2B4-71725DC7EF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B56E659-00A5-4575-A513-6A76DD143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1A9DE-35B6-43C5-B957-369B16CEE012}" type="datetimeFigureOut">
              <a:rPr lang="es-MX" smtClean="0"/>
              <a:t>27/10/22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460A9F9-3F6D-4C76-8EDB-12D24C59E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09F07FB-0E10-4825-85A1-6686F83D6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D63CD-3513-4254-8204-2608F66EF70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84472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8ED9C1-4F35-4B56-8AE7-5FB22A02B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1B7DA3E-7895-4597-8B66-08EE2B5AF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0B5B4A6-D1C3-4168-B17E-F09CB9CBCE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E29FEF98-B484-41CF-96F1-0657C7E076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2BBEE2C-2386-4BB9-B459-190D1CE4A2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EEB433B8-D81D-4493-8D40-56840CC5C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1A9DE-35B6-43C5-B957-369B16CEE012}" type="datetimeFigureOut">
              <a:rPr lang="es-MX" smtClean="0"/>
              <a:t>27/10/22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FDCFCC9-8BA4-466E-8BF6-7891BA867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8B2EC89-AFF4-4A83-B1A0-21F43B2AC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D63CD-3513-4254-8204-2608F66EF70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5742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E12101-BF64-4DF1-AA51-54D0959A7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BED52B9E-E6AB-4FCA-A6FB-A704E06FB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1A9DE-35B6-43C5-B957-369B16CEE012}" type="datetimeFigureOut">
              <a:rPr lang="es-MX" smtClean="0"/>
              <a:t>27/10/22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B14FAA1-4673-46C4-9EFF-ECA7986A4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95F46E2-79E4-45D9-B310-B4F8493D3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D63CD-3513-4254-8204-2608F66EF70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17297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911AD56D-0F4E-46D0-AEC3-3777FD561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1A9DE-35B6-43C5-B957-369B16CEE012}" type="datetimeFigureOut">
              <a:rPr lang="es-MX" smtClean="0"/>
              <a:t>27/10/22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50D69EF5-A1F2-4FE1-9D8E-403D6ABD6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1148543-0EF7-448F-8F5D-D19893D27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D63CD-3513-4254-8204-2608F66EF70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48725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9293DA-69CB-49D6-85AE-4A6FCEF9CA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6B92210-720F-4392-B964-AC68E9A8B2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BB3D348-A3D2-4A29-812F-E5A2639E88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95EC0BC-5F20-4B9C-8AA2-B3A06E8D5B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1A9DE-35B6-43C5-B957-369B16CEE012}" type="datetimeFigureOut">
              <a:rPr lang="es-MX" smtClean="0"/>
              <a:t>27/10/22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CE7D20-94DC-417D-9A05-0F498B352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0718538-A973-4EEE-B692-466B967E1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D63CD-3513-4254-8204-2608F66EF70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59811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BAED89-E40E-4B40-B6A8-DA5C4FBF5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1B32F73-0165-4803-9A4D-24403CC9BF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057B2A5-1A2E-4657-B333-D4CDB7D85E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66FE0DC-5909-4281-B47E-BB97B6076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1A9DE-35B6-43C5-B957-369B16CEE012}" type="datetimeFigureOut">
              <a:rPr lang="es-MX" smtClean="0"/>
              <a:t>27/10/22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A9CC5EF-6908-4851-A408-AD6C62B24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3C66C0B-1A64-4CB9-A915-144643A57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D63CD-3513-4254-8204-2608F66EF70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63603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124F6B1-A2F2-4810-93AF-7DF27969BD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41EDCC5-6D06-404F-B669-C8572C0DA2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50F799F-70DE-4195-B2DF-E7D18B7A34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1A9DE-35B6-43C5-B957-369B16CEE012}" type="datetimeFigureOut">
              <a:rPr lang="es-MX" smtClean="0"/>
              <a:t>27/10/22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D7673F4-20CD-4AB1-AC9D-C256F100F9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868D629-29D3-4F79-BE40-3E32AEFB61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9D63CD-3513-4254-8204-2608F66EF70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33066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evaluadatos.uttypdp@ine.mx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F0B19D4-F2B2-4F0C-9DDB-CA56A67DB0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62780" y="893805"/>
            <a:ext cx="10466439" cy="2387600"/>
          </a:xfrm>
        </p:spPr>
        <p:txBody>
          <a:bodyPr/>
          <a:lstStyle/>
          <a:p>
            <a:r>
              <a:rPr lang="es-MX" spc="600">
                <a:solidFill>
                  <a:srgbClr val="D5007F"/>
                </a:solidFill>
                <a:latin typeface="Myriad Pro Light" panose="020B0603030403020204" pitchFamily="34" charset="0"/>
              </a:rPr>
              <a:t>Estatus de Atención</a:t>
            </a:r>
            <a:endParaRPr lang="es-MX" b="1" spc="600">
              <a:solidFill>
                <a:srgbClr val="D5007F"/>
              </a:solidFill>
              <a:latin typeface="Myriad Pro Light" panose="020B0603030403020204" pitchFamily="34" charset="0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76A2581-D0A1-48BE-9EC0-78D27189C9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86225" y="3281405"/>
            <a:ext cx="8428435" cy="1655762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s-MX" dirty="0">
                <a:solidFill>
                  <a:schemeClr val="bg1">
                    <a:lumMod val="50000"/>
                  </a:schemeClr>
                </a:solidFill>
              </a:rPr>
              <a:t>por parte de las áreas responsables del </a:t>
            </a:r>
            <a:r>
              <a:rPr lang="es-MX" b="1" dirty="0">
                <a:solidFill>
                  <a:schemeClr val="bg1">
                    <a:lumMod val="50000"/>
                  </a:schemeClr>
                </a:solidFill>
              </a:rPr>
              <a:t>Instituto Nacional Electoral</a:t>
            </a:r>
            <a:r>
              <a:rPr lang="es-MX" dirty="0">
                <a:solidFill>
                  <a:schemeClr val="bg1">
                    <a:lumMod val="50000"/>
                  </a:schemeClr>
                </a:solidFill>
              </a:rPr>
              <a:t>, relacionado con la actualización de los </a:t>
            </a:r>
            <a:r>
              <a:rPr lang="es-MX" b="1" dirty="0">
                <a:solidFill>
                  <a:schemeClr val="bg1">
                    <a:lumMod val="50000"/>
                  </a:schemeClr>
                </a:solidFill>
              </a:rPr>
              <a:t>Instrumentos Técnicos de Evaluación </a:t>
            </a:r>
            <a:r>
              <a:rPr lang="es-MX" dirty="0">
                <a:solidFill>
                  <a:schemeClr val="bg1">
                    <a:lumMod val="50000"/>
                  </a:schemeClr>
                </a:solidFill>
              </a:rPr>
              <a:t>para dar cumplimiento a lo establecido en el </a:t>
            </a:r>
            <a:r>
              <a:rPr lang="es-MX" i="1" dirty="0">
                <a:solidFill>
                  <a:schemeClr val="bg1">
                    <a:lumMod val="50000"/>
                  </a:schemeClr>
                </a:solidFill>
              </a:rPr>
              <a:t>Titulo Décimo de los Lineamientos Generales de Protección de Datos Personales para el Sector Público.</a:t>
            </a:r>
            <a:br>
              <a:rPr lang="es-MX" i="1" spc="600" dirty="0">
                <a:solidFill>
                  <a:schemeClr val="bg1">
                    <a:lumMod val="50000"/>
                  </a:schemeClr>
                </a:solidFill>
              </a:rPr>
            </a:br>
            <a:endParaRPr lang="es-MX" i="1" spc="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409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411D5AB7-5BB5-5040-BAF6-4D105334D3BD}"/>
              </a:ext>
            </a:extLst>
          </p:cNvPr>
          <p:cNvSpPr txBox="1">
            <a:spLocks/>
          </p:cNvSpPr>
          <p:nvPr/>
        </p:nvSpPr>
        <p:spPr>
          <a:xfrm>
            <a:off x="838200" y="580691"/>
            <a:ext cx="4761555" cy="5815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900" spc="600">
                <a:solidFill>
                  <a:srgbClr val="D5007F"/>
                </a:solidFill>
                <a:latin typeface="Myriad Pro Light" panose="020B0603030403020204" pitchFamily="34" charset="0"/>
              </a:rPr>
              <a:t>Estatus de Atención</a:t>
            </a:r>
            <a:endParaRPr lang="es-MX" sz="900" b="1" spc="600">
              <a:solidFill>
                <a:srgbClr val="D5007F"/>
              </a:solidFill>
              <a:latin typeface="Myriad Pro Light" panose="020B0603030403020204" pitchFamily="34" charset="0"/>
            </a:endParaRPr>
          </a:p>
          <a:p>
            <a:pPr>
              <a:lnSpc>
                <a:spcPct val="120000"/>
              </a:lnSpc>
            </a:pPr>
            <a:r>
              <a:rPr lang="es-MX" sz="800">
                <a:solidFill>
                  <a:schemeClr val="bg1">
                    <a:lumMod val="50000"/>
                  </a:schemeClr>
                </a:solidFill>
              </a:rPr>
              <a:t>por parte de las áreas responsables del </a:t>
            </a:r>
            <a:r>
              <a:rPr lang="es-MX" sz="800" b="1">
                <a:solidFill>
                  <a:schemeClr val="bg1">
                    <a:lumMod val="50000"/>
                  </a:schemeClr>
                </a:solidFill>
              </a:rPr>
              <a:t>Instituto Nacional Electoral</a:t>
            </a:r>
            <a:r>
              <a:rPr lang="es-MX" sz="800">
                <a:solidFill>
                  <a:schemeClr val="bg1">
                    <a:lumMod val="50000"/>
                  </a:schemeClr>
                </a:solidFill>
              </a:rPr>
              <a:t>, relacionado con la actualización de los </a:t>
            </a:r>
            <a:r>
              <a:rPr lang="es-MX" sz="800" b="1">
                <a:solidFill>
                  <a:schemeClr val="bg1">
                    <a:lumMod val="50000"/>
                  </a:schemeClr>
                </a:solidFill>
              </a:rPr>
              <a:t>Instrumentos Técnicos de Evaluación </a:t>
            </a:r>
            <a:r>
              <a:rPr lang="es-MX" sz="800">
                <a:solidFill>
                  <a:schemeClr val="bg1">
                    <a:lumMod val="50000"/>
                  </a:schemeClr>
                </a:solidFill>
              </a:rPr>
              <a:t>para dar cumplimiento a lo establecido en el Titulo Décimo de los Lineamientos Generales de Protección de Datos Personales para el Sector Público.</a:t>
            </a:r>
            <a:br>
              <a:rPr lang="es-MX" sz="800" spc="600">
                <a:solidFill>
                  <a:schemeClr val="bg1">
                    <a:lumMod val="50000"/>
                  </a:schemeClr>
                </a:solidFill>
              </a:rPr>
            </a:br>
            <a:endParaRPr lang="es-MX" sz="800" spc="600">
              <a:solidFill>
                <a:schemeClr val="bg1">
                  <a:lumMod val="50000"/>
                </a:schemeClr>
              </a:solidFill>
            </a:endParaRPr>
          </a:p>
          <a:p>
            <a:endParaRPr lang="es-MX" sz="900" b="1" spc="600">
              <a:solidFill>
                <a:srgbClr val="D5007F"/>
              </a:solidFill>
              <a:latin typeface="Myriad Pro Light" panose="020B0603030403020204" pitchFamily="34" charset="0"/>
            </a:endParaRPr>
          </a:p>
          <a:p>
            <a:endParaRPr lang="es-MX" sz="900" b="1" spc="600">
              <a:solidFill>
                <a:srgbClr val="D5007F"/>
              </a:solidFill>
              <a:latin typeface="Myriad Pro Light" panose="020B0603030403020204" pitchFamily="34" charset="0"/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4882873F-42A6-B40E-A6D6-E30C919D456B}"/>
              </a:ext>
            </a:extLst>
          </p:cNvPr>
          <p:cNvSpPr txBox="1">
            <a:spLocks/>
          </p:cNvSpPr>
          <p:nvPr/>
        </p:nvSpPr>
        <p:spPr>
          <a:xfrm>
            <a:off x="1176145" y="1291522"/>
            <a:ext cx="8897778" cy="9568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>
                <a:solidFill>
                  <a:srgbClr val="D5007F"/>
                </a:solidFill>
              </a:rPr>
              <a:t>Instrumentos</a:t>
            </a:r>
            <a:br>
              <a:rPr lang="es-MX">
                <a:solidFill>
                  <a:srgbClr val="D5007F"/>
                </a:solidFill>
              </a:rPr>
            </a:br>
            <a:r>
              <a:rPr lang="es-MX">
                <a:solidFill>
                  <a:srgbClr val="D5007F"/>
                </a:solidFill>
              </a:rPr>
              <a:t>Técnicos de Evaluación</a:t>
            </a: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581D2F1-3BA9-B197-8CB0-E57971765136}"/>
              </a:ext>
            </a:extLst>
          </p:cNvPr>
          <p:cNvSpPr txBox="1">
            <a:spLocks/>
          </p:cNvSpPr>
          <p:nvPr/>
        </p:nvSpPr>
        <p:spPr>
          <a:xfrm>
            <a:off x="1176145" y="2504521"/>
            <a:ext cx="2545444" cy="7816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000">
                <a:solidFill>
                  <a:schemeClr val="bg2">
                    <a:lumMod val="50000"/>
                  </a:schemeClr>
                </a:solidFill>
                <a:latin typeface="Helvetica" pitchFamily="2" charset="0"/>
                <a:ea typeface="+mn-ea"/>
                <a:cs typeface="+mn-cs"/>
              </a:rPr>
              <a:t>¿Qué son?</a:t>
            </a:r>
          </a:p>
        </p:txBody>
      </p:sp>
      <p:sp>
        <p:nvSpPr>
          <p:cNvPr id="10" name="Marcador de contenido 2">
            <a:extLst>
              <a:ext uri="{FF2B5EF4-FFF2-40B4-BE49-F238E27FC236}">
                <a16:creationId xmlns:a16="http://schemas.microsoft.com/office/drawing/2014/main" id="{88DD9D05-F4F7-53C0-5BE0-5A3987136410}"/>
              </a:ext>
            </a:extLst>
          </p:cNvPr>
          <p:cNvSpPr txBox="1">
            <a:spLocks/>
          </p:cNvSpPr>
          <p:nvPr/>
        </p:nvSpPr>
        <p:spPr>
          <a:xfrm>
            <a:off x="1176144" y="3202791"/>
            <a:ext cx="6619354" cy="10340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s-MX" sz="1600">
                <a:solidFill>
                  <a:schemeClr val="bg2">
                    <a:lumMod val="50000"/>
                  </a:schemeClr>
                </a:solidFill>
                <a:latin typeface="Helvetica" pitchFamily="2" charset="0"/>
              </a:rPr>
              <a:t>Instrumentos de carácter obligatorio e índole técnica necesarios para evaluar el desempeño de los S.O. respecto al cumplimiento de las disposiciones en materia de protección de datos personales.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MX" sz="1600">
              <a:latin typeface="Helvetica" pitchFamily="2" charset="0"/>
            </a:endParaRPr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id="{C81DB87B-B971-25AE-2A48-3A8F1D21AE47}"/>
              </a:ext>
            </a:extLst>
          </p:cNvPr>
          <p:cNvSpPr txBox="1">
            <a:spLocks/>
          </p:cNvSpPr>
          <p:nvPr/>
        </p:nvSpPr>
        <p:spPr>
          <a:xfrm>
            <a:off x="1192535" y="5008014"/>
            <a:ext cx="8054717" cy="9543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s-MX" sz="1600">
                <a:solidFill>
                  <a:schemeClr val="bg2">
                    <a:lumMod val="50000"/>
                  </a:schemeClr>
                </a:solidFill>
                <a:latin typeface="Helvetica" pitchFamily="2" charset="0"/>
                <a:ea typeface="+mn-ea"/>
                <a:cs typeface="+mn-cs"/>
              </a:rPr>
              <a:t>Título Décimo de los Lineamientos Generales de Protección de Datos Personales para el Sector Público (D.O.F. 25 de noviembre de 2020).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s-MX" sz="1600">
                <a:solidFill>
                  <a:schemeClr val="bg2">
                    <a:lumMod val="50000"/>
                  </a:schemeClr>
                </a:solidFill>
                <a:latin typeface="Helvetica" pitchFamily="2" charset="0"/>
                <a:ea typeface="+mn-ea"/>
                <a:cs typeface="+mn-cs"/>
              </a:rPr>
              <a:t>Instrumentos Técnicos de Evaluación (D.O.F. 26 de noviembre de 2021).</a:t>
            </a:r>
          </a:p>
        </p:txBody>
      </p:sp>
      <p:sp>
        <p:nvSpPr>
          <p:cNvPr id="14" name="Título 1">
            <a:extLst>
              <a:ext uri="{FF2B5EF4-FFF2-40B4-BE49-F238E27FC236}">
                <a16:creationId xmlns:a16="http://schemas.microsoft.com/office/drawing/2014/main" id="{78CB67DB-3349-DE02-1ECC-B245B756AB46}"/>
              </a:ext>
            </a:extLst>
          </p:cNvPr>
          <p:cNvSpPr txBox="1">
            <a:spLocks/>
          </p:cNvSpPr>
          <p:nvPr/>
        </p:nvSpPr>
        <p:spPr>
          <a:xfrm>
            <a:off x="1192535" y="3927992"/>
            <a:ext cx="357868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000">
                <a:solidFill>
                  <a:schemeClr val="bg2">
                    <a:lumMod val="50000"/>
                  </a:schemeClr>
                </a:solidFill>
                <a:latin typeface="Helvetica" pitchFamily="2" charset="0"/>
                <a:ea typeface="+mn-ea"/>
                <a:cs typeface="+mn-cs"/>
              </a:rPr>
              <a:t>Fundamento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A8FFFD10-A4B5-F18F-8BF9-759B63F044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3693" y="1855455"/>
            <a:ext cx="2672162" cy="2861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467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0E0C42C9-5FEA-8032-3398-8D0E9865F05A}"/>
              </a:ext>
            </a:extLst>
          </p:cNvPr>
          <p:cNvSpPr txBox="1">
            <a:spLocks/>
          </p:cNvSpPr>
          <p:nvPr/>
        </p:nvSpPr>
        <p:spPr>
          <a:xfrm>
            <a:off x="767131" y="1022581"/>
            <a:ext cx="10219995" cy="9568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000" dirty="0">
                <a:solidFill>
                  <a:srgbClr val="D5007F"/>
                </a:solidFill>
              </a:rPr>
              <a:t>Las </a:t>
            </a:r>
            <a:r>
              <a:rPr lang="es-MX" sz="3000" b="1" dirty="0">
                <a:solidFill>
                  <a:srgbClr val="D5007F"/>
                </a:solidFill>
              </a:rPr>
              <a:t>Áreas responsables </a:t>
            </a:r>
            <a:r>
              <a:rPr lang="es-MX" sz="3000" dirty="0">
                <a:solidFill>
                  <a:srgbClr val="D5007F"/>
                </a:solidFill>
              </a:rPr>
              <a:t>deben actualizar la información cuando:</a:t>
            </a:r>
            <a:endParaRPr lang="es-MX" sz="3000" dirty="0">
              <a:solidFill>
                <a:srgbClr val="D5007F"/>
              </a:solidFill>
              <a:cs typeface="Calibri Light"/>
            </a:endParaRP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D09A1B7F-8F18-58C7-35C0-92F62F2F2F57}"/>
              </a:ext>
            </a:extLst>
          </p:cNvPr>
          <p:cNvSpPr txBox="1">
            <a:spLocks/>
          </p:cNvSpPr>
          <p:nvPr/>
        </p:nvSpPr>
        <p:spPr>
          <a:xfrm>
            <a:off x="985645" y="4658888"/>
            <a:ext cx="7362495" cy="9568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500" dirty="0">
                <a:solidFill>
                  <a:schemeClr val="bg2">
                    <a:lumMod val="50000"/>
                  </a:schemeClr>
                </a:solidFill>
                <a:latin typeface="Helvetica"/>
                <a:ea typeface="+mj-lt"/>
                <a:cs typeface="+mj-lt"/>
              </a:rPr>
              <a:t>Durante</a:t>
            </a:r>
            <a:r>
              <a:rPr lang="es-MX" sz="2500" dirty="0">
                <a:solidFill>
                  <a:schemeClr val="bg2">
                    <a:lumMod val="50000"/>
                  </a:schemeClr>
                </a:solidFill>
                <a:latin typeface="Helvetica"/>
                <a:ea typeface="+mn-ea"/>
                <a:cs typeface="Helvetica"/>
              </a:rPr>
              <a:t> los primeros </a:t>
            </a:r>
            <a:r>
              <a:rPr lang="es-MX" sz="2500" b="1" dirty="0">
                <a:solidFill>
                  <a:srgbClr val="D5007F"/>
                </a:solidFill>
                <a:latin typeface="Helvetica"/>
                <a:cs typeface="Helvetica"/>
              </a:rPr>
              <a:t>10 días hábiles </a:t>
            </a:r>
            <a:r>
              <a:rPr lang="es-MX" sz="2500" dirty="0">
                <a:solidFill>
                  <a:schemeClr val="bg2">
                    <a:lumMod val="50000"/>
                  </a:schemeClr>
                </a:solidFill>
                <a:latin typeface="Helvetica"/>
                <a:ea typeface="+mn-ea"/>
                <a:cs typeface="Helvetica"/>
              </a:rPr>
              <a:t>después de su modificación</a:t>
            </a: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084DC274-84BC-E40E-45AF-05FA022319B5}"/>
              </a:ext>
            </a:extLst>
          </p:cNvPr>
          <p:cNvSpPr txBox="1">
            <a:spLocks/>
          </p:cNvSpPr>
          <p:nvPr/>
        </p:nvSpPr>
        <p:spPr>
          <a:xfrm>
            <a:off x="838200" y="580691"/>
            <a:ext cx="4761555" cy="5815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900" spc="600">
                <a:solidFill>
                  <a:srgbClr val="D5007F"/>
                </a:solidFill>
                <a:latin typeface="Myriad Pro Light" panose="020B0603030403020204" pitchFamily="34" charset="0"/>
              </a:rPr>
              <a:t>Estatus de Atención</a:t>
            </a:r>
            <a:endParaRPr lang="es-MX" sz="900" b="1" spc="600">
              <a:solidFill>
                <a:srgbClr val="D5007F"/>
              </a:solidFill>
              <a:latin typeface="Myriad Pro Light" panose="020B0603030403020204" pitchFamily="34" charset="0"/>
            </a:endParaRPr>
          </a:p>
          <a:p>
            <a:pPr>
              <a:lnSpc>
                <a:spcPct val="120000"/>
              </a:lnSpc>
            </a:pPr>
            <a:r>
              <a:rPr lang="es-MX" sz="800">
                <a:solidFill>
                  <a:schemeClr val="bg1">
                    <a:lumMod val="50000"/>
                  </a:schemeClr>
                </a:solidFill>
              </a:rPr>
              <a:t>por parte de las áreas responsables del </a:t>
            </a:r>
            <a:r>
              <a:rPr lang="es-MX" sz="800" b="1">
                <a:solidFill>
                  <a:schemeClr val="bg1">
                    <a:lumMod val="50000"/>
                  </a:schemeClr>
                </a:solidFill>
              </a:rPr>
              <a:t>Instituto Nacional Electoral</a:t>
            </a:r>
            <a:r>
              <a:rPr lang="es-MX" sz="800">
                <a:solidFill>
                  <a:schemeClr val="bg1">
                    <a:lumMod val="50000"/>
                  </a:schemeClr>
                </a:solidFill>
              </a:rPr>
              <a:t>, relacionado con la actualización de los </a:t>
            </a:r>
            <a:r>
              <a:rPr lang="es-MX" sz="800" b="1">
                <a:solidFill>
                  <a:schemeClr val="bg1">
                    <a:lumMod val="50000"/>
                  </a:schemeClr>
                </a:solidFill>
              </a:rPr>
              <a:t>Instrumentos Técnicos de Evaluación </a:t>
            </a:r>
            <a:r>
              <a:rPr lang="es-MX" sz="800">
                <a:solidFill>
                  <a:schemeClr val="bg1">
                    <a:lumMod val="50000"/>
                  </a:schemeClr>
                </a:solidFill>
              </a:rPr>
              <a:t>para dar cumplimiento a lo establecido en el Titulo Décimo de los Lineamientos Generales de Protección de Datos Personales para el Sector Público.</a:t>
            </a:r>
            <a:br>
              <a:rPr lang="es-MX" sz="800" spc="600">
                <a:solidFill>
                  <a:schemeClr val="bg1">
                    <a:lumMod val="50000"/>
                  </a:schemeClr>
                </a:solidFill>
              </a:rPr>
            </a:br>
            <a:endParaRPr lang="es-MX" sz="800" spc="600">
              <a:solidFill>
                <a:schemeClr val="bg1">
                  <a:lumMod val="50000"/>
                </a:schemeClr>
              </a:solidFill>
            </a:endParaRPr>
          </a:p>
          <a:p>
            <a:endParaRPr lang="es-MX" sz="900" b="1" spc="600">
              <a:solidFill>
                <a:srgbClr val="D5007F"/>
              </a:solidFill>
              <a:latin typeface="Myriad Pro Light" panose="020B0603030403020204" pitchFamily="34" charset="0"/>
            </a:endParaRPr>
          </a:p>
          <a:p>
            <a:endParaRPr lang="es-MX" sz="900" b="1" spc="600">
              <a:solidFill>
                <a:srgbClr val="D5007F"/>
              </a:solidFill>
              <a:latin typeface="Myriad Pro Light" panose="020B0603030403020204" pitchFamily="34" charset="0"/>
            </a:endParaRP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FFA5C636-EDF9-8520-7F34-35B06029149A}"/>
              </a:ext>
            </a:extLst>
          </p:cNvPr>
          <p:cNvSpPr txBox="1">
            <a:spLocks/>
          </p:cNvSpPr>
          <p:nvPr/>
        </p:nvSpPr>
        <p:spPr>
          <a:xfrm>
            <a:off x="985645" y="2658638"/>
            <a:ext cx="10219995" cy="9568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>
              <a:buAutoNum type="arabicPeriod"/>
            </a:pPr>
            <a:r>
              <a:rPr lang="es-MX" sz="2500" dirty="0">
                <a:solidFill>
                  <a:srgbClr val="D5007F"/>
                </a:solidFill>
                <a:latin typeface="Helvetica"/>
                <a:cs typeface="Helvetica"/>
              </a:rPr>
              <a:t>Actualicen</a:t>
            </a:r>
            <a:r>
              <a:rPr lang="es-MX" sz="2500" dirty="0">
                <a:latin typeface="Helvetica"/>
                <a:ea typeface="+mj-lt"/>
                <a:cs typeface="+mj-lt"/>
              </a:rPr>
              <a:t> </a:t>
            </a:r>
            <a:r>
              <a:rPr lang="es-MX" sz="2500" dirty="0">
                <a:solidFill>
                  <a:schemeClr val="bg2">
                    <a:lumMod val="50000"/>
                  </a:schemeClr>
                </a:solidFill>
                <a:latin typeface="Helvetica"/>
                <a:ea typeface="+mn-ea"/>
                <a:cs typeface="Helvetica"/>
              </a:rPr>
              <a:t>su aviso de privacidad</a:t>
            </a:r>
          </a:p>
          <a:p>
            <a:pPr marL="514350" indent="-514350">
              <a:buAutoNum type="arabicPeriod"/>
            </a:pPr>
            <a:r>
              <a:rPr lang="es-MX" sz="2500" dirty="0">
                <a:solidFill>
                  <a:srgbClr val="D5007F"/>
                </a:solidFill>
                <a:latin typeface="Helvetica"/>
                <a:ea typeface="+mn-ea"/>
                <a:cs typeface="Helvetica"/>
              </a:rPr>
              <a:t>Hagan cambios</a:t>
            </a:r>
            <a:r>
              <a:rPr lang="es-MX" sz="2500" dirty="0">
                <a:solidFill>
                  <a:srgbClr val="000000"/>
                </a:solidFill>
                <a:latin typeface="Helvetica"/>
                <a:ea typeface="+mn-ea"/>
                <a:cs typeface="Calibri Light"/>
              </a:rPr>
              <a:t> </a:t>
            </a:r>
            <a:r>
              <a:rPr lang="es-MX" sz="2500" dirty="0">
                <a:solidFill>
                  <a:schemeClr val="bg2">
                    <a:lumMod val="50000"/>
                  </a:schemeClr>
                </a:solidFill>
                <a:latin typeface="Helvetica"/>
                <a:ea typeface="+mn-ea"/>
                <a:cs typeface="Helvetica"/>
              </a:rPr>
              <a:t>en un tratamiento existente o</a:t>
            </a:r>
          </a:p>
          <a:p>
            <a:pPr marL="514350" indent="-514350">
              <a:buAutoNum type="arabicPeriod"/>
            </a:pPr>
            <a:r>
              <a:rPr lang="es-MX" sz="2500" dirty="0">
                <a:solidFill>
                  <a:srgbClr val="D5007F"/>
                </a:solidFill>
                <a:latin typeface="Helvetica"/>
                <a:cs typeface="Helvetica"/>
              </a:rPr>
              <a:t>Generen</a:t>
            </a:r>
            <a:r>
              <a:rPr lang="es-MX" sz="2500" dirty="0">
                <a:latin typeface="Helvetica"/>
                <a:cs typeface="Calibri Light"/>
              </a:rPr>
              <a:t> </a:t>
            </a:r>
            <a:r>
              <a:rPr lang="es-MX" sz="2500" dirty="0">
                <a:solidFill>
                  <a:schemeClr val="bg2">
                    <a:lumMod val="50000"/>
                  </a:schemeClr>
                </a:solidFill>
                <a:latin typeface="Helvetica"/>
                <a:ea typeface="+mn-ea"/>
                <a:cs typeface="Helvetica"/>
              </a:rPr>
              <a:t>un nuevo tratamiento de datos personales</a:t>
            </a:r>
          </a:p>
        </p:txBody>
      </p:sp>
      <p:pic>
        <p:nvPicPr>
          <p:cNvPr id="12" name="Imagen 12">
            <a:extLst>
              <a:ext uri="{FF2B5EF4-FFF2-40B4-BE49-F238E27FC236}">
                <a16:creationId xmlns:a16="http://schemas.microsoft.com/office/drawing/2014/main" id="{7393CE89-00BB-24FB-FD21-D2CCF24FD6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3415" y="2274878"/>
            <a:ext cx="2743200" cy="2946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1364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10">
            <a:extLst>
              <a:ext uri="{FF2B5EF4-FFF2-40B4-BE49-F238E27FC236}">
                <a16:creationId xmlns:a16="http://schemas.microsoft.com/office/drawing/2014/main" id="{C1D20221-6D06-023B-5C78-9052374FE7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3224" y="2077799"/>
            <a:ext cx="4491317" cy="1251239"/>
          </a:xfrm>
          <a:prstGeom prst="rect">
            <a:avLst/>
          </a:prstGeom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2AC4D79F-6F31-9684-8640-042855DC9112}"/>
              </a:ext>
            </a:extLst>
          </p:cNvPr>
          <p:cNvSpPr txBox="1">
            <a:spLocks/>
          </p:cNvSpPr>
          <p:nvPr/>
        </p:nvSpPr>
        <p:spPr>
          <a:xfrm>
            <a:off x="650240" y="1022581"/>
            <a:ext cx="10337243" cy="9568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000" b="1" dirty="0">
                <a:solidFill>
                  <a:srgbClr val="D5007F"/>
                </a:solidFill>
              </a:rPr>
              <a:t>Acciones realizadas por la </a:t>
            </a:r>
            <a:r>
              <a:rPr lang="es-MX" sz="3000" b="1" dirty="0" err="1">
                <a:solidFill>
                  <a:srgbClr val="D5007F"/>
                </a:solidFill>
              </a:rPr>
              <a:t>UTTyPDP</a:t>
            </a:r>
            <a:r>
              <a:rPr lang="es-MX" sz="3000" b="1" dirty="0">
                <a:solidFill>
                  <a:srgbClr val="D5007F"/>
                </a:solidFill>
              </a:rPr>
              <a:t> </a:t>
            </a:r>
            <a:r>
              <a:rPr lang="es-MX" sz="3000" dirty="0">
                <a:solidFill>
                  <a:srgbClr val="D5007F"/>
                </a:solidFill>
              </a:rPr>
              <a:t>para solicitar la actualización de los Medios de verificación a las áreas responsables</a:t>
            </a:r>
            <a:endParaRPr lang="es-MX" sz="3000" dirty="0">
              <a:cs typeface="Calibri Light"/>
            </a:endParaRP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76E77741-18AA-D407-4244-3D247C7D5A4E}"/>
              </a:ext>
            </a:extLst>
          </p:cNvPr>
          <p:cNvSpPr txBox="1">
            <a:spLocks/>
          </p:cNvSpPr>
          <p:nvPr/>
        </p:nvSpPr>
        <p:spPr>
          <a:xfrm>
            <a:off x="2151057" y="3036801"/>
            <a:ext cx="3374679" cy="10785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700">
                <a:solidFill>
                  <a:schemeClr val="bg2">
                    <a:lumMod val="50000"/>
                  </a:schemeClr>
                </a:solidFill>
                <a:latin typeface="Helvetica"/>
                <a:ea typeface="+mn-ea"/>
                <a:cs typeface="Helvetica"/>
              </a:rPr>
              <a:t>Dirigido a los Enlaces de Transparencia y/o de Protección de Datos Personales de las Áreas Responsables</a:t>
            </a:r>
            <a:endParaRPr lang="es-MX">
              <a:solidFill>
                <a:schemeClr val="bg2">
                  <a:lumMod val="50000"/>
                </a:schemeClr>
              </a:solidFill>
              <a:ea typeface="+mn-ea"/>
              <a:cs typeface="Calibri Light" panose="020F0302020204030204"/>
            </a:endParaRP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AE71553B-92B0-D9B1-317F-3CF6CD7BA648}"/>
              </a:ext>
            </a:extLst>
          </p:cNvPr>
          <p:cNvSpPr txBox="1">
            <a:spLocks/>
          </p:cNvSpPr>
          <p:nvPr/>
        </p:nvSpPr>
        <p:spPr>
          <a:xfrm>
            <a:off x="7490660" y="2644596"/>
            <a:ext cx="3038504" cy="3725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000" b="1">
                <a:solidFill>
                  <a:srgbClr val="D5007F"/>
                </a:solidFill>
                <a:latin typeface="Calibri Light"/>
                <a:ea typeface="+mn-ea"/>
                <a:cs typeface="Calibri Light"/>
              </a:rPr>
              <a:t>Infografía de actualización</a:t>
            </a:r>
          </a:p>
          <a:p>
            <a:endParaRPr lang="es-MX" sz="1700">
              <a:solidFill>
                <a:schemeClr val="bg2">
                  <a:lumMod val="50000"/>
                </a:schemeClr>
              </a:solidFill>
              <a:latin typeface="Helvetica"/>
              <a:ea typeface="+mn-ea"/>
              <a:cs typeface="Helvetica"/>
            </a:endParaRPr>
          </a:p>
        </p:txBody>
      </p:sp>
      <p:pic>
        <p:nvPicPr>
          <p:cNvPr id="8" name="Imagen 8">
            <a:extLst>
              <a:ext uri="{FF2B5EF4-FFF2-40B4-BE49-F238E27FC236}">
                <a16:creationId xmlns:a16="http://schemas.microsoft.com/office/drawing/2014/main" id="{54B7B58C-20F1-AAB2-08F2-A0D991C493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0503" y="2077800"/>
            <a:ext cx="4552950" cy="1256843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AE574B3A-FA8F-5FDE-5F35-B97D53562848}"/>
              </a:ext>
            </a:extLst>
          </p:cNvPr>
          <p:cNvSpPr txBox="1"/>
          <p:nvPr/>
        </p:nvSpPr>
        <p:spPr>
          <a:xfrm>
            <a:off x="7397003" y="3071533"/>
            <a:ext cx="3236258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>
                <a:solidFill>
                  <a:srgbClr val="767171"/>
                </a:solidFill>
                <a:latin typeface="Helvetica"/>
              </a:rPr>
              <a:t>Difundida a través del medio de comunicación interna "Entérate"</a:t>
            </a:r>
            <a:endParaRPr lang="es-MX">
              <a:cs typeface="Calibri" panose="020F0502020204030204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B3F53AD3-0F60-4B68-1331-97C89CB1C293}"/>
              </a:ext>
            </a:extLst>
          </p:cNvPr>
          <p:cNvSpPr txBox="1"/>
          <p:nvPr/>
        </p:nvSpPr>
        <p:spPr>
          <a:xfrm>
            <a:off x="2337547" y="2472018"/>
            <a:ext cx="3135405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sz="2000" b="1">
                <a:solidFill>
                  <a:srgbClr val="D5007F"/>
                </a:solidFill>
                <a:latin typeface="Calibri Light"/>
                <a:cs typeface="Calibri Light"/>
              </a:rPr>
              <a:t>Correo</a:t>
            </a:r>
            <a:r>
              <a:rPr lang="es-MX" sz="2000" b="1">
                <a:solidFill>
                  <a:srgbClr val="D5007F"/>
                </a:solidFill>
                <a:latin typeface="+mj-lt"/>
                <a:ea typeface="+mj-ea"/>
                <a:cs typeface="+mj-cs"/>
              </a:rPr>
              <a:t> electrónico</a:t>
            </a:r>
            <a:endParaRPr lang="es-MX" sz="2000" b="1">
              <a:solidFill>
                <a:srgbClr val="D5007F"/>
              </a:solidFill>
              <a:latin typeface="+mj-lt"/>
              <a:ea typeface="+mj-ea"/>
              <a:cs typeface="Calibri Light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4D6A3605-CF39-C5B5-11C2-291EEE366936}"/>
              </a:ext>
            </a:extLst>
          </p:cNvPr>
          <p:cNvSpPr txBox="1"/>
          <p:nvPr/>
        </p:nvSpPr>
        <p:spPr>
          <a:xfrm>
            <a:off x="2393577" y="4276165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b="1" dirty="0">
                <a:solidFill>
                  <a:srgbClr val="D5007F"/>
                </a:solidFill>
                <a:latin typeface="Calibri Light"/>
              </a:rPr>
              <a:t>Fechas de envío trimestral</a:t>
            </a:r>
            <a:endParaRPr lang="es-MX" dirty="0">
              <a:latin typeface="Calibri Light"/>
              <a:cs typeface="Calibri Light"/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58E20DCB-3C04-BBD4-00D5-60CC4833DCE9}"/>
              </a:ext>
            </a:extLst>
          </p:cNvPr>
          <p:cNvSpPr txBox="1"/>
          <p:nvPr/>
        </p:nvSpPr>
        <p:spPr>
          <a:xfrm>
            <a:off x="7710767" y="4052047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b="1" dirty="0">
                <a:solidFill>
                  <a:srgbClr val="D5007F"/>
                </a:solidFill>
                <a:latin typeface="Calibri Light"/>
              </a:rPr>
              <a:t>Fechas de difusión mensual</a:t>
            </a:r>
            <a:endParaRPr lang="es-MX" dirty="0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475EBAD6-E649-C09F-6D05-16DCDF9DEF83}"/>
              </a:ext>
            </a:extLst>
          </p:cNvPr>
          <p:cNvSpPr txBox="1"/>
          <p:nvPr/>
        </p:nvSpPr>
        <p:spPr>
          <a:xfrm>
            <a:off x="2432797" y="4830856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>
                <a:solidFill>
                  <a:srgbClr val="767171"/>
                </a:solidFill>
                <a:latin typeface="Helvetica"/>
              </a:rPr>
              <a:t>7 de julio de 2022</a:t>
            </a:r>
            <a:endParaRPr lang="es-MX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7D8D9C72-FDC8-D6A2-68CF-DAF67BF86F85}"/>
              </a:ext>
            </a:extLst>
          </p:cNvPr>
          <p:cNvSpPr txBox="1"/>
          <p:nvPr/>
        </p:nvSpPr>
        <p:spPr>
          <a:xfrm>
            <a:off x="2393577" y="5200650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>
                <a:solidFill>
                  <a:srgbClr val="767171"/>
                </a:solidFill>
                <a:latin typeface="Helvetica"/>
              </a:rPr>
              <a:t>4 de octubre de 2022</a:t>
            </a:r>
            <a:endParaRPr lang="es-MX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88C1CAD1-DB1A-BD4E-F5E3-2C51FA13D722}"/>
              </a:ext>
            </a:extLst>
          </p:cNvPr>
          <p:cNvSpPr txBox="1"/>
          <p:nvPr/>
        </p:nvSpPr>
        <p:spPr>
          <a:xfrm>
            <a:off x="7486651" y="4645959"/>
            <a:ext cx="304015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dirty="0">
                <a:solidFill>
                  <a:srgbClr val="767171"/>
                </a:solidFill>
                <a:latin typeface="Helvetica"/>
              </a:rPr>
              <a:t>26 de septiembre de 2022</a:t>
            </a:r>
            <a:endParaRPr lang="es-MX" dirty="0"/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28F4DF4B-203E-EEBE-2AD8-D51405778B74}"/>
              </a:ext>
            </a:extLst>
          </p:cNvPr>
          <p:cNvSpPr txBox="1"/>
          <p:nvPr/>
        </p:nvSpPr>
        <p:spPr>
          <a:xfrm>
            <a:off x="7335370" y="5060577"/>
            <a:ext cx="341555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MX" dirty="0">
                <a:solidFill>
                  <a:srgbClr val="767171"/>
                </a:solidFill>
                <a:latin typeface="Helvetica"/>
              </a:rPr>
              <a:t>14 de octubre de 2022</a:t>
            </a:r>
            <a:r>
              <a:rPr lang="es-MX" dirty="0">
                <a:latin typeface="Helvetica"/>
                <a:cs typeface="Helvetica"/>
              </a:rPr>
              <a:t>​</a:t>
            </a:r>
            <a:endParaRPr lang="es-MX" dirty="0">
              <a:cs typeface="Calibri" panose="020F0502020204030204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5D8A9300-CC03-F537-5D82-75CBFD9130D3}"/>
              </a:ext>
            </a:extLst>
          </p:cNvPr>
          <p:cNvSpPr txBox="1"/>
          <p:nvPr/>
        </p:nvSpPr>
        <p:spPr>
          <a:xfrm>
            <a:off x="2107826" y="5800164"/>
            <a:ext cx="346037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>
                <a:solidFill>
                  <a:srgbClr val="D5007F"/>
                </a:solidFill>
                <a:latin typeface="Calibri Light"/>
                <a:hlinkClick r:id="rId4" tooltip="mailto:evaluadatos.uttypdp@ine.mx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evaluadatos.uttypdp@ine.mx</a:t>
            </a:r>
            <a:r>
              <a:rPr lang="en-US" b="1">
                <a:solidFill>
                  <a:srgbClr val="D5007F"/>
                </a:solidFill>
                <a:latin typeface="Calibri Light"/>
              </a:rPr>
              <a:t> </a:t>
            </a:r>
            <a:endParaRPr lang="es-MX">
              <a:cs typeface="Calibri" panose="020F0502020204030204"/>
            </a:endParaRPr>
          </a:p>
        </p:txBody>
      </p:sp>
      <p:sp>
        <p:nvSpPr>
          <p:cNvPr id="16" name="Título 1">
            <a:extLst>
              <a:ext uri="{FF2B5EF4-FFF2-40B4-BE49-F238E27FC236}">
                <a16:creationId xmlns:a16="http://schemas.microsoft.com/office/drawing/2014/main" id="{0DCB2E0F-0739-4275-9B1D-94B08FA1FDC8}"/>
              </a:ext>
            </a:extLst>
          </p:cNvPr>
          <p:cNvSpPr txBox="1">
            <a:spLocks/>
          </p:cNvSpPr>
          <p:nvPr/>
        </p:nvSpPr>
        <p:spPr>
          <a:xfrm>
            <a:off x="838200" y="580691"/>
            <a:ext cx="4761555" cy="5815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900" spc="600">
                <a:solidFill>
                  <a:srgbClr val="D5007F"/>
                </a:solidFill>
                <a:latin typeface="Myriad Pro Light" panose="020B0603030403020204" pitchFamily="34" charset="0"/>
              </a:rPr>
              <a:t>Estatus de Atención</a:t>
            </a:r>
            <a:endParaRPr lang="es-MX" sz="900" b="1" spc="600">
              <a:solidFill>
                <a:srgbClr val="D5007F"/>
              </a:solidFill>
              <a:latin typeface="Myriad Pro Light" panose="020B0603030403020204" pitchFamily="34" charset="0"/>
            </a:endParaRPr>
          </a:p>
          <a:p>
            <a:pPr>
              <a:lnSpc>
                <a:spcPct val="120000"/>
              </a:lnSpc>
            </a:pPr>
            <a:r>
              <a:rPr lang="es-MX" sz="800">
                <a:solidFill>
                  <a:schemeClr val="bg1">
                    <a:lumMod val="50000"/>
                  </a:schemeClr>
                </a:solidFill>
              </a:rPr>
              <a:t>por parte de las áreas responsables del </a:t>
            </a:r>
            <a:r>
              <a:rPr lang="es-MX" sz="800" b="1">
                <a:solidFill>
                  <a:schemeClr val="bg1">
                    <a:lumMod val="50000"/>
                  </a:schemeClr>
                </a:solidFill>
              </a:rPr>
              <a:t>Instituto Nacional Electoral</a:t>
            </a:r>
            <a:r>
              <a:rPr lang="es-MX" sz="800">
                <a:solidFill>
                  <a:schemeClr val="bg1">
                    <a:lumMod val="50000"/>
                  </a:schemeClr>
                </a:solidFill>
              </a:rPr>
              <a:t>, relacionado con la actualización de los </a:t>
            </a:r>
            <a:r>
              <a:rPr lang="es-MX" sz="800" b="1">
                <a:solidFill>
                  <a:schemeClr val="bg1">
                    <a:lumMod val="50000"/>
                  </a:schemeClr>
                </a:solidFill>
              </a:rPr>
              <a:t>Instrumentos Técnicos de Evaluación </a:t>
            </a:r>
            <a:r>
              <a:rPr lang="es-MX" sz="800">
                <a:solidFill>
                  <a:schemeClr val="bg1">
                    <a:lumMod val="50000"/>
                  </a:schemeClr>
                </a:solidFill>
              </a:rPr>
              <a:t>para dar cumplimiento a lo establecido en el Titulo Décimo de los Lineamientos Generales de Protección de Datos Personales para el Sector Público.</a:t>
            </a:r>
            <a:br>
              <a:rPr lang="es-MX" sz="800" spc="600">
                <a:solidFill>
                  <a:schemeClr val="bg1">
                    <a:lumMod val="50000"/>
                  </a:schemeClr>
                </a:solidFill>
              </a:rPr>
            </a:br>
            <a:endParaRPr lang="es-MX" sz="800" spc="600">
              <a:solidFill>
                <a:schemeClr val="bg1">
                  <a:lumMod val="50000"/>
                </a:schemeClr>
              </a:solidFill>
            </a:endParaRPr>
          </a:p>
          <a:p>
            <a:endParaRPr lang="es-MX" sz="900" b="1" spc="600">
              <a:solidFill>
                <a:srgbClr val="D5007F"/>
              </a:solidFill>
              <a:latin typeface="Myriad Pro Light" panose="020B0603030403020204" pitchFamily="34" charset="0"/>
            </a:endParaRPr>
          </a:p>
          <a:p>
            <a:endParaRPr lang="es-MX" sz="900" b="1" spc="600">
              <a:solidFill>
                <a:srgbClr val="D5007F"/>
              </a:solidFill>
              <a:latin typeface="Myriad Pro Light" panose="020B06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43111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669A54CC-A4E4-BD91-3DD7-900574B5CF3A}"/>
              </a:ext>
            </a:extLst>
          </p:cNvPr>
          <p:cNvSpPr txBox="1">
            <a:spLocks/>
          </p:cNvSpPr>
          <p:nvPr/>
        </p:nvSpPr>
        <p:spPr>
          <a:xfrm>
            <a:off x="838200" y="580691"/>
            <a:ext cx="4761555" cy="5815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900" spc="600">
                <a:solidFill>
                  <a:srgbClr val="D5007F"/>
                </a:solidFill>
                <a:latin typeface="Myriad Pro Light" panose="020B0603030403020204" pitchFamily="34" charset="0"/>
              </a:rPr>
              <a:t>Estatus de Atención</a:t>
            </a:r>
            <a:endParaRPr lang="es-MX" sz="900" b="1" spc="600">
              <a:solidFill>
                <a:srgbClr val="D5007F"/>
              </a:solidFill>
              <a:latin typeface="Myriad Pro Light" panose="020B0603030403020204" pitchFamily="34" charset="0"/>
            </a:endParaRPr>
          </a:p>
          <a:p>
            <a:pPr>
              <a:lnSpc>
                <a:spcPct val="120000"/>
              </a:lnSpc>
            </a:pPr>
            <a:r>
              <a:rPr lang="es-MX" sz="800">
                <a:solidFill>
                  <a:schemeClr val="bg1">
                    <a:lumMod val="50000"/>
                  </a:schemeClr>
                </a:solidFill>
              </a:rPr>
              <a:t>por parte de las áreas responsables del </a:t>
            </a:r>
            <a:r>
              <a:rPr lang="es-MX" sz="800" b="1">
                <a:solidFill>
                  <a:schemeClr val="bg1">
                    <a:lumMod val="50000"/>
                  </a:schemeClr>
                </a:solidFill>
              </a:rPr>
              <a:t>Instituto Nacional Electoral</a:t>
            </a:r>
            <a:r>
              <a:rPr lang="es-MX" sz="800">
                <a:solidFill>
                  <a:schemeClr val="bg1">
                    <a:lumMod val="50000"/>
                  </a:schemeClr>
                </a:solidFill>
              </a:rPr>
              <a:t>, relacionado con la actualización de los </a:t>
            </a:r>
            <a:r>
              <a:rPr lang="es-MX" sz="800" b="1">
                <a:solidFill>
                  <a:schemeClr val="bg1">
                    <a:lumMod val="50000"/>
                  </a:schemeClr>
                </a:solidFill>
              </a:rPr>
              <a:t>Instrumentos Técnicos de Evaluación </a:t>
            </a:r>
            <a:r>
              <a:rPr lang="es-MX" sz="800">
                <a:solidFill>
                  <a:schemeClr val="bg1">
                    <a:lumMod val="50000"/>
                  </a:schemeClr>
                </a:solidFill>
              </a:rPr>
              <a:t>para dar cumplimiento a lo establecido en el Titulo Décimo de los Lineamientos Generales de Protección de Datos Personales para el Sector Público.</a:t>
            </a:r>
            <a:br>
              <a:rPr lang="es-MX" sz="800" spc="600">
                <a:solidFill>
                  <a:schemeClr val="bg1">
                    <a:lumMod val="50000"/>
                  </a:schemeClr>
                </a:solidFill>
              </a:rPr>
            </a:br>
            <a:endParaRPr lang="es-MX" sz="800" spc="600">
              <a:solidFill>
                <a:schemeClr val="bg1">
                  <a:lumMod val="50000"/>
                </a:schemeClr>
              </a:solidFill>
            </a:endParaRPr>
          </a:p>
          <a:p>
            <a:endParaRPr lang="es-MX" sz="900" b="1" spc="600">
              <a:solidFill>
                <a:srgbClr val="D5007F"/>
              </a:solidFill>
              <a:latin typeface="Myriad Pro Light" panose="020B0603030403020204" pitchFamily="34" charset="0"/>
            </a:endParaRPr>
          </a:p>
          <a:p>
            <a:endParaRPr lang="es-MX" sz="900" b="1" spc="600">
              <a:solidFill>
                <a:srgbClr val="D5007F"/>
              </a:solidFill>
              <a:latin typeface="Myriad Pro Light" panose="020B0603030403020204" pitchFamily="34" charset="0"/>
            </a:endParaRP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4BE4A00B-60CC-1F7F-338B-AC64D7151AAD}"/>
              </a:ext>
            </a:extLst>
          </p:cNvPr>
          <p:cNvSpPr txBox="1">
            <a:spLocks/>
          </p:cNvSpPr>
          <p:nvPr/>
        </p:nvSpPr>
        <p:spPr>
          <a:xfrm>
            <a:off x="838200" y="900950"/>
            <a:ext cx="8662378" cy="9568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000" dirty="0">
                <a:solidFill>
                  <a:srgbClr val="D5007F"/>
                </a:solidFill>
              </a:rPr>
              <a:t>Áreas que no atendieron el comunicado</a:t>
            </a:r>
          </a:p>
        </p:txBody>
      </p:sp>
      <p:graphicFrame>
        <p:nvGraphicFramePr>
          <p:cNvPr id="10" name="Tabla 9">
            <a:extLst>
              <a:ext uri="{FF2B5EF4-FFF2-40B4-BE49-F238E27FC236}">
                <a16:creationId xmlns:a16="http://schemas.microsoft.com/office/drawing/2014/main" id="{DEF1949A-E5A1-7162-AA25-F66A40DBD6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5581067"/>
              </p:ext>
            </p:extLst>
          </p:nvPr>
        </p:nvGraphicFramePr>
        <p:xfrm>
          <a:off x="798557" y="2468694"/>
          <a:ext cx="4612574" cy="29118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51615">
                  <a:extLst>
                    <a:ext uri="{9D8B030D-6E8A-4147-A177-3AD203B41FA5}">
                      <a16:colId xmlns:a16="http://schemas.microsoft.com/office/drawing/2014/main" val="1295215225"/>
                    </a:ext>
                  </a:extLst>
                </a:gridCol>
                <a:gridCol w="860959">
                  <a:extLst>
                    <a:ext uri="{9D8B030D-6E8A-4147-A177-3AD203B41FA5}">
                      <a16:colId xmlns:a16="http://schemas.microsoft.com/office/drawing/2014/main" val="2130889904"/>
                    </a:ext>
                  </a:extLst>
                </a:gridCol>
              </a:tblGrid>
              <a:tr h="635000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1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Área responsable</a:t>
                      </a:r>
                    </a:p>
                  </a:txBody>
                  <a:tcPr marL="9525" marR="9525" marT="9525" marB="0" anchor="ctr">
                    <a:solidFill>
                      <a:srgbClr val="FFFA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FF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759947"/>
                  </a:ext>
                </a:extLst>
              </a:tr>
              <a:tr h="471789"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u="none" strike="noStrike">
                          <a:effectLst/>
                          <a:latin typeface="+mj-lt"/>
                        </a:rPr>
                        <a:t>Dirección Ejecutiva de Capacitación Electoral y Educación Cívica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FFFA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u="none" strike="noStrike">
                          <a:effectLst/>
                          <a:latin typeface="+mj-lt"/>
                        </a:rPr>
                        <a:t>DECEyEC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FF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051407"/>
                  </a:ext>
                </a:extLst>
              </a:tr>
              <a:tr h="439387"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u="none" strike="noStrike">
                          <a:effectLst/>
                          <a:latin typeface="+mj-lt"/>
                        </a:rPr>
                        <a:t>Coordinación Nacional de Comunicación Social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FFFA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u="none" strike="noStrike">
                          <a:effectLst/>
                          <a:latin typeface="+mj-lt"/>
                        </a:rPr>
                        <a:t>CNCS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FF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9695214"/>
                  </a:ext>
                </a:extLst>
              </a:tr>
              <a:tr h="486888"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u="none" strike="noStrike">
                          <a:effectLst/>
                          <a:latin typeface="+mj-lt"/>
                        </a:rPr>
                        <a:t>Coordinación de Asuntos Internacionales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FFFA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u="none" strike="noStrike">
                          <a:effectLst/>
                          <a:latin typeface="+mj-lt"/>
                        </a:rPr>
                        <a:t>CAI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FF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0337361"/>
                  </a:ext>
                </a:extLst>
              </a:tr>
              <a:tr h="427512"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u="none" strike="noStrike">
                          <a:effectLst/>
                          <a:latin typeface="+mj-lt"/>
                        </a:rPr>
                        <a:t>Dirección del Secretariado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FFFA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u="none" strike="noStrike">
                          <a:effectLst/>
                          <a:latin typeface="+mj-lt"/>
                        </a:rPr>
                        <a:t>DS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FF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9164177"/>
                  </a:ext>
                </a:extLst>
              </a:tr>
              <a:tr h="451262"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u="none" strike="noStrike">
                          <a:effectLst/>
                          <a:latin typeface="+mj-lt"/>
                        </a:rPr>
                        <a:t>Unidad Técnica de Igualdad de Género y No Discriminación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FFFA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MX" sz="1100" u="none" strike="noStrike" err="1">
                          <a:effectLst/>
                          <a:latin typeface="+mj-lt"/>
                        </a:rPr>
                        <a:t>UTIGyND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FF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9198574"/>
                  </a:ext>
                </a:extLst>
              </a:tr>
            </a:tbl>
          </a:graphicData>
        </a:graphic>
      </p:graphicFrame>
      <p:sp>
        <p:nvSpPr>
          <p:cNvPr id="11" name="Título 1">
            <a:extLst>
              <a:ext uri="{FF2B5EF4-FFF2-40B4-BE49-F238E27FC236}">
                <a16:creationId xmlns:a16="http://schemas.microsoft.com/office/drawing/2014/main" id="{9C33A376-336A-BF79-82FF-1FAECF9CA9AB}"/>
              </a:ext>
            </a:extLst>
          </p:cNvPr>
          <p:cNvSpPr txBox="1">
            <a:spLocks/>
          </p:cNvSpPr>
          <p:nvPr/>
        </p:nvSpPr>
        <p:spPr>
          <a:xfrm>
            <a:off x="2132610" y="1804875"/>
            <a:ext cx="1940625" cy="7464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400">
                <a:solidFill>
                  <a:srgbClr val="D5007F"/>
                </a:solidFill>
              </a:rPr>
              <a:t>2do. Trimestre de 2022</a:t>
            </a:r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id="{3C2915FF-AC78-DE10-8FFB-1BA36B4683AD}"/>
              </a:ext>
            </a:extLst>
          </p:cNvPr>
          <p:cNvSpPr txBox="1">
            <a:spLocks/>
          </p:cNvSpPr>
          <p:nvPr/>
        </p:nvSpPr>
        <p:spPr>
          <a:xfrm>
            <a:off x="7559953" y="1804875"/>
            <a:ext cx="1940625" cy="7464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400">
                <a:solidFill>
                  <a:srgbClr val="D5007F"/>
                </a:solidFill>
              </a:rPr>
              <a:t>3er. Trimestre de 2022</a:t>
            </a:r>
          </a:p>
        </p:txBody>
      </p:sp>
      <p:graphicFrame>
        <p:nvGraphicFramePr>
          <p:cNvPr id="14" name="Tabla 13">
            <a:extLst>
              <a:ext uri="{FF2B5EF4-FFF2-40B4-BE49-F238E27FC236}">
                <a16:creationId xmlns:a16="http://schemas.microsoft.com/office/drawing/2014/main" id="{28F795D1-593D-1990-D271-D3F9F71C3E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3534720"/>
              </p:ext>
            </p:extLst>
          </p:nvPr>
        </p:nvGraphicFramePr>
        <p:xfrm>
          <a:off x="6348789" y="2464869"/>
          <a:ext cx="4461499" cy="145744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40729">
                  <a:extLst>
                    <a:ext uri="{9D8B030D-6E8A-4147-A177-3AD203B41FA5}">
                      <a16:colId xmlns:a16="http://schemas.microsoft.com/office/drawing/2014/main" val="3898083799"/>
                    </a:ext>
                  </a:extLst>
                </a:gridCol>
                <a:gridCol w="720770">
                  <a:extLst>
                    <a:ext uri="{9D8B030D-6E8A-4147-A177-3AD203B41FA5}">
                      <a16:colId xmlns:a16="http://schemas.microsoft.com/office/drawing/2014/main" val="2224847376"/>
                    </a:ext>
                  </a:extLst>
                </a:gridCol>
              </a:tblGrid>
              <a:tr h="376786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1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Área responsable</a:t>
                      </a:r>
                    </a:p>
                  </a:txBody>
                  <a:tcPr marL="7979" marR="7979" marT="7979" marB="0" anchor="ctr">
                    <a:solidFill>
                      <a:srgbClr val="FFFA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s-MX" sz="1100" u="none" strike="noStrike" kern="120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7979" marR="7979" marT="7979" marB="0" anchor="ctr">
                    <a:solidFill>
                      <a:srgbClr val="FF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6548036"/>
                  </a:ext>
                </a:extLst>
              </a:tr>
              <a:tr h="261257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s-MX" sz="1100" u="none" strike="noStrike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7979" marR="7979" marT="7979" marB="0" anchor="ctr">
                    <a:solidFill>
                      <a:srgbClr val="FFFA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es-MX" sz="1100" u="none" strike="noStrike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7979" marR="7979" marT="7979" marB="0" anchor="ctr">
                    <a:solidFill>
                      <a:srgbClr val="FF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8862822"/>
                  </a:ext>
                </a:extLst>
              </a:tr>
              <a:tr h="368135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100" u="none" strike="noStrike" kern="120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Dirección Ejecutiva del Registro Federal de Electores</a:t>
                      </a:r>
                    </a:p>
                  </a:txBody>
                  <a:tcPr marL="7979" marR="7979" marT="7979" marB="0" anchor="ctr">
                    <a:solidFill>
                      <a:srgbClr val="FFFA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100" u="none" strike="noStrike" kern="120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DERFE</a:t>
                      </a:r>
                    </a:p>
                  </a:txBody>
                  <a:tcPr marL="7979" marR="7979" marT="7979" marB="0" anchor="ctr">
                    <a:solidFill>
                      <a:srgbClr val="FF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3732947"/>
                  </a:ext>
                </a:extLst>
              </a:tr>
              <a:tr h="451263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100" u="none" strike="noStrike" kern="120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Dirección Ejecutiva de Capacitación Electoral y Educación Cívica</a:t>
                      </a:r>
                    </a:p>
                  </a:txBody>
                  <a:tcPr marL="7979" marR="7979" marT="7979" marB="0" anchor="ctr">
                    <a:solidFill>
                      <a:srgbClr val="FFFA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DECEyEC</a:t>
                      </a:r>
                    </a:p>
                  </a:txBody>
                  <a:tcPr marL="7979" marR="7979" marT="7979" marB="0" anchor="ctr">
                    <a:solidFill>
                      <a:srgbClr val="FF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02577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2863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7DF0D0BA-B6F5-40F2-9AB3-4BD09E70E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6954" y="1578890"/>
            <a:ext cx="6798092" cy="2723302"/>
          </a:xfrm>
        </p:spPr>
        <p:txBody>
          <a:bodyPr>
            <a:normAutofit/>
          </a:bodyPr>
          <a:lstStyle/>
          <a:p>
            <a:pPr algn="ctr"/>
            <a:r>
              <a:rPr lang="es-MX" sz="12000" dirty="0">
                <a:solidFill>
                  <a:srgbClr val="D5007F"/>
                </a:solidFill>
              </a:rPr>
              <a:t>Gracias</a:t>
            </a:r>
          </a:p>
        </p:txBody>
      </p:sp>
    </p:spTree>
    <p:extLst>
      <p:ext uri="{BB962C8B-B14F-4D97-AF65-F5344CB8AC3E}">
        <p14:creationId xmlns:p14="http://schemas.microsoft.com/office/powerpoint/2010/main" val="312008324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A37D4DB54AE5BA47BC7043C16B47BC12" ma:contentTypeVersion="13" ma:contentTypeDescription="Crear nuevo documento." ma:contentTypeScope="" ma:versionID="8917117796c71e1b815204bbbcd646bb">
  <xsd:schema xmlns:xsd="http://www.w3.org/2001/XMLSchema" xmlns:xs="http://www.w3.org/2001/XMLSchema" xmlns:p="http://schemas.microsoft.com/office/2006/metadata/properties" xmlns:ns2="c7c609f0-3d33-42d8-8f45-25aad868b200" xmlns:ns3="1ec84bdf-6334-49df-a9b9-9510acb68d60" targetNamespace="http://schemas.microsoft.com/office/2006/metadata/properties" ma:root="true" ma:fieldsID="3c91ea3623c0d946d8bac8f6e2c75496" ns2:_="" ns3:_="">
    <xsd:import namespace="c7c609f0-3d33-42d8-8f45-25aad868b200"/>
    <xsd:import namespace="1ec84bdf-6334-49df-a9b9-9510acb68d6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TaxCatchAll" minOccurs="0"/>
                <xsd:element ref="ns2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c609f0-3d33-42d8-8f45-25aad868b20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Etiquetas de imagen" ma:readOnly="false" ma:fieldId="{5cf76f15-5ced-4ddc-b409-7134ff3c332f}" ma:taxonomyMulti="true" ma:sspId="b5fe629f-dcd0-4f79-bd36-f65a702dfa8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c84bdf-6334-49df-a9b9-9510acb68d60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794568f8-344d-4211-b66b-fe3abebd819c}" ma:internalName="TaxCatchAll" ma:showField="CatchAllData" ma:web="1ec84bdf-6334-49df-a9b9-9510acb68d6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ec84bdf-6334-49df-a9b9-9510acb68d60" xsi:nil="true"/>
    <lcf76f155ced4ddcb4097134ff3c332f xmlns="c7c609f0-3d33-42d8-8f45-25aad868b20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05242EA-42B4-49EA-891C-2E294ED1506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72DFFA3-FC50-483D-AF67-E7F13E05DE21}">
  <ds:schemaRefs>
    <ds:schemaRef ds:uri="1ec84bdf-6334-49df-a9b9-9510acb68d60"/>
    <ds:schemaRef ds:uri="c7c609f0-3d33-42d8-8f45-25aad868b20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C8958DB7-9147-4D2D-8464-B1A7D946345D}">
  <ds:schemaRefs>
    <ds:schemaRef ds:uri="1ec84bdf-6334-49df-a9b9-9510acb68d60"/>
    <ds:schemaRef ds:uri="c7c609f0-3d33-42d8-8f45-25aad868b200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529</Words>
  <Application>Microsoft Macintosh PowerPoint</Application>
  <PresentationFormat>Panorámica</PresentationFormat>
  <Paragraphs>53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Helvetica</vt:lpstr>
      <vt:lpstr>Myriad Pro Light</vt:lpstr>
      <vt:lpstr>Tema de Office</vt:lpstr>
      <vt:lpstr>Estatus de Atención</vt:lpstr>
      <vt:lpstr>Presentación de PowerPoint</vt:lpstr>
      <vt:lpstr>Presentación de PowerPoint</vt:lpstr>
      <vt:lpstr>Presentación de PowerPoint</vt:lpstr>
      <vt:lpstr>Presentación de PowerPoint</vt:lpstr>
      <vt:lpstr>Gracias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Resultados auditoría voluntaria INAI</dc:title>
  <dc:creator>CARRILLO SANCHEZ BLANCA ESTELA</dc:creator>
  <cp:lastModifiedBy>FLORES GALVAN ERIKA</cp:lastModifiedBy>
  <cp:revision>3</cp:revision>
  <dcterms:created xsi:type="dcterms:W3CDTF">2021-11-30T18:07:50Z</dcterms:created>
  <dcterms:modified xsi:type="dcterms:W3CDTF">2022-10-27T17:46:53Z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0x010100A37D4DB54AE5BA47BC7043C16B47BC12</vt:lpwstr>
  </property>
  <property fmtid="{D5CDD505-2E9C-101B-9397-08002B2CF9AE}" pid="3" name="MediaServiceImageTags">
    <vt:lpwstr/>
  </property>
</Properties>
</file>