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699" r:id="rId6"/>
    <p:sldId id="609" r:id="rId7"/>
    <p:sldId id="701" r:id="rId8"/>
    <p:sldId id="715" r:id="rId9"/>
    <p:sldId id="704" r:id="rId10"/>
    <p:sldId id="605" r:id="rId11"/>
    <p:sldId id="748" r:id="rId12"/>
    <p:sldId id="742" r:id="rId13"/>
    <p:sldId id="743" r:id="rId14"/>
    <p:sldId id="737" r:id="rId15"/>
    <p:sldId id="751" r:id="rId16"/>
    <p:sldId id="754" r:id="rId17"/>
    <p:sldId id="738" r:id="rId18"/>
    <p:sldId id="752" r:id="rId19"/>
    <p:sldId id="753" r:id="rId20"/>
    <p:sldId id="755" r:id="rId21"/>
    <p:sldId id="740" r:id="rId22"/>
    <p:sldId id="744" r:id="rId23"/>
    <p:sldId id="763" r:id="rId24"/>
    <p:sldId id="764" r:id="rId25"/>
    <p:sldId id="338" r:id="rId26"/>
  </p:sldIdLst>
  <p:sldSz cx="12192000" cy="6858000"/>
  <p:notesSz cx="7023100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OCHOA JIMENEZ JOSE EDUARDO" initials="OJJE" lastIdx="1" clrIdx="6"/>
  <p:cmAuthor id="1" name="FERRER CARMONA MARTHA LORENA" initials="FCML" lastIdx="25" clrIdx="0"/>
  <p:cmAuthor id="8" name="OCHOA JIMENEZ JOSE EDUARDO" initials="OJJE [2]" lastIdx="1" clrIdx="7"/>
  <p:cmAuthor id="2" name="CRUZ ESTRADA STEPHANIE" initials="CES" lastIdx="44" clrIdx="1"/>
  <p:cmAuthor id="9" name="CRUZ VAZQUEZ JESUS RAUL" initials="CVJR" lastIdx="5" clrIdx="8">
    <p:extLst>
      <p:ext uri="{19B8F6BF-5375-455C-9EA6-DF929625EA0E}">
        <p15:presenceInfo xmlns:p15="http://schemas.microsoft.com/office/powerpoint/2012/main" userId="S-1-5-21-165008961-2075435147-1852072286-3199" providerId="AD"/>
      </p:ext>
    </p:extLst>
  </p:cmAuthor>
  <p:cmAuthor id="3" name="CARDENAS SIERRA HECTOR" initials="CSH" lastIdx="18" clrIdx="2"/>
  <p:cmAuthor id="10" name="SANDOVAL ESPINOSA FILIBERTO EZEQUIEL" initials="SEFE" lastIdx="2" clrIdx="9">
    <p:extLst>
      <p:ext uri="{19B8F6BF-5375-455C-9EA6-DF929625EA0E}">
        <p15:presenceInfo xmlns:p15="http://schemas.microsoft.com/office/powerpoint/2012/main" userId="S::filiberto.sandoval@ine.mx::2cb1ed97-0444-4ee7-ade5-984f0824ffb2" providerId="AD"/>
      </p:ext>
    </p:extLst>
  </p:cmAuthor>
  <p:cmAuthor id="4" name="Lissette Morones Sanchez" initials="LMS" lastIdx="5" clrIdx="3"/>
  <p:cmAuthor id="5" name="VASQUEZ AMACENDE DANIEL" initials="VAD" lastIdx="2" clrIdx="4"/>
  <p:cmAuthor id="6" name="VALLE NAVARRETE EMANUEL" initials="VNE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007F"/>
    <a:srgbClr val="363636"/>
    <a:srgbClr val="E83BB2"/>
    <a:srgbClr val="E88AA2"/>
    <a:srgbClr val="D70D86"/>
    <a:srgbClr val="8140A1"/>
    <a:srgbClr val="37848A"/>
    <a:srgbClr val="640045"/>
    <a:srgbClr val="B1E9E5"/>
    <a:srgbClr val="96C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CE4C15-CCF7-465E-9BA3-EB97A1CD2B56}" v="9" dt="2021-05-17T02:15:39.0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2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800" b="0" i="0" baseline="0">
                <a:effectLst/>
              </a:rPr>
              <a:t>Participacion ciudadana en la encuesta de satisfacción</a:t>
            </a:r>
            <a:endParaRPr lang="en-US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Número de participantes</c:v>
                </c:pt>
              </c:strCache>
            </c:strRef>
          </c:tx>
          <c:spPr>
            <a:solidFill>
              <a:srgbClr val="D5007F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409AA1"/>
              </a:solidFill>
              <a:ln>
                <a:solidFill>
                  <a:srgbClr val="409AA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1-4E5F-9559-9501FCB83DB5}"/>
              </c:ext>
            </c:extLst>
          </c:dPt>
          <c:dPt>
            <c:idx val="2"/>
            <c:invertIfNegative val="0"/>
            <c:bubble3D val="0"/>
            <c:spPr>
              <a:solidFill>
                <a:srgbClr val="8140A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091-4E5F-9559-9501FCB83DB5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749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7091-4E5F-9559-9501FCB83D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Emitieron su voto</c:v>
                </c:pt>
                <c:pt idx="1">
                  <c:v>Contestaron la encuesta</c:v>
                </c:pt>
                <c:pt idx="2">
                  <c:v>No contestaron la encuesta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1940</c:v>
                </c:pt>
                <c:pt idx="1">
                  <c:v>749</c:v>
                </c:pt>
                <c:pt idx="2">
                  <c:v>1191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91-4E5F-9559-9501FCB83DB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07520767"/>
        <c:axId val="1216233215"/>
      </c:barChart>
      <c:catAx>
        <c:axId val="1007520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6233215"/>
        <c:crosses val="autoZero"/>
        <c:auto val="1"/>
        <c:lblAlgn val="ctr"/>
        <c:lblOffset val="100"/>
        <c:noMultiLvlLbl val="0"/>
      </c:catAx>
      <c:valAx>
        <c:axId val="1216233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075207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211059-9C43-4E0F-8ABC-0F20F54240F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BF696C0-4816-4895-93CA-FE29A00322DD}">
      <dgm:prSet custT="1"/>
      <dgm:spPr>
        <a:solidFill>
          <a:srgbClr val="D5007F"/>
        </a:solidFill>
      </dgm:spPr>
      <dgm:t>
        <a:bodyPr/>
        <a:lstStyle/>
        <a:p>
          <a:r>
            <a:rPr lang="es-MX" sz="1800"/>
            <a:t>Funcionarias(os) de los OPL</a:t>
          </a:r>
        </a:p>
      </dgm:t>
    </dgm:pt>
    <dgm:pt modelId="{D33465F9-6464-41EA-9890-96EAECED8C28}" type="parTrans" cxnId="{3199B684-98C7-421F-9E52-A10DE089B813}">
      <dgm:prSet/>
      <dgm:spPr/>
      <dgm:t>
        <a:bodyPr/>
        <a:lstStyle/>
        <a:p>
          <a:endParaRPr lang="es-MX"/>
        </a:p>
      </dgm:t>
    </dgm:pt>
    <dgm:pt modelId="{4672F562-3CED-4029-9CA6-C5D4EF3DEB46}" type="sibTrans" cxnId="{3199B684-98C7-421F-9E52-A10DE089B813}">
      <dgm:prSet/>
      <dgm:spPr/>
      <dgm:t>
        <a:bodyPr/>
        <a:lstStyle/>
        <a:p>
          <a:endParaRPr lang="es-MX"/>
        </a:p>
      </dgm:t>
    </dgm:pt>
    <dgm:pt modelId="{973F5C24-D897-4E1E-8022-27F406280C7D}">
      <dgm:prSet custT="1"/>
      <dgm:spPr>
        <a:solidFill>
          <a:srgbClr val="D5007F"/>
        </a:solidFill>
      </dgm:spPr>
      <dgm:t>
        <a:bodyPr/>
        <a:lstStyle/>
        <a:p>
          <a:r>
            <a:rPr lang="es-MX" sz="1800"/>
            <a:t>Partidos Políticos</a:t>
          </a:r>
        </a:p>
      </dgm:t>
    </dgm:pt>
    <dgm:pt modelId="{D450C03B-6340-482D-A8DF-6D00AC4F1F8C}" type="parTrans" cxnId="{211C05D7-797C-4E15-AD5C-4EFFB3CEEFAB}">
      <dgm:prSet/>
      <dgm:spPr/>
      <dgm:t>
        <a:bodyPr/>
        <a:lstStyle/>
        <a:p>
          <a:endParaRPr lang="es-MX"/>
        </a:p>
      </dgm:t>
    </dgm:pt>
    <dgm:pt modelId="{383CA7A5-1C16-4AD9-9C84-FC1DF0B3DC39}" type="sibTrans" cxnId="{211C05D7-797C-4E15-AD5C-4EFFB3CEEFAB}">
      <dgm:prSet/>
      <dgm:spPr/>
      <dgm:t>
        <a:bodyPr/>
        <a:lstStyle/>
        <a:p>
          <a:endParaRPr lang="es-MX"/>
        </a:p>
      </dgm:t>
    </dgm:pt>
    <dgm:pt modelId="{DEC17FFA-CE98-4CD1-90CB-EF86F14BF9A2}">
      <dgm:prSet custT="1"/>
      <dgm:spPr>
        <a:solidFill>
          <a:srgbClr val="D5007F"/>
        </a:solidFill>
      </dgm:spPr>
      <dgm:t>
        <a:bodyPr/>
        <a:lstStyle/>
        <a:p>
          <a:r>
            <a:rPr lang="es-MX" sz="1800"/>
            <a:t>Funcionarias(os) Secretaría de Relaciones Exteriores</a:t>
          </a:r>
        </a:p>
      </dgm:t>
    </dgm:pt>
    <dgm:pt modelId="{A685F704-7DBF-4EF3-9D16-646CA0F8C1F9}" type="parTrans" cxnId="{E726B30B-C021-4AEE-A00B-A98381AB4598}">
      <dgm:prSet/>
      <dgm:spPr/>
      <dgm:t>
        <a:bodyPr/>
        <a:lstStyle/>
        <a:p>
          <a:endParaRPr lang="es-MX"/>
        </a:p>
      </dgm:t>
    </dgm:pt>
    <dgm:pt modelId="{D52AED4D-FEA2-49E2-B50F-10F3C57DB515}" type="sibTrans" cxnId="{E726B30B-C021-4AEE-A00B-A98381AB4598}">
      <dgm:prSet/>
      <dgm:spPr/>
      <dgm:t>
        <a:bodyPr/>
        <a:lstStyle/>
        <a:p>
          <a:endParaRPr lang="es-MX"/>
        </a:p>
      </dgm:t>
    </dgm:pt>
    <dgm:pt modelId="{80614B46-D2F5-442A-B9F7-64C1A8DDFC9A}">
      <dgm:prSet custT="1"/>
      <dgm:spPr>
        <a:solidFill>
          <a:srgbClr val="D5007F"/>
        </a:solidFill>
      </dgm:spPr>
      <dgm:t>
        <a:bodyPr/>
        <a:lstStyle/>
        <a:p>
          <a:r>
            <a:rPr lang="es-MX" sz="1800"/>
            <a:t>Organizaciones Internacionales y de ciudadanas(os) mexicanas(os) residentes en el extranjero</a:t>
          </a:r>
        </a:p>
      </dgm:t>
    </dgm:pt>
    <dgm:pt modelId="{4BAAC68D-7068-480D-A09F-B26E85600686}" type="parTrans" cxnId="{9441FA1C-2397-4BD9-8007-E617E25C21C8}">
      <dgm:prSet/>
      <dgm:spPr/>
      <dgm:t>
        <a:bodyPr/>
        <a:lstStyle/>
        <a:p>
          <a:endParaRPr lang="es-MX"/>
        </a:p>
      </dgm:t>
    </dgm:pt>
    <dgm:pt modelId="{74342464-BB15-424F-9BC9-4AD6DECE415A}" type="sibTrans" cxnId="{9441FA1C-2397-4BD9-8007-E617E25C21C8}">
      <dgm:prSet/>
      <dgm:spPr/>
      <dgm:t>
        <a:bodyPr/>
        <a:lstStyle/>
        <a:p>
          <a:endParaRPr lang="es-MX"/>
        </a:p>
      </dgm:t>
    </dgm:pt>
    <dgm:pt modelId="{44A3D6BE-C7C5-4FC2-907D-5F9336B50E23}">
      <dgm:prSet custT="1"/>
      <dgm:spPr>
        <a:solidFill>
          <a:srgbClr val="D5007F"/>
        </a:solidFill>
      </dgm:spPr>
      <dgm:t>
        <a:bodyPr/>
        <a:lstStyle/>
        <a:p>
          <a:r>
            <a:rPr lang="es-MX" sz="1800"/>
            <a:t>Funcionarias(os) del TEPJF </a:t>
          </a:r>
        </a:p>
      </dgm:t>
    </dgm:pt>
    <dgm:pt modelId="{392530DE-30C1-4E44-884C-92414BA60F85}" type="parTrans" cxnId="{4575A8CA-D22F-4345-8D3B-3E766C38C8E6}">
      <dgm:prSet/>
      <dgm:spPr/>
      <dgm:t>
        <a:bodyPr/>
        <a:lstStyle/>
        <a:p>
          <a:endParaRPr lang="es-MX"/>
        </a:p>
      </dgm:t>
    </dgm:pt>
    <dgm:pt modelId="{317B2477-B72B-418C-A064-1C371835DA11}" type="sibTrans" cxnId="{4575A8CA-D22F-4345-8D3B-3E766C38C8E6}">
      <dgm:prSet/>
      <dgm:spPr/>
      <dgm:t>
        <a:bodyPr/>
        <a:lstStyle/>
        <a:p>
          <a:endParaRPr lang="es-MX"/>
        </a:p>
      </dgm:t>
    </dgm:pt>
    <dgm:pt modelId="{0A3E86BF-9F22-46A1-829F-97D5C03C5C0C}">
      <dgm:prSet custT="1"/>
      <dgm:spPr>
        <a:solidFill>
          <a:srgbClr val="D5007F"/>
        </a:solidFill>
      </dgm:spPr>
      <dgm:t>
        <a:bodyPr/>
        <a:lstStyle/>
        <a:p>
          <a:r>
            <a:rPr lang="es-MX" sz="1800"/>
            <a:t>Integrantes del COTAPREP</a:t>
          </a:r>
        </a:p>
      </dgm:t>
    </dgm:pt>
    <dgm:pt modelId="{0120FB45-2B55-4D49-94C7-7A42C771F4B3}" type="parTrans" cxnId="{0BFFDAFC-F0B1-4D0D-BD03-94CE7323DD15}">
      <dgm:prSet/>
      <dgm:spPr/>
      <dgm:t>
        <a:bodyPr/>
        <a:lstStyle/>
        <a:p>
          <a:endParaRPr lang="es-MX"/>
        </a:p>
      </dgm:t>
    </dgm:pt>
    <dgm:pt modelId="{B40D4603-5316-4927-9C12-BACBF7F5CCAB}" type="sibTrans" cxnId="{0BFFDAFC-F0B1-4D0D-BD03-94CE7323DD15}">
      <dgm:prSet/>
      <dgm:spPr/>
      <dgm:t>
        <a:bodyPr/>
        <a:lstStyle/>
        <a:p>
          <a:endParaRPr lang="es-MX"/>
        </a:p>
      </dgm:t>
    </dgm:pt>
    <dgm:pt modelId="{88D3F120-1C69-43D3-940C-E4D4AB957BBE}">
      <dgm:prSet custT="1"/>
      <dgm:spPr>
        <a:solidFill>
          <a:srgbClr val="D5007F"/>
        </a:solidFill>
      </dgm:spPr>
      <dgm:t>
        <a:bodyPr/>
        <a:lstStyle/>
        <a:p>
          <a:r>
            <a:rPr lang="es-MX" sz="1800" dirty="0"/>
            <a:t>Funcionarias(os) del INE</a:t>
          </a:r>
        </a:p>
      </dgm:t>
    </dgm:pt>
    <dgm:pt modelId="{F5875F9B-91B5-426E-8A15-F18D3CD114E3}" type="parTrans" cxnId="{1E759E1E-08B2-4254-8B8B-0875FA0F0BA6}">
      <dgm:prSet/>
      <dgm:spPr/>
      <dgm:t>
        <a:bodyPr/>
        <a:lstStyle/>
        <a:p>
          <a:endParaRPr lang="es-MX"/>
        </a:p>
      </dgm:t>
    </dgm:pt>
    <dgm:pt modelId="{6853C500-FCE7-4925-B2A0-FC33CB1CDEA8}" type="sibTrans" cxnId="{1E759E1E-08B2-4254-8B8B-0875FA0F0BA6}">
      <dgm:prSet/>
      <dgm:spPr/>
      <dgm:t>
        <a:bodyPr/>
        <a:lstStyle/>
        <a:p>
          <a:endParaRPr lang="es-MX"/>
        </a:p>
      </dgm:t>
    </dgm:pt>
    <dgm:pt modelId="{81201D55-F7BF-4ADE-87FB-2A3E22E82A54}" type="pres">
      <dgm:prSet presAssocID="{8B211059-9C43-4E0F-8ABC-0F20F54240FE}" presName="diagram" presStyleCnt="0">
        <dgm:presLayoutVars>
          <dgm:dir/>
          <dgm:resizeHandles val="exact"/>
        </dgm:presLayoutVars>
      </dgm:prSet>
      <dgm:spPr/>
    </dgm:pt>
    <dgm:pt modelId="{731CF8AF-8E59-4119-A544-73F5C9C8C448}" type="pres">
      <dgm:prSet presAssocID="{3BF696C0-4816-4895-93CA-FE29A00322DD}" presName="node" presStyleLbl="node1" presStyleIdx="0" presStyleCnt="7">
        <dgm:presLayoutVars>
          <dgm:bulletEnabled val="1"/>
        </dgm:presLayoutVars>
      </dgm:prSet>
      <dgm:spPr/>
    </dgm:pt>
    <dgm:pt modelId="{A3D1635D-6629-4436-924D-803C5E16D41C}" type="pres">
      <dgm:prSet presAssocID="{4672F562-3CED-4029-9CA6-C5D4EF3DEB46}" presName="sibTrans" presStyleCnt="0"/>
      <dgm:spPr/>
    </dgm:pt>
    <dgm:pt modelId="{13FF63FA-884C-40A9-9137-1979764E47C8}" type="pres">
      <dgm:prSet presAssocID="{973F5C24-D897-4E1E-8022-27F406280C7D}" presName="node" presStyleLbl="node1" presStyleIdx="1" presStyleCnt="7">
        <dgm:presLayoutVars>
          <dgm:bulletEnabled val="1"/>
        </dgm:presLayoutVars>
      </dgm:prSet>
      <dgm:spPr/>
    </dgm:pt>
    <dgm:pt modelId="{B6AF20BD-6B8D-4C66-8561-7A01EC20914C}" type="pres">
      <dgm:prSet presAssocID="{383CA7A5-1C16-4AD9-9C84-FC1DF0B3DC39}" presName="sibTrans" presStyleCnt="0"/>
      <dgm:spPr/>
    </dgm:pt>
    <dgm:pt modelId="{B6E0DF64-D774-4EEF-8FC8-7451E4E04F99}" type="pres">
      <dgm:prSet presAssocID="{DEC17FFA-CE98-4CD1-90CB-EF86F14BF9A2}" presName="node" presStyleLbl="node1" presStyleIdx="2" presStyleCnt="7">
        <dgm:presLayoutVars>
          <dgm:bulletEnabled val="1"/>
        </dgm:presLayoutVars>
      </dgm:prSet>
      <dgm:spPr/>
    </dgm:pt>
    <dgm:pt modelId="{6D5D0931-0AC7-4CCF-BFA5-5AB8387B6E2D}" type="pres">
      <dgm:prSet presAssocID="{D52AED4D-FEA2-49E2-B50F-10F3C57DB515}" presName="sibTrans" presStyleCnt="0"/>
      <dgm:spPr/>
    </dgm:pt>
    <dgm:pt modelId="{D5322A16-D47C-4D28-86EF-6E1A73671CEE}" type="pres">
      <dgm:prSet presAssocID="{80614B46-D2F5-442A-B9F7-64C1A8DDFC9A}" presName="node" presStyleLbl="node1" presStyleIdx="3" presStyleCnt="7">
        <dgm:presLayoutVars>
          <dgm:bulletEnabled val="1"/>
        </dgm:presLayoutVars>
      </dgm:prSet>
      <dgm:spPr/>
    </dgm:pt>
    <dgm:pt modelId="{7420DDF2-3A0C-48FB-9C11-9DC226077990}" type="pres">
      <dgm:prSet presAssocID="{74342464-BB15-424F-9BC9-4AD6DECE415A}" presName="sibTrans" presStyleCnt="0"/>
      <dgm:spPr/>
    </dgm:pt>
    <dgm:pt modelId="{2CC55C51-DF96-422D-A780-8BDD63F83DA9}" type="pres">
      <dgm:prSet presAssocID="{44A3D6BE-C7C5-4FC2-907D-5F9336B50E23}" presName="node" presStyleLbl="node1" presStyleIdx="4" presStyleCnt="7">
        <dgm:presLayoutVars>
          <dgm:bulletEnabled val="1"/>
        </dgm:presLayoutVars>
      </dgm:prSet>
      <dgm:spPr/>
    </dgm:pt>
    <dgm:pt modelId="{ED98A354-EAEA-4B03-A5D3-E03169E1D745}" type="pres">
      <dgm:prSet presAssocID="{317B2477-B72B-418C-A064-1C371835DA11}" presName="sibTrans" presStyleCnt="0"/>
      <dgm:spPr/>
    </dgm:pt>
    <dgm:pt modelId="{26EE06C3-EAD5-4FEA-B3C5-CA6E466F92F4}" type="pres">
      <dgm:prSet presAssocID="{0A3E86BF-9F22-46A1-829F-97D5C03C5C0C}" presName="node" presStyleLbl="node1" presStyleIdx="5" presStyleCnt="7">
        <dgm:presLayoutVars>
          <dgm:bulletEnabled val="1"/>
        </dgm:presLayoutVars>
      </dgm:prSet>
      <dgm:spPr/>
    </dgm:pt>
    <dgm:pt modelId="{75EE02B1-BB81-43F1-9CC2-C61A8D81AAC5}" type="pres">
      <dgm:prSet presAssocID="{B40D4603-5316-4927-9C12-BACBF7F5CCAB}" presName="sibTrans" presStyleCnt="0"/>
      <dgm:spPr/>
    </dgm:pt>
    <dgm:pt modelId="{093715F7-33F4-434A-B25D-C6F1EA91231B}" type="pres">
      <dgm:prSet presAssocID="{88D3F120-1C69-43D3-940C-E4D4AB957BBE}" presName="node" presStyleLbl="node1" presStyleIdx="6" presStyleCnt="7">
        <dgm:presLayoutVars>
          <dgm:bulletEnabled val="1"/>
        </dgm:presLayoutVars>
      </dgm:prSet>
      <dgm:spPr/>
    </dgm:pt>
  </dgm:ptLst>
  <dgm:cxnLst>
    <dgm:cxn modelId="{E726B30B-C021-4AEE-A00B-A98381AB4598}" srcId="{8B211059-9C43-4E0F-8ABC-0F20F54240FE}" destId="{DEC17FFA-CE98-4CD1-90CB-EF86F14BF9A2}" srcOrd="2" destOrd="0" parTransId="{A685F704-7DBF-4EF3-9D16-646CA0F8C1F9}" sibTransId="{D52AED4D-FEA2-49E2-B50F-10F3C57DB515}"/>
    <dgm:cxn modelId="{9441FA1C-2397-4BD9-8007-E617E25C21C8}" srcId="{8B211059-9C43-4E0F-8ABC-0F20F54240FE}" destId="{80614B46-D2F5-442A-B9F7-64C1A8DDFC9A}" srcOrd="3" destOrd="0" parTransId="{4BAAC68D-7068-480D-A09F-B26E85600686}" sibTransId="{74342464-BB15-424F-9BC9-4AD6DECE415A}"/>
    <dgm:cxn modelId="{1E759E1E-08B2-4254-8B8B-0875FA0F0BA6}" srcId="{8B211059-9C43-4E0F-8ABC-0F20F54240FE}" destId="{88D3F120-1C69-43D3-940C-E4D4AB957BBE}" srcOrd="6" destOrd="0" parTransId="{F5875F9B-91B5-426E-8A15-F18D3CD114E3}" sibTransId="{6853C500-FCE7-4925-B2A0-FC33CB1CDEA8}"/>
    <dgm:cxn modelId="{F7014A30-66EA-4592-8582-4E21DE724B9E}" type="presOf" srcId="{44A3D6BE-C7C5-4FC2-907D-5F9336B50E23}" destId="{2CC55C51-DF96-422D-A780-8BDD63F83DA9}" srcOrd="0" destOrd="0" presId="urn:microsoft.com/office/officeart/2005/8/layout/default"/>
    <dgm:cxn modelId="{6931EF6C-8365-4573-8881-19D424101DDB}" type="presOf" srcId="{80614B46-D2F5-442A-B9F7-64C1A8DDFC9A}" destId="{D5322A16-D47C-4D28-86EF-6E1A73671CEE}" srcOrd="0" destOrd="0" presId="urn:microsoft.com/office/officeart/2005/8/layout/default"/>
    <dgm:cxn modelId="{3199B684-98C7-421F-9E52-A10DE089B813}" srcId="{8B211059-9C43-4E0F-8ABC-0F20F54240FE}" destId="{3BF696C0-4816-4895-93CA-FE29A00322DD}" srcOrd="0" destOrd="0" parTransId="{D33465F9-6464-41EA-9890-96EAECED8C28}" sibTransId="{4672F562-3CED-4029-9CA6-C5D4EF3DEB46}"/>
    <dgm:cxn modelId="{1ADA38A8-F618-4B22-A53A-3DA21C4E328F}" type="presOf" srcId="{0A3E86BF-9F22-46A1-829F-97D5C03C5C0C}" destId="{26EE06C3-EAD5-4FEA-B3C5-CA6E466F92F4}" srcOrd="0" destOrd="0" presId="urn:microsoft.com/office/officeart/2005/8/layout/default"/>
    <dgm:cxn modelId="{AB5804C6-7216-42A8-A8F2-659FF4EDBD32}" type="presOf" srcId="{3BF696C0-4816-4895-93CA-FE29A00322DD}" destId="{731CF8AF-8E59-4119-A544-73F5C9C8C448}" srcOrd="0" destOrd="0" presId="urn:microsoft.com/office/officeart/2005/8/layout/default"/>
    <dgm:cxn modelId="{4575A8CA-D22F-4345-8D3B-3E766C38C8E6}" srcId="{8B211059-9C43-4E0F-8ABC-0F20F54240FE}" destId="{44A3D6BE-C7C5-4FC2-907D-5F9336B50E23}" srcOrd="4" destOrd="0" parTransId="{392530DE-30C1-4E44-884C-92414BA60F85}" sibTransId="{317B2477-B72B-418C-A064-1C371835DA11}"/>
    <dgm:cxn modelId="{38E044D1-C39A-4481-ABC5-36AFCB595391}" type="presOf" srcId="{DEC17FFA-CE98-4CD1-90CB-EF86F14BF9A2}" destId="{B6E0DF64-D774-4EEF-8FC8-7451E4E04F99}" srcOrd="0" destOrd="0" presId="urn:microsoft.com/office/officeart/2005/8/layout/default"/>
    <dgm:cxn modelId="{211C05D7-797C-4E15-AD5C-4EFFB3CEEFAB}" srcId="{8B211059-9C43-4E0F-8ABC-0F20F54240FE}" destId="{973F5C24-D897-4E1E-8022-27F406280C7D}" srcOrd="1" destOrd="0" parTransId="{D450C03B-6340-482D-A8DF-6D00AC4F1F8C}" sibTransId="{383CA7A5-1C16-4AD9-9C84-FC1DF0B3DC39}"/>
    <dgm:cxn modelId="{8BF3BCF0-3154-4900-8F30-83D12468D57E}" type="presOf" srcId="{973F5C24-D897-4E1E-8022-27F406280C7D}" destId="{13FF63FA-884C-40A9-9137-1979764E47C8}" srcOrd="0" destOrd="0" presId="urn:microsoft.com/office/officeart/2005/8/layout/default"/>
    <dgm:cxn modelId="{9120D1F2-3FFA-482A-AAB1-855E76932B23}" type="presOf" srcId="{8B211059-9C43-4E0F-8ABC-0F20F54240FE}" destId="{81201D55-F7BF-4ADE-87FB-2A3E22E82A54}" srcOrd="0" destOrd="0" presId="urn:microsoft.com/office/officeart/2005/8/layout/default"/>
    <dgm:cxn modelId="{0BFFDAFC-F0B1-4D0D-BD03-94CE7323DD15}" srcId="{8B211059-9C43-4E0F-8ABC-0F20F54240FE}" destId="{0A3E86BF-9F22-46A1-829F-97D5C03C5C0C}" srcOrd="5" destOrd="0" parTransId="{0120FB45-2B55-4D49-94C7-7A42C771F4B3}" sibTransId="{B40D4603-5316-4927-9C12-BACBF7F5CCAB}"/>
    <dgm:cxn modelId="{D7D28DFE-933F-492F-A5E0-181C0472FAA7}" type="presOf" srcId="{88D3F120-1C69-43D3-940C-E4D4AB957BBE}" destId="{093715F7-33F4-434A-B25D-C6F1EA91231B}" srcOrd="0" destOrd="0" presId="urn:microsoft.com/office/officeart/2005/8/layout/default"/>
    <dgm:cxn modelId="{AD7759C4-3AC5-4F4D-A9B5-AE848D5ECBB6}" type="presParOf" srcId="{81201D55-F7BF-4ADE-87FB-2A3E22E82A54}" destId="{731CF8AF-8E59-4119-A544-73F5C9C8C448}" srcOrd="0" destOrd="0" presId="urn:microsoft.com/office/officeart/2005/8/layout/default"/>
    <dgm:cxn modelId="{8244D83F-2682-4F0B-9A96-1FA0FDB95A23}" type="presParOf" srcId="{81201D55-F7BF-4ADE-87FB-2A3E22E82A54}" destId="{A3D1635D-6629-4436-924D-803C5E16D41C}" srcOrd="1" destOrd="0" presId="urn:microsoft.com/office/officeart/2005/8/layout/default"/>
    <dgm:cxn modelId="{E05772AC-2DCF-4B81-A76B-D68B2FD1E7F5}" type="presParOf" srcId="{81201D55-F7BF-4ADE-87FB-2A3E22E82A54}" destId="{13FF63FA-884C-40A9-9137-1979764E47C8}" srcOrd="2" destOrd="0" presId="urn:microsoft.com/office/officeart/2005/8/layout/default"/>
    <dgm:cxn modelId="{123C8E73-5315-4B98-9F1B-FD60DC6EADDD}" type="presParOf" srcId="{81201D55-F7BF-4ADE-87FB-2A3E22E82A54}" destId="{B6AF20BD-6B8D-4C66-8561-7A01EC20914C}" srcOrd="3" destOrd="0" presId="urn:microsoft.com/office/officeart/2005/8/layout/default"/>
    <dgm:cxn modelId="{16236728-8AF5-4BE6-BBEF-B164224932E7}" type="presParOf" srcId="{81201D55-F7BF-4ADE-87FB-2A3E22E82A54}" destId="{B6E0DF64-D774-4EEF-8FC8-7451E4E04F99}" srcOrd="4" destOrd="0" presId="urn:microsoft.com/office/officeart/2005/8/layout/default"/>
    <dgm:cxn modelId="{7BB81604-353F-43C0-8C8F-6B7EDC660D9A}" type="presParOf" srcId="{81201D55-F7BF-4ADE-87FB-2A3E22E82A54}" destId="{6D5D0931-0AC7-4CCF-BFA5-5AB8387B6E2D}" srcOrd="5" destOrd="0" presId="urn:microsoft.com/office/officeart/2005/8/layout/default"/>
    <dgm:cxn modelId="{F2F299BC-D981-4A79-ACE1-9DC810A891FE}" type="presParOf" srcId="{81201D55-F7BF-4ADE-87FB-2A3E22E82A54}" destId="{D5322A16-D47C-4D28-86EF-6E1A73671CEE}" srcOrd="6" destOrd="0" presId="urn:microsoft.com/office/officeart/2005/8/layout/default"/>
    <dgm:cxn modelId="{43D95FD2-CCCB-4E87-AE1C-612FA1457AB7}" type="presParOf" srcId="{81201D55-F7BF-4ADE-87FB-2A3E22E82A54}" destId="{7420DDF2-3A0C-48FB-9C11-9DC226077990}" srcOrd="7" destOrd="0" presId="urn:microsoft.com/office/officeart/2005/8/layout/default"/>
    <dgm:cxn modelId="{CF2A7FDD-0BF5-4C83-8705-2AFB183CA8FE}" type="presParOf" srcId="{81201D55-F7BF-4ADE-87FB-2A3E22E82A54}" destId="{2CC55C51-DF96-422D-A780-8BDD63F83DA9}" srcOrd="8" destOrd="0" presId="urn:microsoft.com/office/officeart/2005/8/layout/default"/>
    <dgm:cxn modelId="{42F3946C-9E85-4EF7-B159-B49F15525F8A}" type="presParOf" srcId="{81201D55-F7BF-4ADE-87FB-2A3E22E82A54}" destId="{ED98A354-EAEA-4B03-A5D3-E03169E1D745}" srcOrd="9" destOrd="0" presId="urn:microsoft.com/office/officeart/2005/8/layout/default"/>
    <dgm:cxn modelId="{91FD239A-A65E-470C-B04D-24CE9AFE1B56}" type="presParOf" srcId="{81201D55-F7BF-4ADE-87FB-2A3E22E82A54}" destId="{26EE06C3-EAD5-4FEA-B3C5-CA6E466F92F4}" srcOrd="10" destOrd="0" presId="urn:microsoft.com/office/officeart/2005/8/layout/default"/>
    <dgm:cxn modelId="{F715EC0F-33C5-4D93-9453-16763F145C15}" type="presParOf" srcId="{81201D55-F7BF-4ADE-87FB-2A3E22E82A54}" destId="{75EE02B1-BB81-43F1-9CC2-C61A8D81AAC5}" srcOrd="11" destOrd="0" presId="urn:microsoft.com/office/officeart/2005/8/layout/default"/>
    <dgm:cxn modelId="{DBE4D5E4-6534-45BE-BC43-1F7FF14527DD}" type="presParOf" srcId="{81201D55-F7BF-4ADE-87FB-2A3E22E82A54}" destId="{093715F7-33F4-434A-B25D-C6F1EA91231B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CF8AF-8E59-4119-A544-73F5C9C8C448}">
      <dsp:nvSpPr>
        <dsp:cNvPr id="0" name=""/>
        <dsp:cNvSpPr/>
      </dsp:nvSpPr>
      <dsp:spPr>
        <a:xfrm>
          <a:off x="3036" y="634564"/>
          <a:ext cx="2409289" cy="1445573"/>
        </a:xfrm>
        <a:prstGeom prst="rect">
          <a:avLst/>
        </a:prstGeom>
        <a:solidFill>
          <a:srgbClr val="D500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Funcionarias(os) de los OPL</a:t>
          </a:r>
        </a:p>
      </dsp:txBody>
      <dsp:txXfrm>
        <a:off x="3036" y="634564"/>
        <a:ext cx="2409289" cy="1445573"/>
      </dsp:txXfrm>
    </dsp:sp>
    <dsp:sp modelId="{13FF63FA-884C-40A9-9137-1979764E47C8}">
      <dsp:nvSpPr>
        <dsp:cNvPr id="0" name=""/>
        <dsp:cNvSpPr/>
      </dsp:nvSpPr>
      <dsp:spPr>
        <a:xfrm>
          <a:off x="2653255" y="634564"/>
          <a:ext cx="2409289" cy="1445573"/>
        </a:xfrm>
        <a:prstGeom prst="rect">
          <a:avLst/>
        </a:prstGeom>
        <a:solidFill>
          <a:srgbClr val="D500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Partidos Políticos</a:t>
          </a:r>
        </a:p>
      </dsp:txBody>
      <dsp:txXfrm>
        <a:off x="2653255" y="634564"/>
        <a:ext cx="2409289" cy="1445573"/>
      </dsp:txXfrm>
    </dsp:sp>
    <dsp:sp modelId="{B6E0DF64-D774-4EEF-8FC8-7451E4E04F99}">
      <dsp:nvSpPr>
        <dsp:cNvPr id="0" name=""/>
        <dsp:cNvSpPr/>
      </dsp:nvSpPr>
      <dsp:spPr>
        <a:xfrm>
          <a:off x="5303473" y="634564"/>
          <a:ext cx="2409289" cy="1445573"/>
        </a:xfrm>
        <a:prstGeom prst="rect">
          <a:avLst/>
        </a:prstGeom>
        <a:solidFill>
          <a:srgbClr val="D500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Funcionarias(os) Secretaría de Relaciones Exteriores</a:t>
          </a:r>
        </a:p>
      </dsp:txBody>
      <dsp:txXfrm>
        <a:off x="5303473" y="634564"/>
        <a:ext cx="2409289" cy="1445573"/>
      </dsp:txXfrm>
    </dsp:sp>
    <dsp:sp modelId="{D5322A16-D47C-4D28-86EF-6E1A73671CEE}">
      <dsp:nvSpPr>
        <dsp:cNvPr id="0" name=""/>
        <dsp:cNvSpPr/>
      </dsp:nvSpPr>
      <dsp:spPr>
        <a:xfrm>
          <a:off x="7953691" y="634564"/>
          <a:ext cx="2409289" cy="1445573"/>
        </a:xfrm>
        <a:prstGeom prst="rect">
          <a:avLst/>
        </a:prstGeom>
        <a:solidFill>
          <a:srgbClr val="D500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Organizaciones Internacionales y de ciudadanas(os) mexicanas(os) residentes en el extranjero</a:t>
          </a:r>
        </a:p>
      </dsp:txBody>
      <dsp:txXfrm>
        <a:off x="7953691" y="634564"/>
        <a:ext cx="2409289" cy="1445573"/>
      </dsp:txXfrm>
    </dsp:sp>
    <dsp:sp modelId="{2CC55C51-DF96-422D-A780-8BDD63F83DA9}">
      <dsp:nvSpPr>
        <dsp:cNvPr id="0" name=""/>
        <dsp:cNvSpPr/>
      </dsp:nvSpPr>
      <dsp:spPr>
        <a:xfrm>
          <a:off x="1328146" y="2321066"/>
          <a:ext cx="2409289" cy="1445573"/>
        </a:xfrm>
        <a:prstGeom prst="rect">
          <a:avLst/>
        </a:prstGeom>
        <a:solidFill>
          <a:srgbClr val="D500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Funcionarias(os) del TEPJF </a:t>
          </a:r>
        </a:p>
      </dsp:txBody>
      <dsp:txXfrm>
        <a:off x="1328146" y="2321066"/>
        <a:ext cx="2409289" cy="1445573"/>
      </dsp:txXfrm>
    </dsp:sp>
    <dsp:sp modelId="{26EE06C3-EAD5-4FEA-B3C5-CA6E466F92F4}">
      <dsp:nvSpPr>
        <dsp:cNvPr id="0" name=""/>
        <dsp:cNvSpPr/>
      </dsp:nvSpPr>
      <dsp:spPr>
        <a:xfrm>
          <a:off x="3978364" y="2321066"/>
          <a:ext cx="2409289" cy="1445573"/>
        </a:xfrm>
        <a:prstGeom prst="rect">
          <a:avLst/>
        </a:prstGeom>
        <a:solidFill>
          <a:srgbClr val="D500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Integrantes del COTAPREP</a:t>
          </a:r>
        </a:p>
      </dsp:txBody>
      <dsp:txXfrm>
        <a:off x="3978364" y="2321066"/>
        <a:ext cx="2409289" cy="1445573"/>
      </dsp:txXfrm>
    </dsp:sp>
    <dsp:sp modelId="{093715F7-33F4-434A-B25D-C6F1EA91231B}">
      <dsp:nvSpPr>
        <dsp:cNvPr id="0" name=""/>
        <dsp:cNvSpPr/>
      </dsp:nvSpPr>
      <dsp:spPr>
        <a:xfrm>
          <a:off x="6628582" y="2321066"/>
          <a:ext cx="2409289" cy="1445573"/>
        </a:xfrm>
        <a:prstGeom prst="rect">
          <a:avLst/>
        </a:prstGeom>
        <a:solidFill>
          <a:srgbClr val="D500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Funcionarias(os) del INE</a:t>
          </a:r>
        </a:p>
      </dsp:txBody>
      <dsp:txXfrm>
        <a:off x="6628582" y="2321066"/>
        <a:ext cx="2409289" cy="1445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A30DE-A90D-4A27-A1C8-AE1F87BE8635}" type="datetimeFigureOut">
              <a:rPr lang="es-ES" smtClean="0"/>
              <a:t>17/05/2021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D8BF-B2AF-47EF-8750-0F68B46A71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949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70173-D879-4587-A781-DC45BC599F61}" type="datetimeFigureOut">
              <a:rPr lang="es-ES" smtClean="0"/>
              <a:t>17/05/2021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52230-365E-4C7E-A665-2EABFDC1DA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3906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500014"/>
            <a:ext cx="8614154" cy="126692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2968191"/>
            <a:ext cx="8614154" cy="767337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Subtitulo de la presentación</a:t>
            </a:r>
          </a:p>
        </p:txBody>
      </p:sp>
      <p:sp>
        <p:nvSpPr>
          <p:cNvPr id="11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38200" y="3822785"/>
            <a:ext cx="8607804" cy="1101553"/>
          </a:xfrm>
        </p:spPr>
        <p:txBody>
          <a:bodyPr>
            <a:normAutofit/>
          </a:bodyPr>
          <a:lstStyle>
            <a:lvl1pPr marL="0" indent="0">
              <a:buNone/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Fecha de elaboración</a:t>
            </a:r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835" y="583280"/>
            <a:ext cx="3340615" cy="3331471"/>
          </a:xfrm>
          <a:prstGeom prst="rect">
            <a:avLst/>
          </a:prstGeom>
        </p:spPr>
      </p:pic>
      <p:pic>
        <p:nvPicPr>
          <p:cNvPr id="5" name="Imagen 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2" y="6007215"/>
            <a:ext cx="1671218" cy="508329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A369C67F-E737-4C49-BBBB-94D809254B4F}"/>
              </a:ext>
            </a:extLst>
          </p:cNvPr>
          <p:cNvGrpSpPr/>
          <p:nvPr userDrawn="1"/>
        </p:nvGrpSpPr>
        <p:grpSpPr>
          <a:xfrm>
            <a:off x="6444552" y="5950012"/>
            <a:ext cx="5486875" cy="670618"/>
            <a:chOff x="6444552" y="5950012"/>
            <a:chExt cx="5486875" cy="670618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95D86FD8-2F0D-4B82-970B-6FC568B59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44552" y="5950012"/>
              <a:ext cx="5486875" cy="670618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6D67EEE1-6541-4086-AC4F-BFB50D61D78B}"/>
                </a:ext>
              </a:extLst>
            </p:cNvPr>
            <p:cNvSpPr/>
            <p:nvPr/>
          </p:nvSpPr>
          <p:spPr>
            <a:xfrm>
              <a:off x="6444552" y="6319344"/>
              <a:ext cx="880075" cy="222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56D85AC0-8AE1-49A6-B0E0-F835554CB217}"/>
                </a:ext>
              </a:extLst>
            </p:cNvPr>
            <p:cNvSpPr txBox="1"/>
            <p:nvPr/>
          </p:nvSpPr>
          <p:spPr>
            <a:xfrm>
              <a:off x="6683603" y="6246107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MX" b="1" dirty="0">
                  <a:solidFill>
                    <a:srgbClr val="36363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UTSI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3130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F7C71D-0D7E-419A-867D-455EE3ECF6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/>
          <a:lstStyle/>
          <a:p>
            <a:fld id="{727B5CE1-9ED5-F143-ABB3-179216AEDA16}" type="datetime1">
              <a:rPr lang="es-MX" smtClean="0"/>
              <a:t>17/05/2021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759885" y="2582334"/>
            <a:ext cx="6487583" cy="1443567"/>
          </a:xfrm>
        </p:spPr>
        <p:txBody>
          <a:bodyPr>
            <a:normAutofit/>
          </a:bodyPr>
          <a:lstStyle>
            <a:lvl1pPr marL="0" indent="0">
              <a:buNone/>
              <a:defRPr sz="4000" baseline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s-ES"/>
              <a:t>Nombre de la Subdirección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4D17571-4D8F-4FE1-A30C-DCF3347380F6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3998605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2959278482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262225145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DERFE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</a:rPr>
                        <a:t>Dirección Ejecutiva del Registro Federal de Electores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70444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86ED64-D5D2-47B7-BCC5-BE60BD982F3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13035727"/>
              </p:ext>
            </p:extLst>
          </p:nvPr>
        </p:nvGraphicFramePr>
        <p:xfrm>
          <a:off x="1865275" y="4193606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1171003123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63327269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UTSI</a:t>
                      </a:r>
                      <a:endParaRPr lang="es-MX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  <a:cs typeface="+mn-cs"/>
                        </a:rPr>
                        <a:t>Unidad Técnica de Servicios de Informática</a:t>
                      </a:r>
                      <a:endParaRPr lang="es-MX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Century Gothic" charset="0"/>
                        <a:ea typeface="MS Mincho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370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51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ER PAG por T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1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1550350"/>
            <a:ext cx="9580233" cy="922522"/>
          </a:xfrm>
        </p:spPr>
        <p:txBody>
          <a:bodyPr>
            <a:normAutofit/>
          </a:bodyPr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Subtitulo</a:t>
            </a:r>
            <a:endParaRPr lang="es-ES"/>
          </a:p>
        </p:txBody>
      </p:sp>
      <p:sp>
        <p:nvSpPr>
          <p:cNvPr id="13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2568102"/>
            <a:ext cx="10515600" cy="306421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4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1161535"/>
            <a:ext cx="9846276" cy="4411129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4E04D748-678D-4408-BA4F-822136FE57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10590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8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3" name="CuadroTexto 12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8713FBC-5998-4FBA-8970-1F023CE1A30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71855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16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6B9678F6-C676-4587-861D-70ADD36A9E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39021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4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7608B2F3-174F-43C4-A8A2-39947ACDE1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41439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/DESCRIPC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891323"/>
            <a:ext cx="10515600" cy="881561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Titulo de la imagen</a:t>
            </a:r>
            <a:endParaRPr lang="es-ES"/>
          </a:p>
        </p:txBody>
      </p:sp>
      <p:sp>
        <p:nvSpPr>
          <p:cNvPr id="22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953621" y="1907619"/>
            <a:ext cx="4748543" cy="37494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4FE0FDE0-C6D8-4621-9259-CBACD8B2D36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207650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NDO TEMA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ctrTitle" hasCustomPrompt="1"/>
          </p:nvPr>
        </p:nvSpPr>
        <p:spPr>
          <a:xfrm>
            <a:off x="1274325" y="1757334"/>
            <a:ext cx="9588230" cy="23876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4000" b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Segundo 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335" y="-1968500"/>
            <a:ext cx="6272797" cy="6257557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248532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44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692" y="756584"/>
            <a:ext cx="3340615" cy="3331471"/>
          </a:xfrm>
          <a:prstGeom prst="rect">
            <a:avLst/>
          </a:prstGeom>
        </p:spPr>
      </p:pic>
      <p:pic>
        <p:nvPicPr>
          <p:cNvPr id="7" name="Imagen 6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pic>
        <p:nvPicPr>
          <p:cNvPr id="2" name="Imagen 1" descr="unicom-blanc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2"/>
          <a:stretch/>
        </p:blipFill>
        <p:spPr>
          <a:xfrm>
            <a:off x="8333726" y="6080760"/>
            <a:ext cx="3544331" cy="31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1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29868-96C0-4645-B8A0-B96A7517830E}" type="datetime1">
              <a:rPr lang="es-ES" smtClean="0"/>
              <a:t>17/05/2021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568EA-24A1-47DB-A38F-7B2C69D4829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25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54" r:id="rId4"/>
    <p:sldLayoutId id="2147483660" r:id="rId5"/>
    <p:sldLayoutId id="2147483661" r:id="rId6"/>
    <p:sldLayoutId id="2147483655" r:id="rId7"/>
    <p:sldLayoutId id="2147483656" r:id="rId8"/>
    <p:sldLayoutId id="2147483657" r:id="rId9"/>
    <p:sldLayoutId id="214748366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3"/>
          </p:nvPr>
        </p:nvSpPr>
        <p:spPr>
          <a:xfrm>
            <a:off x="794298" y="4908503"/>
            <a:ext cx="2388439" cy="197516"/>
          </a:xfrm>
        </p:spPr>
        <p:txBody>
          <a:bodyPr>
            <a:noAutofit/>
          </a:bodyPr>
          <a:lstStyle/>
          <a:p>
            <a:r>
              <a:rPr lang="es-ES" sz="2000" dirty="0">
                <a:solidFill>
                  <a:srgbClr val="D5007F"/>
                </a:solidFill>
                <a:latin typeface="Century Gothic" panose="020B0502020202020204" pitchFamily="34" charset="0"/>
              </a:rPr>
              <a:t>Mayo 2021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C9CAFBB-8D33-4C97-AA54-292EFB892CF7}"/>
              </a:ext>
            </a:extLst>
          </p:cNvPr>
          <p:cNvSpPr>
            <a:spLocks noGrp="1"/>
          </p:cNvSpPr>
          <p:nvPr/>
        </p:nvSpPr>
        <p:spPr>
          <a:xfrm>
            <a:off x="812613" y="2440882"/>
            <a:ext cx="10241534" cy="1266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MX" sz="4000" dirty="0">
                <a:latin typeface="Century Gothic" panose="020B0502020202020204" pitchFamily="34" charset="0"/>
              </a:rPr>
              <a:t>Voto Electrónico por Internet para las y los Mexicanos Residentes en el Extranjero</a:t>
            </a:r>
            <a:endParaRPr lang="es-ES" sz="4000" dirty="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18831049-F551-40E8-8B11-882CCEE21F96}"/>
              </a:ext>
            </a:extLst>
          </p:cNvPr>
          <p:cNvSpPr txBox="1">
            <a:spLocks/>
          </p:cNvSpPr>
          <p:nvPr/>
        </p:nvSpPr>
        <p:spPr>
          <a:xfrm>
            <a:off x="794298" y="3961402"/>
            <a:ext cx="10241534" cy="110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D70D86"/>
                </a:solidFill>
                <a:latin typeface="Century Gothic" panose="020B0502020202020204" pitchFamily="34" charset="0"/>
              </a:rPr>
              <a:t>Informe del Quinto Simulacro</a:t>
            </a:r>
            <a:endParaRPr lang="es-ES" sz="3200" b="1" dirty="0">
              <a:solidFill>
                <a:srgbClr val="D70D86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564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Resultados de la encuesta de satisfacción</a:t>
            </a:r>
          </a:p>
        </p:txBody>
      </p:sp>
    </p:spTree>
    <p:extLst>
      <p:ext uri="{BB962C8B-B14F-4D97-AF65-F5344CB8AC3E}">
        <p14:creationId xmlns:p14="http://schemas.microsoft.com/office/powerpoint/2010/main" val="1839676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01141" y="1178967"/>
            <a:ext cx="103659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749 ciudadanas(nos) respondieron la encuesta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de satisfacción.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F68216F-A755-438D-818E-139724A093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0087762"/>
              </p:ext>
            </p:extLst>
          </p:nvPr>
        </p:nvGraphicFramePr>
        <p:xfrm>
          <a:off x="2078905" y="2102628"/>
          <a:ext cx="7610398" cy="3795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1372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</a:t>
            </a:r>
            <a:r>
              <a:rPr lang="es-ES">
                <a:solidFill>
                  <a:srgbClr val="D5007F"/>
                </a:solidFill>
                <a:latin typeface="Century Gothic" panose="020B0502020202020204" pitchFamily="34" charset="0"/>
              </a:rPr>
              <a:t>Nivel de escolaridad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686483" y="1387043"/>
            <a:ext cx="99698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De la revisión de los datos correspondientes al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máximo nivel de estudios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de los participantes: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DF697C5-C6C8-4D38-8F6B-60B443300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69" t="-9294" r="-954" b="-5317"/>
          <a:stretch/>
        </p:blipFill>
        <p:spPr>
          <a:xfrm>
            <a:off x="996554" y="2938806"/>
            <a:ext cx="1790934" cy="1338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3EA9627-CF2C-4F44-9E79-ED844FE7B3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855" t="-16218" r="79" b="-16507"/>
          <a:stretch/>
        </p:blipFill>
        <p:spPr>
          <a:xfrm>
            <a:off x="3725221" y="3066858"/>
            <a:ext cx="2124332" cy="1338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86DC40E-7793-453F-9D54-62150909BC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640" t="-5664" r="-7709" b="-5437"/>
          <a:stretch/>
        </p:blipFill>
        <p:spPr>
          <a:xfrm>
            <a:off x="6399247" y="3028548"/>
            <a:ext cx="2439638" cy="13338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F452ED03-754B-4C94-B940-0A14AA40C844}"/>
              </a:ext>
            </a:extLst>
          </p:cNvPr>
          <p:cNvSpPr/>
          <p:nvPr/>
        </p:nvSpPr>
        <p:spPr>
          <a:xfrm>
            <a:off x="620495" y="4610579"/>
            <a:ext cx="2513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D5007F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 (Cuerpo en alfa"/>
              </a:rPr>
              <a:t>1.87%</a:t>
            </a:r>
            <a:r>
              <a:rPr lang="es-MX" dirty="0">
                <a:latin typeface="Century Gothic" panose="020B0502020202020204" pitchFamily="34" charset="0"/>
                <a:ea typeface="Calibri" panose="020F0502020204030204" pitchFamily="34" charset="0"/>
                <a:cs typeface="Times New Roman (Cuerpo en alfa"/>
              </a:rPr>
              <a:t> con Educación básica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E872666-FB55-4550-AD4C-A18640A86ACB}"/>
              </a:ext>
            </a:extLst>
          </p:cNvPr>
          <p:cNvSpPr/>
          <p:nvPr/>
        </p:nvSpPr>
        <p:spPr>
          <a:xfrm>
            <a:off x="3348662" y="4610579"/>
            <a:ext cx="2653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D5007F"/>
                </a:solidFill>
                <a:latin typeface="Century Gothic" panose="020B0502020202020204" pitchFamily="34" charset="0"/>
              </a:rPr>
              <a:t>17.09% </a:t>
            </a:r>
            <a:r>
              <a:rPr lang="es-MX" dirty="0">
                <a:latin typeface="Century Gothic" panose="020B0502020202020204" pitchFamily="34" charset="0"/>
                <a:ea typeface="Calibri" panose="020F0502020204030204" pitchFamily="34" charset="0"/>
                <a:cs typeface="Times New Roman (Cuerpo en alfa"/>
              </a:rPr>
              <a:t>con Educación media superior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E8CE4F3-51AD-401F-BE10-D256DDBCE957}"/>
              </a:ext>
            </a:extLst>
          </p:cNvPr>
          <p:cNvSpPr/>
          <p:nvPr/>
        </p:nvSpPr>
        <p:spPr>
          <a:xfrm>
            <a:off x="6501926" y="4639302"/>
            <a:ext cx="2336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D5007F"/>
                </a:solidFill>
                <a:latin typeface="Century Gothic" panose="020B0502020202020204" pitchFamily="34" charset="0"/>
              </a:rPr>
              <a:t>59.15% </a:t>
            </a:r>
            <a:r>
              <a:rPr lang="es-MX" dirty="0">
                <a:latin typeface="Century Gothic" panose="020B0502020202020204" pitchFamily="34" charset="0"/>
                <a:ea typeface="Calibri" panose="020F0502020204030204" pitchFamily="34" charset="0"/>
                <a:cs typeface="Times New Roman (Cuerpo en alfa"/>
              </a:rPr>
              <a:t>con Educación superior</a:t>
            </a:r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E8388FB-EA8B-40E3-81E4-7A6B93EFC7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4970" b="-1"/>
          <a:stretch/>
        </p:blipFill>
        <p:spPr>
          <a:xfrm>
            <a:off x="9481051" y="2986042"/>
            <a:ext cx="2124333" cy="15118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9E9C2A2-12BE-4803-87CB-1188AFDA8001}"/>
              </a:ext>
            </a:extLst>
          </p:cNvPr>
          <p:cNvSpPr/>
          <p:nvPr/>
        </p:nvSpPr>
        <p:spPr>
          <a:xfrm>
            <a:off x="9268424" y="4610579"/>
            <a:ext cx="2336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D5007F"/>
                </a:solidFill>
                <a:latin typeface="Century Gothic" panose="020B0502020202020204" pitchFamily="34" charset="0"/>
              </a:rPr>
              <a:t>21.76% </a:t>
            </a:r>
            <a:r>
              <a:rPr lang="es-MX" dirty="0">
                <a:latin typeface="Century Gothic" panose="020B0502020202020204" pitchFamily="34" charset="0"/>
                <a:ea typeface="Calibri" panose="020F0502020204030204" pitchFamily="34" charset="0"/>
                <a:cs typeface="Times New Roman (Cuerpo en alfa"/>
              </a:rPr>
              <a:t>con estudios de  Posgrado</a:t>
            </a:r>
            <a:endParaRPr lang="es-MX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282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1129668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</a:t>
            </a:r>
            <a:r>
              <a:rPr lang="es-ES">
                <a:solidFill>
                  <a:srgbClr val="D5007F"/>
                </a:solidFill>
                <a:latin typeface="Century Gothic" panose="020B0502020202020204" pitchFamily="34" charset="0"/>
              </a:rPr>
              <a:t>Habilidad en el uso de cómputo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8571555" y="4825382"/>
            <a:ext cx="27846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23.10%</a:t>
            </a:r>
            <a:r>
              <a:rPr lang="es-MX" sz="2000" dirty="0">
                <a:latin typeface="Century Gothic" panose="020B0502020202020204" pitchFamily="34" charset="0"/>
              </a:rPr>
              <a:t> indicó que considera tener una </a:t>
            </a:r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habilidad excelente</a:t>
            </a:r>
            <a:r>
              <a:rPr lang="es-MX" sz="2000" dirty="0">
                <a:latin typeface="Century Gothic" panose="020B0502020202020204" pitchFamily="34" charset="0"/>
              </a:rPr>
              <a:t>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DBB1D2-5C6B-4B18-AAF4-A9205D37C2AF}"/>
              </a:ext>
            </a:extLst>
          </p:cNvPr>
          <p:cNvGrpSpPr/>
          <p:nvPr/>
        </p:nvGrpSpPr>
        <p:grpSpPr>
          <a:xfrm>
            <a:off x="3700526" y="2326266"/>
            <a:ext cx="4790948" cy="4159377"/>
            <a:chOff x="6429079" y="1065765"/>
            <a:chExt cx="5559582" cy="5071084"/>
          </a:xfrm>
        </p:grpSpPr>
        <p:pic>
          <p:nvPicPr>
            <p:cNvPr id="10" name="Picture 9" descr="Chart&#10;&#10;Description automatically generated">
              <a:extLst>
                <a:ext uri="{FF2B5EF4-FFF2-40B4-BE49-F238E27FC236}">
                  <a16:creationId xmlns:a16="http://schemas.microsoft.com/office/drawing/2014/main" id="{EEB52FA5-87EA-45BD-AB6E-6960B340B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4773" y="2090270"/>
              <a:ext cx="3888194" cy="388819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7552CD0-B8E6-48D2-90E6-EFEC66525B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87"/>
            <a:stretch/>
          </p:blipFill>
          <p:spPr>
            <a:xfrm>
              <a:off x="6429079" y="1065765"/>
              <a:ext cx="5559582" cy="5071084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E5737C7-3F73-4A9E-967B-D45B19024F29}"/>
              </a:ext>
            </a:extLst>
          </p:cNvPr>
          <p:cNvSpPr txBox="1"/>
          <p:nvPr/>
        </p:nvSpPr>
        <p:spPr>
          <a:xfrm>
            <a:off x="958349" y="4825382"/>
            <a:ext cx="2686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0.27% </a:t>
            </a:r>
            <a:r>
              <a:rPr lang="es-MX" sz="2000" dirty="0">
                <a:latin typeface="Century Gothic" panose="020B0502020202020204" pitchFamily="34" charset="0"/>
              </a:rPr>
              <a:t>indicó que considera tener una </a:t>
            </a:r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habilidad mala</a:t>
            </a:r>
            <a:r>
              <a:rPr lang="es-MX" sz="2000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CA5660-5C20-44C7-B243-B593E5497C23}"/>
              </a:ext>
            </a:extLst>
          </p:cNvPr>
          <p:cNvSpPr txBox="1"/>
          <p:nvPr/>
        </p:nvSpPr>
        <p:spPr>
          <a:xfrm>
            <a:off x="945458" y="2736502"/>
            <a:ext cx="2686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5.74% </a:t>
            </a:r>
            <a:r>
              <a:rPr lang="es-MX" sz="2000" dirty="0">
                <a:latin typeface="Century Gothic" panose="020B0502020202020204" pitchFamily="34" charset="0"/>
              </a:rPr>
              <a:t>indicó que considera tener una </a:t>
            </a:r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habilidad regular</a:t>
            </a:r>
            <a:r>
              <a:rPr lang="es-MX" sz="2000" dirty="0">
                <a:latin typeface="Century Gothic" panose="020B0502020202020204" pitchFamily="34" charset="0"/>
              </a:rPr>
              <a:t>.</a:t>
            </a:r>
            <a:endParaRPr lang="es-MX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38E5E0-4AF9-4AD4-BD6E-285D0E2CEAE4}"/>
              </a:ext>
            </a:extLst>
          </p:cNvPr>
          <p:cNvSpPr txBox="1"/>
          <p:nvPr/>
        </p:nvSpPr>
        <p:spPr>
          <a:xfrm>
            <a:off x="4091369" y="1566972"/>
            <a:ext cx="400926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30.70%</a:t>
            </a:r>
            <a:r>
              <a:rPr lang="es-MX" sz="2000" dirty="0">
                <a:latin typeface="Century Gothic" panose="020B0502020202020204" pitchFamily="34" charset="0"/>
              </a:rPr>
              <a:t> indicó que considera tener una </a:t>
            </a:r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habilidad</a:t>
            </a:r>
            <a:r>
              <a:rPr lang="es-MX" sz="2000" dirty="0">
                <a:latin typeface="Century Gothic" panose="020B0502020202020204" pitchFamily="34" charset="0"/>
              </a:rPr>
              <a:t> </a:t>
            </a:r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buena</a:t>
            </a:r>
            <a:r>
              <a:rPr lang="es-MX" sz="2400" dirty="0">
                <a:latin typeface="Century Gothic" panose="020B0502020202020204" pitchFamily="34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766CEA-1236-4778-BE72-52DDFBAA8DA2}"/>
              </a:ext>
            </a:extLst>
          </p:cNvPr>
          <p:cNvSpPr txBox="1"/>
          <p:nvPr/>
        </p:nvSpPr>
        <p:spPr>
          <a:xfrm>
            <a:off x="8470346" y="2736502"/>
            <a:ext cx="29364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40.19%</a:t>
            </a:r>
            <a:r>
              <a:rPr lang="es-MX" sz="2000" dirty="0">
                <a:latin typeface="Century Gothic" panose="020B0502020202020204" pitchFamily="34" charset="0"/>
              </a:rPr>
              <a:t> indicó que considera tener una </a:t>
            </a:r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habilidad</a:t>
            </a:r>
            <a:r>
              <a:rPr lang="es-MX" sz="2000" dirty="0">
                <a:latin typeface="Century Gothic" panose="020B0502020202020204" pitchFamily="34" charset="0"/>
              </a:rPr>
              <a:t> </a:t>
            </a:r>
            <a:r>
              <a:rPr lang="es-MX" sz="20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muy buena</a:t>
            </a:r>
            <a:r>
              <a:rPr lang="es-MX" sz="2000" dirty="0">
                <a:latin typeface="Century Gothic" panose="020B0502020202020204" pitchFamily="34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375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</a:t>
            </a:r>
            <a:r>
              <a:rPr lang="es-ES">
                <a:solidFill>
                  <a:srgbClr val="D5007F"/>
                </a:solidFill>
                <a:latin typeface="Century Gothic" panose="020B0502020202020204" pitchFamily="34" charset="0"/>
              </a:rPr>
              <a:t>Procedimiento de ingreso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90C2E23B-66FA-46B6-88E9-6265FFF2C88C}"/>
              </a:ext>
            </a:extLst>
          </p:cNvPr>
          <p:cNvGrpSpPr/>
          <p:nvPr/>
        </p:nvGrpSpPr>
        <p:grpSpPr>
          <a:xfrm>
            <a:off x="1300417" y="1293688"/>
            <a:ext cx="9591166" cy="4641823"/>
            <a:chOff x="774030" y="1055619"/>
            <a:chExt cx="10644122" cy="5151415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609D2604-5727-432F-B949-CF59B1843234}"/>
                </a:ext>
              </a:extLst>
            </p:cNvPr>
            <p:cNvSpPr/>
            <p:nvPr/>
          </p:nvSpPr>
          <p:spPr>
            <a:xfrm>
              <a:off x="4505826" y="1055619"/>
              <a:ext cx="3180350" cy="1676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C9C9E39-6D9B-4E2E-8EBF-69A76C5E8834}"/>
                </a:ext>
              </a:extLst>
            </p:cNvPr>
            <p:cNvSpPr/>
            <p:nvPr/>
          </p:nvSpPr>
          <p:spPr>
            <a:xfrm>
              <a:off x="774030" y="1055619"/>
              <a:ext cx="3180350" cy="1676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3BB8A1F9-CC23-4ECB-98E5-7CD346D9CAFA}"/>
                </a:ext>
              </a:extLst>
            </p:cNvPr>
            <p:cNvSpPr/>
            <p:nvPr/>
          </p:nvSpPr>
          <p:spPr>
            <a:xfrm>
              <a:off x="8237619" y="1055619"/>
              <a:ext cx="3180350" cy="1676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B1D5D05E-0BA6-4E5D-9F25-D20E8D02208D}"/>
                </a:ext>
              </a:extLst>
            </p:cNvPr>
            <p:cNvGrpSpPr/>
            <p:nvPr/>
          </p:nvGrpSpPr>
          <p:grpSpPr>
            <a:xfrm>
              <a:off x="1796716" y="3100989"/>
              <a:ext cx="8287753" cy="1032617"/>
              <a:chOff x="1540042" y="3550168"/>
              <a:chExt cx="8287753" cy="1032617"/>
            </a:xfrm>
          </p:grpSpPr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EE016E16-6716-407E-BC29-0C6E3C276C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0042" y="3550168"/>
                <a:ext cx="828775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D9EBBD6E-5569-48E4-8F56-53F8C39DF1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9024" y="3550168"/>
                <a:ext cx="2" cy="71876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3FA552B4-8F15-4FF3-AC4A-92571321FDCD}"/>
                  </a:ext>
                </a:extLst>
              </p:cNvPr>
              <p:cNvSpPr/>
              <p:nvPr/>
            </p:nvSpPr>
            <p:spPr>
              <a:xfrm>
                <a:off x="5959025" y="4165334"/>
                <a:ext cx="273952" cy="417451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s-MX" b="0" i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 </a:t>
                </a:r>
                <a:endParaRPr lang="es-MX"/>
              </a:p>
            </p:txBody>
          </p:sp>
          <p:sp>
            <p:nvSpPr>
              <p:cNvPr id="24" name="Elipse 23">
                <a:extLst>
                  <a:ext uri="{FF2B5EF4-FFF2-40B4-BE49-F238E27FC236}">
                    <a16:creationId xmlns:a16="http://schemas.microsoft.com/office/drawing/2014/main" id="{4B572430-B0E8-4FCB-BDC9-722318F1C1C0}"/>
                  </a:ext>
                </a:extLst>
              </p:cNvPr>
              <p:cNvSpPr/>
              <p:nvPr/>
            </p:nvSpPr>
            <p:spPr>
              <a:xfrm>
                <a:off x="5874899" y="4184078"/>
                <a:ext cx="168250" cy="1697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F1BC36F5-5265-4A3B-9DF9-0C17A1BFD634}"/>
                </a:ext>
              </a:extLst>
            </p:cNvPr>
            <p:cNvGrpSpPr/>
            <p:nvPr/>
          </p:nvGrpSpPr>
          <p:grpSpPr>
            <a:xfrm>
              <a:off x="774030" y="4987834"/>
              <a:ext cx="10644122" cy="1219200"/>
              <a:chOff x="1526794" y="4987834"/>
              <a:chExt cx="10644122" cy="1219200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8B107663-164C-432B-B912-1F17729C46EC}"/>
                  </a:ext>
                </a:extLst>
              </p:cNvPr>
              <p:cNvSpPr/>
              <p:nvPr/>
            </p:nvSpPr>
            <p:spPr>
              <a:xfrm>
                <a:off x="1526794" y="4987834"/>
                <a:ext cx="156412" cy="1219200"/>
              </a:xfrm>
              <a:prstGeom prst="rect">
                <a:avLst/>
              </a:prstGeom>
              <a:solidFill>
                <a:srgbClr val="3784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4141773-2FFB-4FDA-BE84-5903870E3C3D}"/>
                  </a:ext>
                </a:extLst>
              </p:cNvPr>
              <p:cNvSpPr txBox="1"/>
              <p:nvPr/>
            </p:nvSpPr>
            <p:spPr>
              <a:xfrm>
                <a:off x="1683205" y="5092774"/>
                <a:ext cx="10487711" cy="1024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base"/>
                <a:r>
                  <a:rPr lang="en-US" dirty="0" err="1">
                    <a:latin typeface="Century Gothic" panose="020B0502020202020204" pitchFamily="34" charset="0"/>
                  </a:rPr>
                  <a:t>Mejorar</a:t>
                </a:r>
                <a:r>
                  <a:rPr lang="en-US" dirty="0">
                    <a:latin typeface="Century Gothic" panose="020B0502020202020204" pitchFamily="34" charset="0"/>
                  </a:rPr>
                  <a:t> la </a:t>
                </a:r>
                <a:r>
                  <a:rPr lang="en-US" dirty="0" err="1">
                    <a:latin typeface="Century Gothic" panose="020B0502020202020204" pitchFamily="34" charset="0"/>
                  </a:rPr>
                  <a:t>información</a:t>
                </a:r>
                <a:r>
                  <a:rPr lang="en-US" dirty="0">
                    <a:latin typeface="Century Gothic" panose="020B0502020202020204" pitchFamily="34" charset="0"/>
                  </a:rPr>
                  <a:t> que se </a:t>
                </a:r>
                <a:r>
                  <a:rPr lang="en-US" dirty="0" err="1">
                    <a:latin typeface="Century Gothic" panose="020B0502020202020204" pitchFamily="34" charset="0"/>
                  </a:rPr>
                  <a:t>comparte</a:t>
                </a:r>
                <a:r>
                  <a:rPr lang="en-US" dirty="0">
                    <a:latin typeface="Century Gothic" panose="020B0502020202020204" pitchFamily="34" charset="0"/>
                  </a:rPr>
                  <a:t> por </a:t>
                </a:r>
                <a:r>
                  <a:rPr lang="en-US" dirty="0" err="1">
                    <a:latin typeface="Century Gothic" panose="020B0502020202020204" pitchFamily="34" charset="0"/>
                  </a:rPr>
                  <a:t>correo</a:t>
                </a:r>
                <a:r>
                  <a:rPr lang="en-US" dirty="0">
                    <a:latin typeface="Century Gothic" panose="020B0502020202020204" pitchFamily="34" charset="0"/>
                  </a:rPr>
                  <a:t> </a:t>
                </a:r>
                <a:r>
                  <a:rPr lang="en-US" dirty="0" err="1">
                    <a:latin typeface="Century Gothic" panose="020B0502020202020204" pitchFamily="34" charset="0"/>
                  </a:rPr>
                  <a:t>electrónico</a:t>
                </a:r>
                <a:r>
                  <a:rPr lang="en-US" dirty="0">
                    <a:latin typeface="Century Gothic" panose="020B0502020202020204" pitchFamily="34" charset="0"/>
                  </a:rPr>
                  <a:t> con los </a:t>
                </a:r>
                <a:r>
                  <a:rPr lang="en-US" dirty="0" err="1">
                    <a:latin typeface="Century Gothic" panose="020B0502020202020204" pitchFamily="34" charset="0"/>
                  </a:rPr>
                  <a:t>participantes</a:t>
                </a:r>
                <a:r>
                  <a:rPr lang="en-US" dirty="0">
                    <a:latin typeface="Century Gothic" panose="020B0502020202020204" pitchFamily="34" charset="0"/>
                  </a:rPr>
                  <a:t>.</a:t>
                </a:r>
              </a:p>
              <a:p>
                <a:endParaRPr lang="es-MX" dirty="0"/>
              </a:p>
            </p:txBody>
          </p:sp>
        </p:grp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6BD11D15-5579-4457-9AF1-F89449C5D712}"/>
                </a:ext>
              </a:extLst>
            </p:cNvPr>
            <p:cNvSpPr txBox="1"/>
            <p:nvPr/>
          </p:nvSpPr>
          <p:spPr>
            <a:xfrm>
              <a:off x="978064" y="4118380"/>
              <a:ext cx="103070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Mejoras identificadas en las respuestas</a:t>
              </a:r>
              <a:r>
                <a:rPr lang="es-MX" sz="2400">
                  <a:solidFill>
                    <a:schemeClr val="bg1">
                      <a:lumMod val="50000"/>
                    </a:schemeClr>
                  </a:solidFill>
                </a:rPr>
                <a:t>: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9C448417-8C3C-411B-98AC-D9A72D88609F}"/>
                </a:ext>
              </a:extLst>
            </p:cNvPr>
            <p:cNvSpPr txBox="1"/>
            <p:nvPr/>
          </p:nvSpPr>
          <p:spPr>
            <a:xfrm>
              <a:off x="774211" y="1423996"/>
              <a:ext cx="3180351" cy="122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s-MX" sz="2400" dirty="0">
                  <a:latin typeface="Century Gothic" panose="020B0502020202020204" pitchFamily="34" charset="0"/>
                </a:rPr>
                <a:t>El </a:t>
              </a:r>
              <a:r>
                <a:rPr lang="es-MX" sz="2400" b="1" dirty="0">
                  <a:latin typeface="Century Gothic" panose="020B0502020202020204" pitchFamily="34" charset="0"/>
                </a:rPr>
                <a:t>82.37%</a:t>
              </a:r>
              <a:r>
                <a:rPr lang="es-MX" sz="2400" dirty="0">
                  <a:latin typeface="Century Gothic" panose="020B0502020202020204" pitchFamily="34" charset="0"/>
                </a:rPr>
                <a:t> indicó que fue claro.</a:t>
              </a:r>
              <a:r>
                <a:rPr lang="en-US" sz="2400" dirty="0">
                  <a:latin typeface="Century Gothic" panose="020B0502020202020204" pitchFamily="34" charset="0"/>
                </a:rPr>
                <a:t>​</a:t>
              </a:r>
            </a:p>
            <a:p>
              <a:endParaRPr lang="es-MX" dirty="0"/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715E78B7-4A16-4CD2-B9EB-CA5E156D12D0}"/>
                </a:ext>
              </a:extLst>
            </p:cNvPr>
            <p:cNvSpPr txBox="1"/>
            <p:nvPr/>
          </p:nvSpPr>
          <p:spPr>
            <a:xfrm>
              <a:off x="4360570" y="1217010"/>
              <a:ext cx="3470860" cy="1639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2400" dirty="0">
                  <a:latin typeface="Century Gothic" panose="020B0502020202020204" pitchFamily="34" charset="0"/>
                </a:rPr>
                <a:t>​</a:t>
              </a:r>
              <a:r>
                <a:rPr lang="es-MX" sz="2400" b="1" dirty="0">
                  <a:latin typeface="Century Gothic" panose="020B0502020202020204" pitchFamily="34" charset="0"/>
                </a:rPr>
                <a:t>15.89% </a:t>
              </a:r>
              <a:r>
                <a:rPr lang="es-MX" sz="2400" dirty="0">
                  <a:latin typeface="Century Gothic" panose="020B0502020202020204" pitchFamily="34" charset="0"/>
                </a:rPr>
                <a:t>indicó que puede mejorarse.</a:t>
              </a:r>
            </a:p>
            <a:p>
              <a:endParaRPr lang="es-MX" dirty="0"/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55A77973-C76C-4B30-B590-73548957B8A5}"/>
                </a:ext>
              </a:extLst>
            </p:cNvPr>
            <p:cNvSpPr txBox="1"/>
            <p:nvPr/>
          </p:nvSpPr>
          <p:spPr>
            <a:xfrm>
              <a:off x="8319658" y="1398940"/>
              <a:ext cx="3091325" cy="122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2400" dirty="0">
                  <a:latin typeface="Century Gothic" panose="020B0502020202020204" pitchFamily="34" charset="0"/>
                </a:rPr>
                <a:t>​</a:t>
              </a:r>
              <a:r>
                <a:rPr lang="es-MX" sz="2400" b="1" dirty="0">
                  <a:latin typeface="Century Gothic" panose="020B0502020202020204" pitchFamily="34" charset="0"/>
                </a:rPr>
                <a:t>1.73%</a:t>
              </a:r>
              <a:r>
                <a:rPr lang="es-MX" sz="2400" dirty="0">
                  <a:latin typeface="Century Gothic" panose="020B0502020202020204" pitchFamily="34" charset="0"/>
                </a:rPr>
                <a:t> indicó que no fue claro</a:t>
              </a:r>
              <a:r>
                <a:rPr lang="es-MX" sz="2400" dirty="0"/>
                <a:t>.</a:t>
              </a:r>
            </a:p>
            <a:p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2549187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</a:t>
            </a:r>
            <a:r>
              <a:rPr lang="es-ES">
                <a:solidFill>
                  <a:srgbClr val="D5007F"/>
                </a:solidFill>
                <a:latin typeface="Century Gothic" panose="020B0502020202020204" pitchFamily="34" charset="0"/>
              </a:rPr>
              <a:t>Procedimiento de votación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65DB20D1-8536-40B5-93BA-70DA309FE9D5}"/>
              </a:ext>
            </a:extLst>
          </p:cNvPr>
          <p:cNvGrpSpPr/>
          <p:nvPr/>
        </p:nvGrpSpPr>
        <p:grpSpPr>
          <a:xfrm>
            <a:off x="1037322" y="1073023"/>
            <a:ext cx="10052257" cy="4711956"/>
            <a:chOff x="702991" y="1016839"/>
            <a:chExt cx="10714980" cy="502260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7D8B9AC7-44C2-4B0F-AB45-1BFC34BEA679}"/>
                </a:ext>
              </a:extLst>
            </p:cNvPr>
            <p:cNvSpPr/>
            <p:nvPr/>
          </p:nvSpPr>
          <p:spPr>
            <a:xfrm>
              <a:off x="4505825" y="1196536"/>
              <a:ext cx="3180350" cy="1676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BEF25389-7EEA-4AB8-B757-1806C7BCBA16}"/>
                </a:ext>
              </a:extLst>
            </p:cNvPr>
            <p:cNvSpPr/>
            <p:nvPr/>
          </p:nvSpPr>
          <p:spPr>
            <a:xfrm>
              <a:off x="774030" y="1196540"/>
              <a:ext cx="3180350" cy="1676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E83BE0DE-AC81-48C4-AA54-617706F0CE9E}"/>
                </a:ext>
              </a:extLst>
            </p:cNvPr>
            <p:cNvSpPr/>
            <p:nvPr/>
          </p:nvSpPr>
          <p:spPr>
            <a:xfrm>
              <a:off x="8237620" y="1196536"/>
              <a:ext cx="3180350" cy="1676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09F4E57B-372E-4845-AB20-FFBBDB11EA31}"/>
                </a:ext>
              </a:extLst>
            </p:cNvPr>
            <p:cNvGrpSpPr/>
            <p:nvPr/>
          </p:nvGrpSpPr>
          <p:grpSpPr>
            <a:xfrm>
              <a:off x="1796716" y="3213986"/>
              <a:ext cx="8287753" cy="864024"/>
              <a:chOff x="1540042" y="3663165"/>
              <a:chExt cx="8287753" cy="864024"/>
            </a:xfrm>
          </p:grpSpPr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4C845FFA-92CB-470D-9746-A4001E76FC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0042" y="3691082"/>
                <a:ext cx="828775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5830FCB6-00D7-4117-976F-835E88E659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59026" y="3691088"/>
                <a:ext cx="1" cy="745295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F8A1DAF6-984A-4427-8928-132E70271D58}"/>
                  </a:ext>
                </a:extLst>
              </p:cNvPr>
              <p:cNvSpPr/>
              <p:nvPr/>
            </p:nvSpPr>
            <p:spPr>
              <a:xfrm>
                <a:off x="5959025" y="3663165"/>
                <a:ext cx="273952" cy="417451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s-MX" b="0" i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 </a:t>
                </a:r>
                <a:endParaRPr lang="es-MX"/>
              </a:p>
            </p:txBody>
          </p:sp>
          <p:sp>
            <p:nvSpPr>
              <p:cNvPr id="24" name="Elipse 23">
                <a:extLst>
                  <a:ext uri="{FF2B5EF4-FFF2-40B4-BE49-F238E27FC236}">
                    <a16:creationId xmlns:a16="http://schemas.microsoft.com/office/drawing/2014/main" id="{032A73CD-1EEE-49A1-BC2A-6B7644AF4FA0}"/>
                  </a:ext>
                </a:extLst>
              </p:cNvPr>
              <p:cNvSpPr/>
              <p:nvPr/>
            </p:nvSpPr>
            <p:spPr>
              <a:xfrm>
                <a:off x="5884948" y="4357488"/>
                <a:ext cx="168250" cy="1697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50BA9BC2-8E85-4507-B956-A068BA0E117A}"/>
                </a:ext>
              </a:extLst>
            </p:cNvPr>
            <p:cNvGrpSpPr/>
            <p:nvPr/>
          </p:nvGrpSpPr>
          <p:grpSpPr>
            <a:xfrm>
              <a:off x="702991" y="4820241"/>
              <a:ext cx="10582089" cy="1219200"/>
              <a:chOff x="1264465" y="4820241"/>
              <a:chExt cx="10582089" cy="1219200"/>
            </a:xfrm>
          </p:grpSpPr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8A793E3C-EF26-454B-8FF4-6FAC21033895}"/>
                  </a:ext>
                </a:extLst>
              </p:cNvPr>
              <p:cNvSpPr/>
              <p:nvPr/>
            </p:nvSpPr>
            <p:spPr>
              <a:xfrm>
                <a:off x="1264465" y="4820241"/>
                <a:ext cx="156412" cy="1219200"/>
              </a:xfrm>
              <a:prstGeom prst="rect">
                <a:avLst/>
              </a:prstGeom>
              <a:solidFill>
                <a:srgbClr val="D703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C541953-5722-47A9-9749-536286B77F6F}"/>
                  </a:ext>
                </a:extLst>
              </p:cNvPr>
              <p:cNvSpPr txBox="1"/>
              <p:nvPr/>
            </p:nvSpPr>
            <p:spPr>
              <a:xfrm>
                <a:off x="1420876" y="5106683"/>
                <a:ext cx="10425678" cy="688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s-MX" b="0" i="0" dirty="0">
                    <a:effectLst/>
                    <a:latin typeface="Century Gothic" panose="020B0502020202020204" pitchFamily="34" charset="0"/>
                  </a:rPr>
                  <a:t>Mejorar la presentación de la boleta en el apartado del instructivo.</a:t>
                </a:r>
                <a:r>
                  <a:rPr lang="en-US" b="0" i="0" dirty="0">
                    <a:effectLst/>
                    <a:latin typeface="Century Gothic" panose="020B0502020202020204" pitchFamily="34" charset="0"/>
                  </a:rPr>
                  <a:t>​</a:t>
                </a:r>
              </a:p>
              <a:p>
                <a:pPr fontAlgn="base"/>
                <a:endParaRPr lang="es-MX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18C6CCC3-ACA8-4E1F-BEAD-0A37843E577C}"/>
                </a:ext>
              </a:extLst>
            </p:cNvPr>
            <p:cNvSpPr txBox="1"/>
            <p:nvPr/>
          </p:nvSpPr>
          <p:spPr>
            <a:xfrm>
              <a:off x="978062" y="4177587"/>
              <a:ext cx="103070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Mejoras identificadas en las respuestas</a:t>
              </a:r>
              <a:r>
                <a:rPr lang="es-MX" sz="2400">
                  <a:solidFill>
                    <a:schemeClr val="bg1">
                      <a:lumMod val="50000"/>
                    </a:schemeClr>
                  </a:solidFill>
                </a:rPr>
                <a:t>:</a:t>
              </a:r>
            </a:p>
            <a:p>
              <a:pPr algn="ctr"/>
              <a:endParaRPr lang="es-MX" sz="2400"/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DCDAA6D2-AC6D-49FF-9AFC-43FF8BE5B162}"/>
                </a:ext>
              </a:extLst>
            </p:cNvPr>
            <p:cNvSpPr txBox="1"/>
            <p:nvPr/>
          </p:nvSpPr>
          <p:spPr>
            <a:xfrm>
              <a:off x="774029" y="1651138"/>
              <a:ext cx="3180351" cy="885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dirty="0">
                  <a:latin typeface="Century Gothic" panose="020B0502020202020204" pitchFamily="34" charset="0"/>
                </a:rPr>
                <a:t>El </a:t>
              </a:r>
              <a:r>
                <a:rPr lang="es-MX" sz="2400" b="1" dirty="0">
                  <a:latin typeface="Century Gothic" panose="020B0502020202020204" pitchFamily="34" charset="0"/>
                </a:rPr>
                <a:t>90.92%</a:t>
              </a:r>
              <a:r>
                <a:rPr lang="es-MX" sz="2400" dirty="0">
                  <a:latin typeface="Century Gothic" panose="020B0502020202020204" pitchFamily="34" charset="0"/>
                </a:rPr>
                <a:t> indicó que fue claro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6DAA40F6-24BF-4591-B9EF-DC89302ADD2E}"/>
                </a:ext>
              </a:extLst>
            </p:cNvPr>
            <p:cNvSpPr txBox="1"/>
            <p:nvPr/>
          </p:nvSpPr>
          <p:spPr>
            <a:xfrm>
              <a:off x="4541397" y="1016839"/>
              <a:ext cx="3180350" cy="1968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2400" dirty="0">
                  <a:latin typeface="Century Gothic" panose="020B0502020202020204" pitchFamily="34" charset="0"/>
                </a:rPr>
                <a:t>​</a:t>
              </a:r>
            </a:p>
            <a:p>
              <a:pPr algn="ctr" fontAlgn="base"/>
              <a:r>
                <a:rPr lang="es-MX" sz="2400" b="1" dirty="0">
                  <a:latin typeface="Century Gothic" panose="020B0502020202020204" pitchFamily="34" charset="0"/>
                </a:rPr>
                <a:t>8.01% </a:t>
              </a:r>
              <a:r>
                <a:rPr lang="es-MX" sz="2400" dirty="0">
                  <a:latin typeface="Century Gothic" panose="020B0502020202020204" pitchFamily="34" charset="0"/>
                </a:rPr>
                <a:t>indicó que puede mejorarse.</a:t>
              </a:r>
            </a:p>
            <a:p>
              <a:endParaRPr lang="es-MX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27A56354-0A99-40E2-B367-0C491005C7A4}"/>
                </a:ext>
              </a:extLst>
            </p:cNvPr>
            <p:cNvSpPr txBox="1"/>
            <p:nvPr/>
          </p:nvSpPr>
          <p:spPr>
            <a:xfrm>
              <a:off x="8326646" y="1157515"/>
              <a:ext cx="3091325" cy="1574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2400" dirty="0">
                  <a:latin typeface="Century Gothic" panose="020B0502020202020204" pitchFamily="34" charset="0"/>
                </a:rPr>
                <a:t>​</a:t>
              </a:r>
            </a:p>
            <a:p>
              <a:pPr algn="ctr" fontAlgn="base"/>
              <a:r>
                <a:rPr lang="es-MX" sz="2400" b="1" dirty="0">
                  <a:latin typeface="Century Gothic" panose="020B0502020202020204" pitchFamily="34" charset="0"/>
                </a:rPr>
                <a:t>1.07%</a:t>
              </a:r>
              <a:r>
                <a:rPr lang="es-MX" sz="2400" dirty="0">
                  <a:latin typeface="Century Gothic" panose="020B0502020202020204" pitchFamily="34" charset="0"/>
                </a:rPr>
                <a:t> indicó que no fue claro.</a:t>
              </a:r>
            </a:p>
            <a:p>
              <a:endParaRPr lang="es-MX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2046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25274" y="232653"/>
            <a:ext cx="11717101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</a:t>
            </a:r>
            <a:r>
              <a:rPr lang="es-ES">
                <a:solidFill>
                  <a:srgbClr val="D5007F"/>
                </a:solidFill>
                <a:latin typeface="Century Gothic" panose="020B0502020202020204" pitchFamily="34" charset="0"/>
              </a:rPr>
              <a:t>Procedimiento de verificación del voto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DC561A6B-6158-4C2D-BF4E-FCC367346841}"/>
              </a:ext>
            </a:extLst>
          </p:cNvPr>
          <p:cNvGrpSpPr/>
          <p:nvPr/>
        </p:nvGrpSpPr>
        <p:grpSpPr>
          <a:xfrm>
            <a:off x="1310542" y="1115575"/>
            <a:ext cx="9861764" cy="4874484"/>
            <a:chOff x="774028" y="910673"/>
            <a:chExt cx="10965703" cy="54201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990D7BB3-2332-42C2-B9D9-7B7C524E8182}"/>
                </a:ext>
              </a:extLst>
            </p:cNvPr>
            <p:cNvSpPr/>
            <p:nvPr/>
          </p:nvSpPr>
          <p:spPr>
            <a:xfrm>
              <a:off x="4505825" y="1150924"/>
              <a:ext cx="3180350" cy="1676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33462D1-535C-4938-88F4-1086D14F673A}"/>
                </a:ext>
              </a:extLst>
            </p:cNvPr>
            <p:cNvSpPr/>
            <p:nvPr/>
          </p:nvSpPr>
          <p:spPr>
            <a:xfrm>
              <a:off x="774030" y="1150927"/>
              <a:ext cx="3180350" cy="1676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9B405C76-D899-4B97-824F-718ADC1A86AE}"/>
                </a:ext>
              </a:extLst>
            </p:cNvPr>
            <p:cNvSpPr/>
            <p:nvPr/>
          </p:nvSpPr>
          <p:spPr>
            <a:xfrm>
              <a:off x="8237620" y="1150927"/>
              <a:ext cx="3180350" cy="1676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F692E37F-37BE-4D8B-86D2-C575D8386EAE}"/>
                </a:ext>
              </a:extLst>
            </p:cNvPr>
            <p:cNvGrpSpPr/>
            <p:nvPr/>
          </p:nvGrpSpPr>
          <p:grpSpPr>
            <a:xfrm>
              <a:off x="1796716" y="3196290"/>
              <a:ext cx="8287753" cy="782033"/>
              <a:chOff x="1540042" y="3645469"/>
              <a:chExt cx="8287753" cy="782033"/>
            </a:xfrm>
          </p:grpSpPr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F9D1F6D8-5D0F-4176-9346-8D277E6D9F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0042" y="3645469"/>
                <a:ext cx="828775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88D531FB-669D-4CB4-815D-637F09E798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59026" y="3645469"/>
                <a:ext cx="1" cy="70238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Elipse 23">
                <a:extLst>
                  <a:ext uri="{FF2B5EF4-FFF2-40B4-BE49-F238E27FC236}">
                    <a16:creationId xmlns:a16="http://schemas.microsoft.com/office/drawing/2014/main" id="{CDAA9DD1-2CD0-4780-A07C-49FB40FACEC8}"/>
                  </a:ext>
                </a:extLst>
              </p:cNvPr>
              <p:cNvSpPr/>
              <p:nvPr/>
            </p:nvSpPr>
            <p:spPr>
              <a:xfrm>
                <a:off x="5874899" y="4257801"/>
                <a:ext cx="168250" cy="1697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770D129C-411C-4EF0-91CE-68C0D8E76D79}"/>
                </a:ext>
              </a:extLst>
            </p:cNvPr>
            <p:cNvGrpSpPr/>
            <p:nvPr/>
          </p:nvGrpSpPr>
          <p:grpSpPr>
            <a:xfrm>
              <a:off x="821651" y="5111614"/>
              <a:ext cx="10918080" cy="1219200"/>
              <a:chOff x="1574415" y="5111614"/>
              <a:chExt cx="10918080" cy="1219200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B437A7FF-01E1-49BC-88E7-9FB730387FE9}"/>
                  </a:ext>
                </a:extLst>
              </p:cNvPr>
              <p:cNvSpPr/>
              <p:nvPr/>
            </p:nvSpPr>
            <p:spPr>
              <a:xfrm>
                <a:off x="1574415" y="5111614"/>
                <a:ext cx="156412" cy="1219200"/>
              </a:xfrm>
              <a:prstGeom prst="rect">
                <a:avLst/>
              </a:prstGeom>
              <a:solidFill>
                <a:srgbClr val="3784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7F85F952-7201-41FB-A7E9-B250B9F20956}"/>
                  </a:ext>
                </a:extLst>
              </p:cNvPr>
              <p:cNvSpPr txBox="1"/>
              <p:nvPr/>
            </p:nvSpPr>
            <p:spPr>
              <a:xfrm>
                <a:off x="1730827" y="5398047"/>
                <a:ext cx="10761668" cy="410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>
                    <a:latin typeface="Century Gothic" panose="020B0502020202020204" pitchFamily="34" charset="0"/>
                  </a:rPr>
                  <a:t>Robustecer la explicación de la verificación del voto.</a:t>
                </a:r>
              </a:p>
            </p:txBody>
          </p:sp>
        </p:grp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A1BA5266-5A7B-4A89-81A4-0310547DB862}"/>
                </a:ext>
              </a:extLst>
            </p:cNvPr>
            <p:cNvSpPr txBox="1"/>
            <p:nvPr/>
          </p:nvSpPr>
          <p:spPr>
            <a:xfrm>
              <a:off x="978063" y="4163571"/>
              <a:ext cx="10307017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Mejoras identificadas en las respuestas</a:t>
              </a:r>
              <a:r>
                <a:rPr lang="es-MX" sz="2400">
                  <a:solidFill>
                    <a:schemeClr val="bg1">
                      <a:lumMod val="50000"/>
                    </a:schemeClr>
                  </a:solidFill>
                </a:rPr>
                <a:t>:</a:t>
              </a:r>
            </a:p>
            <a:p>
              <a:pPr algn="ctr"/>
              <a:endParaRPr lang="es-MX" sz="2400"/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F1D40535-5244-46D3-B345-559E0EF6C53B}"/>
                </a:ext>
              </a:extLst>
            </p:cNvPr>
            <p:cNvSpPr txBox="1"/>
            <p:nvPr/>
          </p:nvSpPr>
          <p:spPr>
            <a:xfrm>
              <a:off x="774028" y="1552626"/>
              <a:ext cx="3180351" cy="92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dirty="0">
                  <a:latin typeface="Century Gothic" panose="020B0502020202020204" pitchFamily="34" charset="0"/>
                </a:rPr>
                <a:t>El </a:t>
              </a:r>
              <a:r>
                <a:rPr lang="es-MX" sz="2400" b="1" dirty="0">
                  <a:latin typeface="Century Gothic" panose="020B0502020202020204" pitchFamily="34" charset="0"/>
                </a:rPr>
                <a:t>90.12%</a:t>
              </a:r>
              <a:r>
                <a:rPr lang="es-MX" sz="2400" dirty="0">
                  <a:latin typeface="Century Gothic" panose="020B0502020202020204" pitchFamily="34" charset="0"/>
                </a:rPr>
                <a:t> indicó que fue claro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603A8394-54BE-4FDA-83BB-943DA0B981E0}"/>
                </a:ext>
              </a:extLst>
            </p:cNvPr>
            <p:cNvSpPr txBox="1"/>
            <p:nvPr/>
          </p:nvSpPr>
          <p:spPr>
            <a:xfrm>
              <a:off x="4541397" y="910673"/>
              <a:ext cx="3180350" cy="20533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2400" dirty="0">
                  <a:latin typeface="Century Gothic" panose="020B0502020202020204" pitchFamily="34" charset="0"/>
                </a:rPr>
                <a:t>​</a:t>
              </a:r>
            </a:p>
            <a:p>
              <a:pPr algn="ctr" fontAlgn="base"/>
              <a:r>
                <a:rPr lang="es-MX" sz="2400" b="1" dirty="0">
                  <a:latin typeface="Century Gothic" panose="020B0502020202020204" pitchFamily="34" charset="0"/>
                </a:rPr>
                <a:t>8.41% </a:t>
              </a:r>
              <a:r>
                <a:rPr lang="es-MX" sz="2400" dirty="0">
                  <a:latin typeface="Century Gothic" panose="020B0502020202020204" pitchFamily="34" charset="0"/>
                </a:rPr>
                <a:t>indicó que puede mejorarse.</a:t>
              </a:r>
            </a:p>
            <a:p>
              <a:endParaRPr lang="es-MX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552DE47A-9AD8-4DCE-8154-7A03DC386A35}"/>
                </a:ext>
              </a:extLst>
            </p:cNvPr>
            <p:cNvSpPr txBox="1"/>
            <p:nvPr/>
          </p:nvSpPr>
          <p:spPr>
            <a:xfrm>
              <a:off x="8326644" y="1103807"/>
              <a:ext cx="3091325" cy="164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2400" dirty="0">
                  <a:latin typeface="Century Gothic" panose="020B0502020202020204" pitchFamily="34" charset="0"/>
                </a:rPr>
                <a:t>​</a:t>
              </a:r>
            </a:p>
            <a:p>
              <a:pPr algn="ctr" fontAlgn="base"/>
              <a:r>
                <a:rPr lang="es-MX" sz="2400" b="1" dirty="0">
                  <a:latin typeface="Century Gothic" panose="020B0502020202020204" pitchFamily="34" charset="0"/>
                </a:rPr>
                <a:t>1.47%</a:t>
              </a:r>
              <a:r>
                <a:rPr lang="es-MX" sz="2400" dirty="0">
                  <a:latin typeface="Century Gothic" panose="020B0502020202020204" pitchFamily="34" charset="0"/>
                </a:rPr>
                <a:t> indicó que no fue claro.</a:t>
              </a:r>
            </a:p>
            <a:p>
              <a:endParaRPr lang="es-MX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03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25274" y="232653"/>
            <a:ext cx="11717101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</a:t>
            </a:r>
            <a:r>
              <a:rPr lang="es-ES">
                <a:solidFill>
                  <a:srgbClr val="D5007F"/>
                </a:solidFill>
                <a:latin typeface="Century Gothic" panose="020B0502020202020204" pitchFamily="34" charset="0"/>
              </a:rPr>
              <a:t>Confianza en el uso del sistema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20B91790-FC5F-4933-B4B9-502332533CE3}"/>
              </a:ext>
            </a:extLst>
          </p:cNvPr>
          <p:cNvGrpSpPr/>
          <p:nvPr/>
        </p:nvGrpSpPr>
        <p:grpSpPr>
          <a:xfrm>
            <a:off x="414682" y="1923069"/>
            <a:ext cx="11362636" cy="3497342"/>
            <a:chOff x="18818" y="2187037"/>
            <a:chExt cx="11969337" cy="3684078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00A99F68-B7A7-43BF-BB7C-D9A16B3357FA}"/>
                </a:ext>
              </a:extLst>
            </p:cNvPr>
            <p:cNvGrpSpPr/>
            <p:nvPr/>
          </p:nvGrpSpPr>
          <p:grpSpPr>
            <a:xfrm>
              <a:off x="18818" y="2187037"/>
              <a:ext cx="11969337" cy="3684078"/>
              <a:chOff x="18818" y="2187037"/>
              <a:chExt cx="11969337" cy="3684078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4D3DC9E8-3D60-49FB-8DB9-4C4C36A2A0DD}"/>
                  </a:ext>
                </a:extLst>
              </p:cNvPr>
              <p:cNvGrpSpPr/>
              <p:nvPr/>
            </p:nvGrpSpPr>
            <p:grpSpPr>
              <a:xfrm>
                <a:off x="18818" y="2187037"/>
                <a:ext cx="11816597" cy="3684078"/>
                <a:chOff x="204348" y="2200289"/>
                <a:chExt cx="11816597" cy="3684078"/>
              </a:xfrm>
            </p:grpSpPr>
            <p:sp>
              <p:nvSpPr>
                <p:cNvPr id="13" name="Rectángulo: esquinas redondeadas 12">
                  <a:extLst>
                    <a:ext uri="{FF2B5EF4-FFF2-40B4-BE49-F238E27FC236}">
                      <a16:creationId xmlns:a16="http://schemas.microsoft.com/office/drawing/2014/main" id="{5BB53FEA-ECB9-48B3-AA84-A9F3C67E5506}"/>
                    </a:ext>
                  </a:extLst>
                </p:cNvPr>
                <p:cNvSpPr/>
                <p:nvPr/>
              </p:nvSpPr>
              <p:spPr>
                <a:xfrm>
                  <a:off x="1780938" y="4197545"/>
                  <a:ext cx="9438421" cy="728442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14" name="Rectángulo: esquinas redondeadas 13">
                  <a:extLst>
                    <a:ext uri="{FF2B5EF4-FFF2-40B4-BE49-F238E27FC236}">
                      <a16:creationId xmlns:a16="http://schemas.microsoft.com/office/drawing/2014/main" id="{56A8E7B8-E00E-4AF0-9B2A-378DD76342EA}"/>
                    </a:ext>
                  </a:extLst>
                </p:cNvPr>
                <p:cNvSpPr/>
                <p:nvPr/>
              </p:nvSpPr>
              <p:spPr>
                <a:xfrm>
                  <a:off x="1376789" y="5080444"/>
                  <a:ext cx="9438421" cy="728442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15" name="Rectángulo: esquinas redondeadas 14">
                  <a:extLst>
                    <a:ext uri="{FF2B5EF4-FFF2-40B4-BE49-F238E27FC236}">
                      <a16:creationId xmlns:a16="http://schemas.microsoft.com/office/drawing/2014/main" id="{6A9820A6-462C-4DEE-B291-F3AC9A84AF68}"/>
                    </a:ext>
                  </a:extLst>
                </p:cNvPr>
                <p:cNvSpPr/>
                <p:nvPr/>
              </p:nvSpPr>
              <p:spPr>
                <a:xfrm>
                  <a:off x="2364203" y="2200289"/>
                  <a:ext cx="9656742" cy="728442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16" name="Rectángulo: esquinas redondeadas 15">
                  <a:extLst>
                    <a:ext uri="{FF2B5EF4-FFF2-40B4-BE49-F238E27FC236}">
                      <a16:creationId xmlns:a16="http://schemas.microsoft.com/office/drawing/2014/main" id="{BEB9515B-835F-4C28-98A5-BA663CAA5A16}"/>
                    </a:ext>
                  </a:extLst>
                </p:cNvPr>
                <p:cNvSpPr/>
                <p:nvPr/>
              </p:nvSpPr>
              <p:spPr>
                <a:xfrm>
                  <a:off x="2171877" y="3112819"/>
                  <a:ext cx="9438421" cy="912121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17" name="Elipse 16">
                  <a:extLst>
                    <a:ext uri="{FF2B5EF4-FFF2-40B4-BE49-F238E27FC236}">
                      <a16:creationId xmlns:a16="http://schemas.microsoft.com/office/drawing/2014/main" id="{3F49420F-F290-4CFA-88A8-345F23F91984}"/>
                    </a:ext>
                  </a:extLst>
                </p:cNvPr>
                <p:cNvSpPr/>
                <p:nvPr/>
              </p:nvSpPr>
              <p:spPr>
                <a:xfrm>
                  <a:off x="204348" y="2249939"/>
                  <a:ext cx="3750031" cy="36344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D5007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0A753531-32BF-43A8-9EE8-2C5BF03405C5}"/>
                  </a:ext>
                </a:extLst>
              </p:cNvPr>
              <p:cNvSpPr txBox="1"/>
              <p:nvPr/>
            </p:nvSpPr>
            <p:spPr>
              <a:xfrm>
                <a:off x="3493012" y="2320425"/>
                <a:ext cx="8066565" cy="486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400" dirty="0">
                    <a:latin typeface="Century Gothic" panose="020B0502020202020204" pitchFamily="34" charset="0"/>
                  </a:rPr>
                  <a:t>El </a:t>
                </a:r>
                <a:r>
                  <a:rPr lang="es-MX" sz="2400" b="1" dirty="0">
                    <a:latin typeface="Century Gothic" panose="020B0502020202020204" pitchFamily="34" charset="0"/>
                  </a:rPr>
                  <a:t>70.10%</a:t>
                </a:r>
                <a:r>
                  <a:rPr lang="es-MX" sz="2400" dirty="0">
                    <a:latin typeface="Century Gothic" panose="020B0502020202020204" pitchFamily="34" charset="0"/>
                  </a:rPr>
                  <a:t> indicó que el sistema </a:t>
                </a:r>
                <a:r>
                  <a:rPr lang="es-MX" sz="2400" b="1" i="1" dirty="0">
                    <a:latin typeface="Century Gothic" panose="020B0502020202020204" pitchFamily="34" charset="0"/>
                  </a:rPr>
                  <a:t>genera confianza</a:t>
                </a:r>
                <a:r>
                  <a:rPr lang="es-MX" sz="2400" dirty="0">
                    <a:latin typeface="Century Gothic" panose="020B0502020202020204" pitchFamily="34" charset="0"/>
                  </a:rPr>
                  <a:t>​</a:t>
                </a:r>
              </a:p>
            </p:txBody>
          </p:sp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078920F3-EC45-4925-A1DE-617089EEBAED}"/>
                  </a:ext>
                </a:extLst>
              </p:cNvPr>
              <p:cNvSpPr txBox="1"/>
              <p:nvPr/>
            </p:nvSpPr>
            <p:spPr>
              <a:xfrm>
                <a:off x="3921590" y="3197097"/>
                <a:ext cx="8066565" cy="8753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400" dirty="0">
                    <a:latin typeface="Century Gothic" panose="020B0502020202020204" pitchFamily="34" charset="0"/>
                  </a:rPr>
                  <a:t>El</a:t>
                </a:r>
                <a:r>
                  <a:rPr lang="es-MX" sz="2400" b="1" dirty="0">
                    <a:latin typeface="Century Gothic" panose="020B0502020202020204" pitchFamily="34" charset="0"/>
                  </a:rPr>
                  <a:t> 25.10%</a:t>
                </a:r>
                <a:r>
                  <a:rPr lang="es-MX" sz="2400" dirty="0">
                    <a:latin typeface="Century Gothic" panose="020B0502020202020204" pitchFamily="34" charset="0"/>
                  </a:rPr>
                  <a:t> indicó que genera un </a:t>
                </a:r>
                <a:r>
                  <a:rPr lang="es-MX" sz="2400" b="1" i="1" dirty="0">
                    <a:latin typeface="Century Gothic" panose="020B0502020202020204" pitchFamily="34" charset="0"/>
                  </a:rPr>
                  <a:t>nivel regular de confianza</a:t>
                </a:r>
                <a:r>
                  <a:rPr lang="es-MX" sz="2400" dirty="0">
                    <a:latin typeface="Century Gothic" panose="020B0502020202020204" pitchFamily="34" charset="0"/>
                  </a:rPr>
                  <a:t>​</a:t>
                </a:r>
              </a:p>
            </p:txBody>
          </p:sp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E301BD9-075C-47F5-9ED1-97C593B63673}"/>
                  </a:ext>
                </a:extLst>
              </p:cNvPr>
              <p:cNvSpPr txBox="1"/>
              <p:nvPr/>
            </p:nvSpPr>
            <p:spPr>
              <a:xfrm>
                <a:off x="3921590" y="4122046"/>
                <a:ext cx="5467427" cy="8753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400" dirty="0">
                    <a:latin typeface="Century Gothic" panose="020B0502020202020204" pitchFamily="34" charset="0"/>
                  </a:rPr>
                  <a:t>El </a:t>
                </a:r>
                <a:r>
                  <a:rPr lang="es-MX" sz="2400" b="1" dirty="0">
                    <a:latin typeface="Century Gothic" panose="020B0502020202020204" pitchFamily="34" charset="0"/>
                  </a:rPr>
                  <a:t>3.60% </a:t>
                </a:r>
                <a:r>
                  <a:rPr lang="es-MX" sz="2400" dirty="0">
                    <a:latin typeface="Century Gothic" panose="020B0502020202020204" pitchFamily="34" charset="0"/>
                  </a:rPr>
                  <a:t>indicó que genera </a:t>
                </a:r>
                <a:r>
                  <a:rPr lang="es-MX" sz="2400" b="1" i="1" dirty="0">
                    <a:latin typeface="Century Gothic" panose="020B0502020202020204" pitchFamily="34" charset="0"/>
                  </a:rPr>
                  <a:t>poca confianza</a:t>
                </a:r>
                <a:r>
                  <a:rPr lang="es-MX" sz="2400" dirty="0">
                    <a:latin typeface="Century Gothic" panose="020B0502020202020204" pitchFamily="34" charset="0"/>
                  </a:rPr>
                  <a:t>​</a:t>
                </a:r>
              </a:p>
            </p:txBody>
          </p:sp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7D907EF7-ADC6-4CB2-B470-9C8E967E39C9}"/>
                  </a:ext>
                </a:extLst>
              </p:cNvPr>
              <p:cNvSpPr txBox="1"/>
              <p:nvPr/>
            </p:nvSpPr>
            <p:spPr>
              <a:xfrm>
                <a:off x="3530608" y="5179100"/>
                <a:ext cx="8066565" cy="486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400" dirty="0">
                    <a:latin typeface="Century Gothic" panose="020B0502020202020204" pitchFamily="34" charset="0"/>
                  </a:rPr>
                  <a:t>El </a:t>
                </a:r>
                <a:r>
                  <a:rPr lang="es-MX" sz="2400" b="1" dirty="0">
                    <a:latin typeface="Century Gothic" panose="020B0502020202020204" pitchFamily="34" charset="0"/>
                  </a:rPr>
                  <a:t>1.20%</a:t>
                </a:r>
                <a:r>
                  <a:rPr lang="es-MX" sz="2400" dirty="0">
                    <a:latin typeface="Century Gothic" panose="020B0502020202020204" pitchFamily="34" charset="0"/>
                  </a:rPr>
                  <a:t> indicó que </a:t>
                </a:r>
                <a:r>
                  <a:rPr lang="es-MX" sz="2400" b="1" i="1" dirty="0">
                    <a:latin typeface="Century Gothic" panose="020B0502020202020204" pitchFamily="34" charset="0"/>
                  </a:rPr>
                  <a:t>no genera confianza</a:t>
                </a:r>
              </a:p>
            </p:txBody>
          </p:sp>
        </p:grp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FA3E3151-86C5-4179-9869-84CBE3699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29" y="2811327"/>
              <a:ext cx="2441421" cy="21945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3291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 dirty="0">
                <a:latin typeface="Century Gothic" panose="020B0502020202020204" pitchFamily="34" charset="0"/>
              </a:rPr>
              <a:t>Mejoras implementadas para el cómputo de resultados</a:t>
            </a:r>
          </a:p>
        </p:txBody>
      </p:sp>
    </p:spTree>
    <p:extLst>
      <p:ext uri="{BB962C8B-B14F-4D97-AF65-F5344CB8AC3E}">
        <p14:creationId xmlns:p14="http://schemas.microsoft.com/office/powerpoint/2010/main" val="2914036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9ACEB207-8FA9-495B-A20E-798967380508}"/>
              </a:ext>
            </a:extLst>
          </p:cNvPr>
          <p:cNvSpPr txBox="1"/>
          <p:nvPr/>
        </p:nvSpPr>
        <p:spPr>
          <a:xfrm>
            <a:off x="3818961" y="6257475"/>
            <a:ext cx="4949119" cy="6251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74C01F5-AC02-4901-9618-B5BC5F4472B7}"/>
              </a:ext>
            </a:extLst>
          </p:cNvPr>
          <p:cNvSpPr txBox="1"/>
          <p:nvPr/>
        </p:nvSpPr>
        <p:spPr>
          <a:xfrm>
            <a:off x="647597" y="1520785"/>
            <a:ext cx="925834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Blip>
                <a:blip r:embed="rId2"/>
              </a:buBlip>
            </a:pPr>
            <a:r>
              <a:rPr lang="es-MX" sz="2200" dirty="0">
                <a:latin typeface="Century Gothic" panose="020B0502020202020204" pitchFamily="34" charset="0"/>
              </a:rPr>
              <a:t>Se realizó el </a:t>
            </a: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</a:rPr>
              <a:t>ajuste de las rutinas de cómputo </a:t>
            </a:r>
            <a:r>
              <a:rPr lang="es-MX" sz="2200" dirty="0">
                <a:latin typeface="Century Gothic" panose="020B0502020202020204" pitchFamily="34" charset="0"/>
              </a:rPr>
              <a:t>utilizadas durante la etapa de descifrado y cómputo de los votos para minimizar el intercambio de información con otros componentes.</a:t>
            </a:r>
          </a:p>
          <a:p>
            <a:pPr marL="457200" indent="-457200" algn="just">
              <a:buBlip>
                <a:blip r:embed="rId2"/>
              </a:buBlip>
            </a:pPr>
            <a:endParaRPr lang="es-MX" sz="2200" dirty="0">
              <a:latin typeface="Century Gothic" panose="020B0502020202020204" pitchFamily="34" charset="0"/>
            </a:endParaRPr>
          </a:p>
          <a:p>
            <a:pPr marL="457200" indent="-457200" algn="just">
              <a:buBlip>
                <a:blip r:embed="rId2"/>
              </a:buBlip>
            </a:pPr>
            <a:endParaRPr lang="es-MX" sz="2200" dirty="0">
              <a:latin typeface="Century Gothic" panose="020B0502020202020204" pitchFamily="34" charset="0"/>
            </a:endParaRPr>
          </a:p>
          <a:p>
            <a:pPr marL="457200" indent="-457200" algn="just">
              <a:buBlip>
                <a:blip r:embed="rId2"/>
              </a:buBlip>
            </a:pPr>
            <a:r>
              <a:rPr lang="es-MX" sz="2200" dirty="0">
                <a:latin typeface="Century Gothic" panose="020B0502020202020204" pitchFamily="34" charset="0"/>
              </a:rPr>
              <a:t>Se optimizó el </a:t>
            </a: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</a:rPr>
              <a:t>número de interacciones </a:t>
            </a:r>
            <a:r>
              <a:rPr lang="es-MX" sz="2200" dirty="0">
                <a:latin typeface="Century Gothic" panose="020B0502020202020204" pitchFamily="34" charset="0"/>
              </a:rPr>
              <a:t>entre los componentes del Sistema.</a:t>
            </a:r>
          </a:p>
          <a:p>
            <a:pPr marL="457200" indent="-457200" algn="just">
              <a:buBlip>
                <a:blip r:embed="rId2"/>
              </a:buBlip>
            </a:pPr>
            <a:endParaRPr lang="es-MX" sz="2200" dirty="0">
              <a:latin typeface="Century Gothic" panose="020B0502020202020204" pitchFamily="34" charset="0"/>
            </a:endParaRPr>
          </a:p>
          <a:p>
            <a:pPr marL="457200" indent="-457200" algn="just">
              <a:buBlip>
                <a:blip r:embed="rId2"/>
              </a:buBlip>
            </a:pPr>
            <a:endParaRPr lang="es-MX" sz="2200" dirty="0">
              <a:latin typeface="Century Gothic" panose="020B0502020202020204" pitchFamily="34" charset="0"/>
            </a:endParaRPr>
          </a:p>
          <a:p>
            <a:pPr marL="457200" indent="-457200" algn="just">
              <a:buBlip>
                <a:blip r:embed="rId2"/>
              </a:buBlip>
            </a:pPr>
            <a:r>
              <a:rPr lang="es-MX" sz="2200" dirty="0">
                <a:latin typeface="Century Gothic" panose="020B0502020202020204" pitchFamily="34" charset="0"/>
              </a:rPr>
              <a:t>Se atendieron los </a:t>
            </a: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</a:rPr>
              <a:t>niveles de seguridad </a:t>
            </a:r>
            <a:r>
              <a:rPr lang="es-MX" sz="2200" dirty="0">
                <a:latin typeface="Century Gothic" panose="020B0502020202020204" pitchFamily="34" charset="0"/>
              </a:rPr>
              <a:t>recomendados durante las auditorías.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0BBB303-CBE5-434B-9C79-D710D82D2D8A}"/>
              </a:ext>
            </a:extLst>
          </p:cNvPr>
          <p:cNvGrpSpPr/>
          <p:nvPr/>
        </p:nvGrpSpPr>
        <p:grpSpPr>
          <a:xfrm>
            <a:off x="9742517" y="3833140"/>
            <a:ext cx="2188901" cy="2505519"/>
            <a:chOff x="7291184" y="2106590"/>
            <a:chExt cx="2132053" cy="2262141"/>
          </a:xfrm>
        </p:grpSpPr>
        <p:pic>
          <p:nvPicPr>
            <p:cNvPr id="15" name="Imagen 14" descr="Imagen que contiene reloj, dibujo, cuarto&#10;&#10;Descripción generada automáticamente">
              <a:extLst>
                <a:ext uri="{FF2B5EF4-FFF2-40B4-BE49-F238E27FC236}">
                  <a16:creationId xmlns:a16="http://schemas.microsoft.com/office/drawing/2014/main" id="{F5DF1417-61E3-487E-9A6C-C8944181F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31862" y1="37092" x2="55518" y2="23225"/>
                          <a14:foregroundMark x1="55518" y1="23225" x2="63484" y2="24760"/>
                          <a14:foregroundMark x1="63484" y1="24760" x2="69434" y2="30758"/>
                          <a14:foregroundMark x1="69434" y1="30758" x2="67083" y2="37956"/>
                          <a14:foregroundMark x1="67083" y1="37956" x2="50384" y2="36660"/>
                          <a14:foregroundMark x1="50384" y1="36660" x2="39395" y2="50096"/>
                          <a14:foregroundMark x1="39395" y1="50096" x2="41555" y2="57486"/>
                          <a14:foregroundMark x1="41555" y1="57486" x2="47889" y2="62956"/>
                          <a14:foregroundMark x1="47889" y1="62956" x2="54367" y2="57198"/>
                          <a14:foregroundMark x1="54367" y1="57198" x2="58685" y2="50048"/>
                          <a14:foregroundMark x1="58685" y1="50048" x2="65115" y2="45298"/>
                          <a14:foregroundMark x1="65115" y1="45298" x2="72073" y2="50336"/>
                          <a14:foregroundMark x1="72073" y1="50336" x2="68330" y2="58541"/>
                          <a14:foregroundMark x1="68330" y1="58541" x2="63532" y2="64251"/>
                          <a14:foregroundMark x1="33829" y1="54415" x2="54175" y2="37428"/>
                          <a14:foregroundMark x1="54175" y1="37428" x2="58109" y2="31286"/>
                          <a14:foregroundMark x1="74664" y1="28551" x2="72601" y2="57342"/>
                          <a14:foregroundMark x1="72601" y1="57342" x2="73225" y2="5878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184" y="2106590"/>
              <a:ext cx="2132053" cy="2132053"/>
            </a:xfrm>
            <a:prstGeom prst="rect">
              <a:avLst/>
            </a:prstGeom>
          </p:spPr>
        </p:pic>
        <p:pic>
          <p:nvPicPr>
            <p:cNvPr id="13" name="Imagen 12" descr="Imagen que contiene dibujo&#10;&#10;Descripción generada automáticamente">
              <a:extLst>
                <a:ext uri="{FF2B5EF4-FFF2-40B4-BE49-F238E27FC236}">
                  <a16:creationId xmlns:a16="http://schemas.microsoft.com/office/drawing/2014/main" id="{BA003D3C-88BE-4D36-BC17-4DA2FC4F1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2354" y="3668479"/>
              <a:ext cx="700252" cy="700252"/>
            </a:xfrm>
            <a:prstGeom prst="rect">
              <a:avLst/>
            </a:prstGeom>
          </p:spPr>
        </p:pic>
      </p:grp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B05DC25F-8A75-4DE0-955A-4DF5731B175A}"/>
              </a:ext>
            </a:extLst>
          </p:cNvPr>
          <p:cNvSpPr txBox="1">
            <a:spLocks/>
          </p:cNvSpPr>
          <p:nvPr/>
        </p:nvSpPr>
        <p:spPr>
          <a:xfrm>
            <a:off x="300575" y="276657"/>
            <a:ext cx="10728786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latin typeface="Century Gothic" panose="020B0502020202020204" pitchFamily="34" charset="0"/>
              </a:rPr>
              <a:t>Mejoras implementadas</a:t>
            </a:r>
            <a:r>
              <a:rPr lang="es-ES" dirty="0">
                <a:latin typeface="Century Gothic" panose="020B0502020202020204" pitchFamily="34" charset="0"/>
              </a:rPr>
              <a:t>| Cómputo de resultados</a:t>
            </a:r>
            <a:endParaRPr lang="es-ES" dirty="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2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14BDEC-92DD-49DC-B0F4-6060FF7D6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899" y="232653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>
                <a:latin typeface="Century Gothic" panose="020B0502020202020204" pitchFamily="34" charset="0"/>
              </a:rPr>
              <a:t>Contenido</a:t>
            </a: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1821824" y="1568438"/>
            <a:ext cx="8110116" cy="2930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 y alcance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 del simulacro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 de la encuesta de satisfacción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</a:rPr>
              <a:t>Resultados de las mejoras implementadas</a:t>
            </a: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48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9ACEB207-8FA9-495B-A20E-798967380508}"/>
              </a:ext>
            </a:extLst>
          </p:cNvPr>
          <p:cNvSpPr txBox="1"/>
          <p:nvPr/>
        </p:nvSpPr>
        <p:spPr>
          <a:xfrm>
            <a:off x="3818961" y="6257475"/>
            <a:ext cx="4949119" cy="6251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/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B05DC25F-8A75-4DE0-955A-4DF5731B175A}"/>
              </a:ext>
            </a:extLst>
          </p:cNvPr>
          <p:cNvSpPr txBox="1">
            <a:spLocks/>
          </p:cNvSpPr>
          <p:nvPr/>
        </p:nvSpPr>
        <p:spPr>
          <a:xfrm>
            <a:off x="300575" y="276657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>
                <a:latin typeface="Century Gothic" panose="020B0502020202020204" pitchFamily="34" charset="0"/>
              </a:rPr>
              <a:t>Mejoras implementadas</a:t>
            </a:r>
            <a:r>
              <a:rPr lang="es-ES">
                <a:latin typeface="Century Gothic" panose="020B0502020202020204" pitchFamily="34" charset="0"/>
              </a:rPr>
              <a:t>| Resultados de las pruebas</a:t>
            </a:r>
            <a:endParaRPr lang="es-ES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6D2BE3-6761-4E7B-8EFA-0DA65D470DAA}"/>
              </a:ext>
            </a:extLst>
          </p:cNvPr>
          <p:cNvSpPr txBox="1"/>
          <p:nvPr/>
        </p:nvSpPr>
        <p:spPr>
          <a:xfrm>
            <a:off x="529826" y="1520785"/>
            <a:ext cx="107931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2200" dirty="0">
              <a:latin typeface="Century Gothic" panose="020B0502020202020204" pitchFamily="34" charset="0"/>
            </a:endParaRPr>
          </a:p>
          <a:p>
            <a:pPr marL="457200" marR="0" indent="-4572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De manera comparativa, para la Diputación Migrante de la Ciudad de México:</a:t>
            </a:r>
          </a:p>
          <a:p>
            <a:pPr marL="457200" marR="0" indent="-4572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buBlip>
                <a:blip r:embed="rId2"/>
              </a:buBlip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Durante el </a:t>
            </a:r>
            <a:r>
              <a:rPr lang="es-MX" sz="22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cuarto simulacro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se descifraron aproximadamente </a:t>
            </a: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18 votos por minuto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914400" lvl="1" indent="-457200" algn="just">
              <a:buBlip>
                <a:blip r:embed="rId2"/>
              </a:buBlip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buBlip>
                <a:blip r:embed="rId2"/>
              </a:buBlip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buBlip>
                <a:blip r:embed="rId2"/>
              </a:buBlip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Durante el </a:t>
            </a:r>
            <a:r>
              <a:rPr lang="es-MX" sz="22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quinto simulacro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se descifraron aproximadamente </a:t>
            </a: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300 votos por minuto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marR="0" indent="-4572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marR="0" indent="-4572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</a:pPr>
            <a:endParaRPr lang="es-MX" sz="2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117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00575" y="276657"/>
            <a:ext cx="1092674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latin typeface="Century Gothic" panose="020B0502020202020204" pitchFamily="34" charset="0"/>
              </a:rPr>
              <a:t>Mejoras implementadas</a:t>
            </a:r>
            <a:r>
              <a:rPr lang="es-ES" dirty="0">
                <a:latin typeface="Century Gothic" panose="020B0502020202020204" pitchFamily="34" charset="0"/>
              </a:rPr>
              <a:t>| Tiempos esperados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487294" y="1147738"/>
            <a:ext cx="97407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Se espera que el proceso de cómputo tenga la siguiente duración, considerando un 100% de participación:</a:t>
            </a:r>
          </a:p>
        </p:txBody>
      </p:sp>
      <p:graphicFrame>
        <p:nvGraphicFramePr>
          <p:cNvPr id="8" name="Table 13">
            <a:extLst>
              <a:ext uri="{FF2B5EF4-FFF2-40B4-BE49-F238E27FC236}">
                <a16:creationId xmlns:a16="http://schemas.microsoft.com/office/drawing/2014/main" id="{DE697B92-F21E-4640-AB92-9DE665D39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977663"/>
              </p:ext>
            </p:extLst>
          </p:nvPr>
        </p:nvGraphicFramePr>
        <p:xfrm>
          <a:off x="3580450" y="2180597"/>
          <a:ext cx="5399533" cy="4297032"/>
        </p:xfrm>
        <a:graphic>
          <a:graphicData uri="http://schemas.openxmlformats.org/drawingml/2006/table">
            <a:tbl>
              <a:tblPr firstRow="1" firstCol="1" bandRow="1"/>
              <a:tblGrid>
                <a:gridCol w="2100152">
                  <a:extLst>
                    <a:ext uri="{9D8B030D-6E8A-4147-A177-3AD203B41FA5}">
                      <a16:colId xmlns:a16="http://schemas.microsoft.com/office/drawing/2014/main" val="3622052650"/>
                    </a:ext>
                  </a:extLst>
                </a:gridCol>
                <a:gridCol w="1715678">
                  <a:extLst>
                    <a:ext uri="{9D8B030D-6E8A-4147-A177-3AD203B41FA5}">
                      <a16:colId xmlns:a16="http://schemas.microsoft.com/office/drawing/2014/main" val="1208492673"/>
                    </a:ext>
                  </a:extLst>
                </a:gridCol>
                <a:gridCol w="1583703">
                  <a:extLst>
                    <a:ext uri="{9D8B030D-6E8A-4147-A177-3AD203B41FA5}">
                      <a16:colId xmlns:a16="http://schemas.microsoft.com/office/drawing/2014/main" val="42864014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t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Entidad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0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Ciudadanos registrados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0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Tiempo (minutos)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0674" marR="140674" marT="70337" marB="703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04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63092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Baja California Sur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5978442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Chihuahua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1,355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066101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Colima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109181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Guerrero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1,328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266209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Michoacán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2,139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2510053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Nayarit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6407266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Querétaro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705217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San Luis Potosí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968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846064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Zacatecas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553562"/>
                  </a:ext>
                </a:extLst>
              </a:tr>
              <a:tr h="349928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Ciudad de México</a:t>
                      </a:r>
                      <a:endParaRPr lang="es-MX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9,840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7959016"/>
                  </a:ext>
                </a:extLst>
              </a:tr>
              <a:tr h="328827">
                <a:tc>
                  <a:txBody>
                    <a:bodyPr/>
                    <a:lstStyle/>
                    <a:p>
                      <a:pPr algn="just" fontAlgn="b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Jalisco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5506" marR="105506" marT="146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3,308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MX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958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436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297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Objetivo y alcance</a:t>
            </a:r>
          </a:p>
        </p:txBody>
      </p:sp>
    </p:spTree>
    <p:extLst>
      <p:ext uri="{BB962C8B-B14F-4D97-AF65-F5344CB8AC3E}">
        <p14:creationId xmlns:p14="http://schemas.microsoft.com/office/powerpoint/2010/main" val="149808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4755BDE7-EB70-468B-A460-34283EBEDD18}"/>
              </a:ext>
            </a:extLst>
          </p:cNvPr>
          <p:cNvSpPr/>
          <p:nvPr/>
        </p:nvSpPr>
        <p:spPr>
          <a:xfrm>
            <a:off x="972876" y="1401327"/>
            <a:ext cx="100679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Replicar los procesos, procedimientos y logística relacionada con la organización y operación del voto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las y los Mexicanos Residentes en el Extranjero, a través del Sistema de voto Electrónico por Internet (SIVEI).</a:t>
            </a:r>
            <a:endParaRPr lang="es-MX" sz="2000">
              <a:solidFill>
                <a:srgbClr val="640045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id="{2F977220-2B7A-444F-8FBF-B77144AE021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Objetivo</a:t>
            </a: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DA05558D-7531-4F20-9CD4-E17EF2C66798}"/>
              </a:ext>
            </a:extLst>
          </p:cNvPr>
          <p:cNvGrpSpPr/>
          <p:nvPr/>
        </p:nvGrpSpPr>
        <p:grpSpPr>
          <a:xfrm>
            <a:off x="1951014" y="3346515"/>
            <a:ext cx="8219046" cy="2245358"/>
            <a:chOff x="2327442" y="3469954"/>
            <a:chExt cx="7315357" cy="1998480"/>
          </a:xfrm>
        </p:grpSpPr>
        <p:sp>
          <p:nvSpPr>
            <p:cNvPr id="25" name="Flecha: a la derecha 24">
              <a:extLst>
                <a:ext uri="{FF2B5EF4-FFF2-40B4-BE49-F238E27FC236}">
                  <a16:creationId xmlns:a16="http://schemas.microsoft.com/office/drawing/2014/main" id="{27FCA2AE-89D8-4730-9034-6FC59A9D5CA6}"/>
                </a:ext>
              </a:extLst>
            </p:cNvPr>
            <p:cNvSpPr/>
            <p:nvPr/>
          </p:nvSpPr>
          <p:spPr>
            <a:xfrm>
              <a:off x="4867912" y="4170822"/>
              <a:ext cx="2455625" cy="62720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518249F6-163B-4A5E-8858-9B1FD11FB223}"/>
                </a:ext>
              </a:extLst>
            </p:cNvPr>
            <p:cNvGrpSpPr/>
            <p:nvPr/>
          </p:nvGrpSpPr>
          <p:grpSpPr>
            <a:xfrm>
              <a:off x="2327442" y="3566805"/>
              <a:ext cx="1696298" cy="1884922"/>
              <a:chOff x="1060204" y="3496623"/>
              <a:chExt cx="1696298" cy="1884922"/>
            </a:xfrm>
          </p:grpSpPr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78599714-213C-4FD5-81F3-DB3F4529C9D0}"/>
                  </a:ext>
                </a:extLst>
              </p:cNvPr>
              <p:cNvSpPr/>
              <p:nvPr/>
            </p:nvSpPr>
            <p:spPr>
              <a:xfrm>
                <a:off x="1060204" y="5012213"/>
                <a:ext cx="16962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Organización</a:t>
                </a:r>
                <a:endParaRPr lang="es-MX"/>
              </a:p>
            </p:txBody>
          </p:sp>
          <p:pic>
            <p:nvPicPr>
              <p:cNvPr id="32" name="Imagen 31" descr="Icono&#10;&#10;Descripción generada automáticamente">
                <a:extLst>
                  <a:ext uri="{FF2B5EF4-FFF2-40B4-BE49-F238E27FC236}">
                    <a16:creationId xmlns:a16="http://schemas.microsoft.com/office/drawing/2014/main" id="{2FD1020C-23F7-46C4-B7A4-01677794C3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21043" y="3496623"/>
                <a:ext cx="1174620" cy="1174620"/>
              </a:xfrm>
              <a:prstGeom prst="rect">
                <a:avLst/>
              </a:prstGeom>
            </p:spPr>
          </p:pic>
        </p:grpSp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7204E40D-1ACB-44F2-8D5F-DF40A129B179}"/>
                </a:ext>
              </a:extLst>
            </p:cNvPr>
            <p:cNvGrpSpPr/>
            <p:nvPr/>
          </p:nvGrpSpPr>
          <p:grpSpPr>
            <a:xfrm>
              <a:off x="8236645" y="3469954"/>
              <a:ext cx="1406154" cy="1998480"/>
              <a:chOff x="7384187" y="3383065"/>
              <a:chExt cx="1406154" cy="1998480"/>
            </a:xfrm>
          </p:grpSpPr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14C83D32-CAD0-40E6-B14C-523E12E510F8}"/>
                  </a:ext>
                </a:extLst>
              </p:cNvPr>
              <p:cNvSpPr/>
              <p:nvPr/>
            </p:nvSpPr>
            <p:spPr>
              <a:xfrm>
                <a:off x="7384187" y="5012213"/>
                <a:ext cx="14061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Operación</a:t>
                </a:r>
                <a:endParaRPr lang="es-MX"/>
              </a:p>
            </p:txBody>
          </p:sp>
          <p:pic>
            <p:nvPicPr>
              <p:cNvPr id="30" name="Imagen 29">
                <a:extLst>
                  <a:ext uri="{FF2B5EF4-FFF2-40B4-BE49-F238E27FC236}">
                    <a16:creationId xmlns:a16="http://schemas.microsoft.com/office/drawing/2014/main" id="{63E5C04E-61F7-471F-8982-62EDD2E7BE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4187" y="3383065"/>
                <a:ext cx="1401736" cy="140173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5342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Alcance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81E579D-53C3-4884-8D9B-73EBC2F0F287}"/>
              </a:ext>
            </a:extLst>
          </p:cNvPr>
          <p:cNvSpPr/>
          <p:nvPr/>
        </p:nvSpPr>
        <p:spPr>
          <a:xfrm>
            <a:off x="436530" y="2004850"/>
            <a:ext cx="80821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elecciones de Gubernatura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para: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Baja California Sur, Chihuahua, Colima, Guerrero, Michoacán, Nayarit, Querétaro, San Luis Potosí y Zacatecas; 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Diputación Migrante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la Ciudad de México; y 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 Diputación de RP </a:t>
            </a: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para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Jalisco. 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 sz="2400">
              <a:highlight>
                <a:srgbClr val="00FF00"/>
              </a:highligh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B382776-D63D-4538-9C4B-AF8B143168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672" y="2441543"/>
            <a:ext cx="2922000" cy="29220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8209A8B-D984-4E2A-8ED1-8CD059F64F06}"/>
              </a:ext>
            </a:extLst>
          </p:cNvPr>
          <p:cNvSpPr/>
          <p:nvPr/>
        </p:nvSpPr>
        <p:spPr>
          <a:xfrm>
            <a:off x="565300" y="1004607"/>
            <a:ext cx="9794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Simular las elecciones que se llevarán a cabo en el marco de los PEL 2020-2021, considerando las:</a:t>
            </a:r>
          </a:p>
        </p:txBody>
      </p:sp>
    </p:spTree>
    <p:extLst>
      <p:ext uri="{BB962C8B-B14F-4D97-AF65-F5344CB8AC3E}">
        <p14:creationId xmlns:p14="http://schemas.microsoft.com/office/powerpoint/2010/main" val="80082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Resultados del Simulacro</a:t>
            </a:r>
          </a:p>
        </p:txBody>
      </p:sp>
    </p:spTree>
    <p:extLst>
      <p:ext uri="{BB962C8B-B14F-4D97-AF65-F5344CB8AC3E}">
        <p14:creationId xmlns:p14="http://schemas.microsoft.com/office/powerpoint/2010/main" val="2077756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76693E7-7B38-497A-8A49-C02BF0495F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8053505"/>
              </p:ext>
            </p:extLst>
          </p:nvPr>
        </p:nvGraphicFramePr>
        <p:xfrm>
          <a:off x="1205222" y="1926077"/>
          <a:ext cx="10366018" cy="4401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1123DC2D-1D0D-44BF-A9D0-B00B36CAB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000" y="298969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MX">
                <a:latin typeface="Century Gothic"/>
                <a:cs typeface="Arial"/>
              </a:rPr>
              <a:t>Resultados | Lista de personas registradas</a:t>
            </a:r>
          </a:p>
        </p:txBody>
      </p:sp>
      <p:sp>
        <p:nvSpPr>
          <p:cNvPr id="8" name="Rectángulo 1">
            <a:extLst>
              <a:ext uri="{FF2B5EF4-FFF2-40B4-BE49-F238E27FC236}">
                <a16:creationId xmlns:a16="http://schemas.microsoft.com/office/drawing/2014/main" id="{C7BB44A5-4A46-4AF1-BFCB-D06C0C4A1980}"/>
              </a:ext>
            </a:extLst>
          </p:cNvPr>
          <p:cNvSpPr/>
          <p:nvPr/>
        </p:nvSpPr>
        <p:spPr>
          <a:xfrm>
            <a:off x="912991" y="1402857"/>
            <a:ext cx="10366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D70D86"/>
              </a:buClr>
            </a:pPr>
            <a:r>
              <a:rPr lang="es-MX" sz="2800" b="1" dirty="0">
                <a:solidFill>
                  <a:srgbClr val="D4007F"/>
                </a:solidFill>
                <a:latin typeface="Century Gothic"/>
                <a:cs typeface="Times New Roman"/>
              </a:rPr>
              <a:t>3,803 personas registradas</a:t>
            </a:r>
            <a:r>
              <a:rPr lang="es-MX" sz="2800" dirty="0">
                <a:latin typeface="Century Gothic"/>
                <a:cs typeface="Times New Roman"/>
              </a:rPr>
              <a:t> desde </a:t>
            </a:r>
            <a:r>
              <a:rPr lang="es-MX" sz="2800" b="1" dirty="0">
                <a:solidFill>
                  <a:srgbClr val="D4007F"/>
                </a:solidFill>
                <a:latin typeface="Century Gothic"/>
                <a:cs typeface="Times New Roman"/>
              </a:rPr>
              <a:t>42 países</a:t>
            </a:r>
            <a:r>
              <a:rPr lang="es-MX" sz="2800" dirty="0">
                <a:latin typeface="Century Gothic"/>
                <a:cs typeface="Times New Roman"/>
              </a:rPr>
              <a:t>.</a:t>
            </a:r>
            <a:endParaRPr lang="es-MX" sz="28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23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722346" y="6138333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01142" y="1291448"/>
            <a:ext cx="103659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La</a:t>
            </a:r>
            <a:r>
              <a:rPr lang="es-MX" sz="2200" b="1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Lista de personas registradas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tuvo la siguiente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proporción de mujeres y hombres</a:t>
            </a:r>
            <a:r>
              <a:rPr lang="es-MX" sz="2200" b="1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7A313BE6-0FEE-478A-9739-CE9AC58B6B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50"/>
          <a:stretch/>
        </p:blipFill>
        <p:spPr>
          <a:xfrm>
            <a:off x="8365328" y="2369803"/>
            <a:ext cx="1216502" cy="313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B621049D-DD70-4B62-92C0-7DF2BA3FA0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25"/>
          <a:stretch/>
        </p:blipFill>
        <p:spPr>
          <a:xfrm>
            <a:off x="3003105" y="2399239"/>
            <a:ext cx="1471538" cy="3139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0086AE2-FC48-4C29-85D5-EB55646E4165}"/>
              </a:ext>
            </a:extLst>
          </p:cNvPr>
          <p:cNvSpPr/>
          <p:nvPr/>
        </p:nvSpPr>
        <p:spPr>
          <a:xfrm>
            <a:off x="8365328" y="5538521"/>
            <a:ext cx="1710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sz="24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51.23 %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55D15DE-CF23-4D17-8593-C1F032044740}"/>
              </a:ext>
            </a:extLst>
          </p:cNvPr>
          <p:cNvSpPr/>
          <p:nvPr/>
        </p:nvSpPr>
        <p:spPr>
          <a:xfrm>
            <a:off x="3088023" y="5538521"/>
            <a:ext cx="1354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sz="24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48.77</a:t>
            </a:r>
            <a:r>
              <a:rPr lang="es-MX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s-MX" sz="24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B072C113-4DF4-4C7C-98D7-7CF13A399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000" y="298969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MX">
                <a:latin typeface="Century Gothic"/>
                <a:cs typeface="Arial"/>
              </a:rPr>
              <a:t>Resultados | Lista de personas registradas</a:t>
            </a:r>
          </a:p>
        </p:txBody>
      </p:sp>
    </p:spTree>
    <p:extLst>
      <p:ext uri="{BB962C8B-B14F-4D97-AF65-F5344CB8AC3E}">
        <p14:creationId xmlns:p14="http://schemas.microsoft.com/office/powerpoint/2010/main" val="2353987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722346" y="6138333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Resultados | Porcentaje de participación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10569" y="1301362"/>
            <a:ext cx="103659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1,940 ciudadanas(nos) emitieron su voto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representando una participación del </a:t>
            </a: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51.01%.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B14B35-F5DA-421C-ABF1-007B72819A6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473" y="2605468"/>
            <a:ext cx="6419054" cy="345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48762"/>
      </p:ext>
    </p:extLst>
  </p:cSld>
  <p:clrMapOvr>
    <a:masterClrMapping/>
  </p:clrMapOvr>
</p:sld>
</file>

<file path=ppt/theme/theme1.xml><?xml version="1.0" encoding="utf-8"?>
<a:theme xmlns:a="http://schemas.openxmlformats.org/drawingml/2006/main" name="I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2400" b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UNICOM-CG_PLANTILLA_PRESENTACION.pptx" id="{42CA9F1E-14B5-4964-B4C6-EDA7B3C32CDC}" vid="{570069FE-D3AD-4F14-845E-48978D9F88D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017A4AD9448234384F2E15EB6CE5376" ma:contentTypeVersion="11" ma:contentTypeDescription="Crear nuevo documento." ma:contentTypeScope="" ma:versionID="5f358d589d4c790dfb535c88722a7975">
  <xsd:schema xmlns:xsd="http://www.w3.org/2001/XMLSchema" xmlns:xs="http://www.w3.org/2001/XMLSchema" xmlns:p="http://schemas.microsoft.com/office/2006/metadata/properties" xmlns:ns3="3d2d30a0-deb4-4811-b106-ce12e2573e27" xmlns:ns4="695c8c4c-87d8-4e61-acc9-204d6e753f15" targetNamespace="http://schemas.microsoft.com/office/2006/metadata/properties" ma:root="true" ma:fieldsID="4f0428c3fa6b1c172c218d2c02c48a82" ns3:_="" ns4:_="">
    <xsd:import namespace="3d2d30a0-deb4-4811-b106-ce12e2573e27"/>
    <xsd:import namespace="695c8c4c-87d8-4e61-acc9-204d6e753f1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d30a0-deb4-4811-b106-ce12e2573e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5c8c4c-87d8-4e61-acc9-204d6e753f1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7BF24A-2F4A-4966-AC23-0E04948225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F903D3-C93E-4C41-A775-DCE73ECA3A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2d30a0-deb4-4811-b106-ce12e2573e27"/>
    <ds:schemaRef ds:uri="695c8c4c-87d8-4e61-acc9-204d6e753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8167832-CBE6-470F-B324-6476EEDD4FE9}">
  <ds:schemaRefs>
    <ds:schemaRef ds:uri="3d2d30a0-deb4-4811-b106-ce12e2573e27"/>
    <ds:schemaRef ds:uri="695c8c4c-87d8-4e61-acc9-204d6e753f15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UNICOM-CG_PLANTILLA_PRESENTACION_2018 (1)</Template>
  <TotalTime>536</TotalTime>
  <Words>770</Words>
  <Application>Microsoft Office PowerPoint</Application>
  <PresentationFormat>Panorámica</PresentationFormat>
  <Paragraphs>140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0" baseType="lpstr">
      <vt:lpstr>Arial</vt:lpstr>
      <vt:lpstr>Calibri</vt:lpstr>
      <vt:lpstr>Century Gothic</vt:lpstr>
      <vt:lpstr>Courier New</vt:lpstr>
      <vt:lpstr>Times New Roman</vt:lpstr>
      <vt:lpstr>Verdana</vt:lpstr>
      <vt:lpstr>Wingdings</vt:lpstr>
      <vt:lpstr>INE</vt:lpstr>
      <vt:lpstr>Presentación de PowerPoint</vt:lpstr>
      <vt:lpstr>Presentación de PowerPoint</vt:lpstr>
      <vt:lpstr>Objetivo y alcance</vt:lpstr>
      <vt:lpstr>Presentación de PowerPoint</vt:lpstr>
      <vt:lpstr>Presentación de PowerPoint</vt:lpstr>
      <vt:lpstr>Resultados del Simulacro</vt:lpstr>
      <vt:lpstr>Presentación de PowerPoint</vt:lpstr>
      <vt:lpstr>Presentación de PowerPoint</vt:lpstr>
      <vt:lpstr>Presentación de PowerPoint</vt:lpstr>
      <vt:lpstr>Resultados de la encuesta de satisfacción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Mejoras implementadas para el cómputo de resultados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Reglamento para el uso y operación de la Firma Electrónica Avanzada  en el INE</dc:title>
  <dc:creator>CRUZ ESTRADA STEPHANIE</dc:creator>
  <cp:lastModifiedBy>HERNANDEZ CRUZ LUZ VERONICA</cp:lastModifiedBy>
  <cp:revision>17</cp:revision>
  <cp:lastPrinted>2020-01-16T03:16:33Z</cp:lastPrinted>
  <dcterms:created xsi:type="dcterms:W3CDTF">2019-02-13T19:26:12Z</dcterms:created>
  <dcterms:modified xsi:type="dcterms:W3CDTF">2021-05-17T19:31:02Z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47976e80-4500-464c-b6a7-acd8b68f46dc</vt:lpwstr>
  </property>
  <property fmtid="{D5CDD505-2E9C-101B-9397-08002B2CF9AE}" pid="3" name="ContentTypeId">
    <vt:lpwstr>0x010100C017A4AD9448234384F2E15EB6CE5376</vt:lpwstr>
  </property>
</Properties>
</file>