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699" r:id="rId6"/>
    <p:sldId id="609" r:id="rId7"/>
    <p:sldId id="701" r:id="rId8"/>
    <p:sldId id="715" r:id="rId9"/>
    <p:sldId id="605" r:id="rId10"/>
    <p:sldId id="726" r:id="rId11"/>
    <p:sldId id="704" r:id="rId12"/>
    <p:sldId id="748" r:id="rId13"/>
    <p:sldId id="742" r:id="rId14"/>
    <p:sldId id="735" r:id="rId15"/>
    <p:sldId id="751" r:id="rId16"/>
    <p:sldId id="744" r:id="rId17"/>
    <p:sldId id="743" r:id="rId18"/>
    <p:sldId id="737" r:id="rId19"/>
    <p:sldId id="750" r:id="rId20"/>
    <p:sldId id="752" r:id="rId21"/>
    <p:sldId id="738" r:id="rId22"/>
    <p:sldId id="747" r:id="rId23"/>
    <p:sldId id="338" r:id="rId24"/>
  </p:sldIdLst>
  <p:sldSz cx="12192000" cy="6858000"/>
  <p:notesSz cx="7023100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OCHOA JIMENEZ JOSE EDUARDO" initials="OJJE" lastIdx="1" clrIdx="6"/>
  <p:cmAuthor id="1" name="FERRER CARMONA MARTHA LORENA" initials="FCML" lastIdx="25" clrIdx="0"/>
  <p:cmAuthor id="8" name="OCHOA JIMENEZ JOSE EDUARDO" initials="OJJE [2]" lastIdx="1" clrIdx="7"/>
  <p:cmAuthor id="2" name="CRUZ ESTRADA STEPHANIE" initials="CES" lastIdx="44" clrIdx="1"/>
  <p:cmAuthor id="9" name="CRUZ VAZQUEZ JESUS RAUL" initials="CVJR" lastIdx="5" clrIdx="8">
    <p:extLst>
      <p:ext uri="{19B8F6BF-5375-455C-9EA6-DF929625EA0E}">
        <p15:presenceInfo xmlns:p15="http://schemas.microsoft.com/office/powerpoint/2012/main" userId="S-1-5-21-165008961-2075435147-1852072286-3199" providerId="AD"/>
      </p:ext>
    </p:extLst>
  </p:cmAuthor>
  <p:cmAuthor id="3" name="CARDENAS SIERRA HECTOR" initials="CSH" lastIdx="18" clrIdx="2"/>
  <p:cmAuthor id="10" name="SANDOVAL ESPINOSA FILIBERTO EZEQUIEL" initials="SEFE" lastIdx="2" clrIdx="9">
    <p:extLst>
      <p:ext uri="{19B8F6BF-5375-455C-9EA6-DF929625EA0E}">
        <p15:presenceInfo xmlns:p15="http://schemas.microsoft.com/office/powerpoint/2012/main" userId="S::filiberto.sandoval@ine.mx::2cb1ed97-0444-4ee7-ade5-984f0824ffb2" providerId="AD"/>
      </p:ext>
    </p:extLst>
  </p:cmAuthor>
  <p:cmAuthor id="4" name="Lissette Morones Sanchez" initials="LMS" lastIdx="5" clrIdx="3"/>
  <p:cmAuthor id="5" name="VASQUEZ AMACENDE DANIEL" initials="VAD" lastIdx="2" clrIdx="4"/>
  <p:cmAuthor id="6" name="VALLE NAVARRETE EMANUEL" initials="VNE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40A1"/>
    <a:srgbClr val="37848A"/>
    <a:srgbClr val="D5007F"/>
    <a:srgbClr val="D70D86"/>
    <a:srgbClr val="640045"/>
    <a:srgbClr val="E83BB2"/>
    <a:srgbClr val="B1E9E5"/>
    <a:srgbClr val="96CBFC"/>
    <a:srgbClr val="8ED6E4"/>
    <a:srgbClr val="E88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DB6788-C021-4C48-B8DC-D9CC83461BCC}" v="47" dt="2021-02-11T20:41:21.504"/>
    <p1510:client id="{C6F40069-09F7-47AA-B790-1DD62DBC0BFA}" v="643" dt="2021-02-11T23:45:04.788"/>
    <p1510:client id="{CD994734-ECBB-4FDB-A8E3-D8DDED5916F0}" v="122" dt="2021-02-11T21:17:43.763"/>
    <p1510:client id="{D8D9EB1B-4188-4FFC-B2A2-03B55C01767E}" v="93" vWet="95" dt="2021-02-11T20:41:18.7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err="1"/>
              <a:t>Participación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el </a:t>
            </a:r>
            <a:r>
              <a:rPr lang="en-US" err="1"/>
              <a:t>tercer</a:t>
            </a:r>
            <a:r>
              <a:rPr lang="en-US"/>
              <a:t> </a:t>
            </a:r>
            <a:r>
              <a:rPr lang="en-US" err="1"/>
              <a:t>simulacro</a:t>
            </a:r>
            <a:r>
              <a:rPr lang="en-US"/>
              <a:t> de </a:t>
            </a:r>
            <a:r>
              <a:rPr lang="en-US" err="1"/>
              <a:t>voto</a:t>
            </a:r>
            <a:r>
              <a:rPr lang="en-US"/>
              <a:t> </a:t>
            </a:r>
            <a:r>
              <a:rPr lang="en-US" err="1"/>
              <a:t>electrónico</a:t>
            </a:r>
            <a:r>
              <a:rPr lang="en-US"/>
              <a:t> por Internet</a:t>
            </a:r>
          </a:p>
          <a:p>
            <a:pPr>
              <a:defRPr/>
            </a:pPr>
            <a:r>
              <a:rPr lang="en-US"/>
              <a:t> </a:t>
            </a:r>
          </a:p>
        </c:rich>
      </c:tx>
      <c:layout>
        <c:manualLayout>
          <c:xMode val="edge"/>
          <c:yMode val="edge"/>
          <c:x val="0.14903512918518119"/>
          <c:y val="7.95821323950913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Personas</c:v>
                </c:pt>
              </c:strCache>
            </c:strRef>
          </c:tx>
          <c:spPr>
            <a:solidFill>
              <a:srgbClr val="D5007F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37848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35E6-42F8-8BE9-23F7E468F46B}"/>
              </c:ext>
            </c:extLst>
          </c:dPt>
          <c:dPt>
            <c:idx val="2"/>
            <c:invertIfNegative val="0"/>
            <c:bubble3D val="0"/>
            <c:spPr>
              <a:solidFill>
                <a:srgbClr val="8140A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5E6-42F8-8BE9-23F7E468F46B}"/>
              </c:ext>
            </c:extLst>
          </c:dPt>
          <c:dLbls>
            <c:dLbl>
              <c:idx val="0"/>
              <c:layout>
                <c:manualLayout>
                  <c:x val="-3.1446177611575971E-17"/>
                  <c:y val="0.3183285295803652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>
                        <a:solidFill>
                          <a:schemeClr val="bg1"/>
                        </a:solidFill>
                      </a:rPr>
                      <a:t>3,074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35E6-42F8-8BE9-23F7E468F46B}"/>
                </c:ext>
              </c:extLst>
            </c:dLbl>
            <c:dLbl>
              <c:idx val="1"/>
              <c:layout>
                <c:manualLayout>
                  <c:x val="-3.4303966721141617E-3"/>
                  <c:y val="0.21009682952304098"/>
                </c:manualLayout>
              </c:layout>
              <c:tx>
                <c:rich>
                  <a:bodyPr rot="0" spcFirstLastPara="1" vertOverflow="overflow" horzOverflow="overflow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>
                        <a:solidFill>
                          <a:schemeClr val="bg1"/>
                        </a:solidFill>
                      </a:rPr>
                      <a:t>1,977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35E6-42F8-8BE9-23F7E468F46B}"/>
                </c:ext>
              </c:extLst>
            </c:dLbl>
            <c:dLbl>
              <c:idx val="2"/>
              <c:layout>
                <c:manualLayout>
                  <c:x val="-3.4305317324185248E-3"/>
                  <c:y val="0.1368812677195570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>
                        <a:solidFill>
                          <a:schemeClr val="bg1"/>
                        </a:solidFill>
                      </a:rPr>
                      <a:t>1,097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35E6-42F8-8BE9-23F7E468F4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Registradas</c:v>
                </c:pt>
                <c:pt idx="1">
                  <c:v>Emitieron su voto</c:v>
                </c:pt>
                <c:pt idx="2">
                  <c:v>No participaron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3074</c:v>
                </c:pt>
                <c:pt idx="1">
                  <c:v>1977</c:v>
                </c:pt>
                <c:pt idx="2">
                  <c:v>1097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E6-42F8-8BE9-23F7E468F4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6534976"/>
        <c:axId val="1965655888"/>
      </c:barChart>
      <c:catAx>
        <c:axId val="566534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65655888"/>
        <c:crosses val="autoZero"/>
        <c:auto val="1"/>
        <c:lblAlgn val="ctr"/>
        <c:lblOffset val="100"/>
        <c:noMultiLvlLbl val="0"/>
      </c:catAx>
      <c:valAx>
        <c:axId val="196565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Personas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66534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alpha val="98000"/>
        </a:schemeClr>
      </a:solidFill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err="1"/>
              <a:t>Participación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la </a:t>
            </a:r>
            <a:r>
              <a:rPr lang="en-US" err="1"/>
              <a:t>encuesta</a:t>
            </a:r>
            <a:r>
              <a:rPr lang="en-US"/>
              <a:t> de </a:t>
            </a:r>
            <a:r>
              <a:rPr lang="en-US" err="1"/>
              <a:t>satisfacción</a:t>
            </a:r>
            <a:endParaRPr lang="en-US"/>
          </a:p>
          <a:p>
            <a:pPr>
              <a:defRPr/>
            </a:pPr>
            <a:r>
              <a:rPr lang="en-US"/>
              <a:t> </a:t>
            </a:r>
          </a:p>
        </c:rich>
      </c:tx>
      <c:layout>
        <c:manualLayout>
          <c:xMode val="edge"/>
          <c:yMode val="edge"/>
          <c:x val="0.22622209316459801"/>
          <c:y val="3.5016138253840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Ciudadanía</c:v>
                </c:pt>
              </c:strCache>
            </c:strRef>
          </c:tx>
          <c:spPr>
            <a:solidFill>
              <a:srgbClr val="D5007F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37848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3B8-4FAF-9E37-7D370EDA49F8}"/>
              </c:ext>
            </c:extLst>
          </c:dPt>
          <c:dPt>
            <c:idx val="2"/>
            <c:invertIfNegative val="0"/>
            <c:bubble3D val="0"/>
            <c:spPr>
              <a:solidFill>
                <a:srgbClr val="8140A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3B8-4FAF-9E37-7D370EDA49F8}"/>
              </c:ext>
            </c:extLst>
          </c:dPt>
          <c:dLbls>
            <c:dLbl>
              <c:idx val="0"/>
              <c:layout>
                <c:manualLayout>
                  <c:x val="-3.1446177611575971E-17"/>
                  <c:y val="0.3183285295803652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>
                        <a:solidFill>
                          <a:schemeClr val="bg1"/>
                        </a:solidFill>
                      </a:rPr>
                      <a:t>1,977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E3B8-4FAF-9E37-7D370EDA49F8}"/>
                </c:ext>
              </c:extLst>
            </c:dLbl>
            <c:dLbl>
              <c:idx val="1"/>
              <c:layout>
                <c:manualLayout>
                  <c:x val="-3.4303966721141617E-3"/>
                  <c:y val="0.21009682952304098"/>
                </c:manualLayout>
              </c:layout>
              <c:tx>
                <c:rich>
                  <a:bodyPr rot="0" spcFirstLastPara="1" vertOverflow="overflow" horzOverflow="overflow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>
                        <a:solidFill>
                          <a:schemeClr val="bg1"/>
                        </a:solidFill>
                      </a:rPr>
                      <a:t>1,377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3B8-4FAF-9E37-7D370EDA49F8}"/>
                </c:ext>
              </c:extLst>
            </c:dLbl>
            <c:dLbl>
              <c:idx val="2"/>
              <c:layout>
                <c:manualLayout>
                  <c:x val="-3.4305317324185248E-3"/>
                  <c:y val="0.1368812677195570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>
                        <a:solidFill>
                          <a:schemeClr val="bg1"/>
                        </a:solidFill>
                      </a:rPr>
                      <a:t>600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3B8-4FAF-9E37-7D370EDA49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Participantes que emitieron su voto</c:v>
                </c:pt>
                <c:pt idx="1">
                  <c:v>Respondieron la encuesta</c:v>
                </c:pt>
                <c:pt idx="2">
                  <c:v>No participaron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1977</c:v>
                </c:pt>
                <c:pt idx="1">
                  <c:v>1377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3B8-4FAF-9E37-7D370EDA4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6534976"/>
        <c:axId val="1965655888"/>
      </c:barChart>
      <c:catAx>
        <c:axId val="566534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65655888"/>
        <c:crosses val="autoZero"/>
        <c:auto val="1"/>
        <c:lblAlgn val="ctr"/>
        <c:lblOffset val="100"/>
        <c:noMultiLvlLbl val="0"/>
      </c:catAx>
      <c:valAx>
        <c:axId val="196565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Personas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66534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alpha val="98000"/>
        </a:schemeClr>
      </a:solidFill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A30DE-A90D-4A27-A1C8-AE1F87BE8635}" type="datetimeFigureOut">
              <a:rPr lang="es-ES" smtClean="0"/>
              <a:t>24/02/2021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BD8BF-B2AF-47EF-8750-0F68B46A71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949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70173-D879-4587-A781-DC45BC599F61}" type="datetimeFigureOut">
              <a:rPr lang="es-ES" smtClean="0"/>
              <a:t>24/02/2021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52230-365E-4C7E-A665-2EABFDC1DA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3906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500014"/>
            <a:ext cx="8614154" cy="126692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2968191"/>
            <a:ext cx="8614154" cy="767337"/>
          </a:xfrm>
        </p:spPr>
        <p:txBody>
          <a:bodyPr/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Subtitulo de la presentación</a:t>
            </a:r>
          </a:p>
        </p:txBody>
      </p:sp>
      <p:sp>
        <p:nvSpPr>
          <p:cNvPr id="11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38200" y="3822785"/>
            <a:ext cx="8607804" cy="1101553"/>
          </a:xfrm>
        </p:spPr>
        <p:txBody>
          <a:bodyPr>
            <a:normAutofit/>
          </a:bodyPr>
          <a:lstStyle>
            <a:lvl1pPr marL="0" indent="0">
              <a:buNone/>
              <a:defRPr sz="1800" b="0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Fecha de elaboración</a:t>
            </a:r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835" y="583280"/>
            <a:ext cx="3340615" cy="3331471"/>
          </a:xfrm>
          <a:prstGeom prst="rect">
            <a:avLst/>
          </a:prstGeom>
        </p:spPr>
      </p:pic>
      <p:pic>
        <p:nvPicPr>
          <p:cNvPr id="5" name="Imagen 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2" y="6007215"/>
            <a:ext cx="1671218" cy="508329"/>
          </a:xfrm>
          <a:prstGeom prst="rect">
            <a:avLst/>
          </a:prstGeom>
        </p:spPr>
      </p:pic>
      <p:pic>
        <p:nvPicPr>
          <p:cNvPr id="6" name="Imagen 5" descr="unicom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4"/>
          <a:stretch/>
        </p:blipFill>
        <p:spPr>
          <a:xfrm>
            <a:off x="8390807" y="6145529"/>
            <a:ext cx="3374887" cy="29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00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F7C71D-0D7E-419A-867D-455EE3ECF6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/>
          <a:lstStyle/>
          <a:p>
            <a:fld id="{727B5CE1-9ED5-F143-ABB3-179216AEDA16}" type="datetime1">
              <a:rPr lang="es-MX" smtClean="0"/>
              <a:t>24/02/2021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759885" y="2582334"/>
            <a:ext cx="6487583" cy="1443567"/>
          </a:xfrm>
        </p:spPr>
        <p:txBody>
          <a:bodyPr>
            <a:normAutofit/>
          </a:bodyPr>
          <a:lstStyle>
            <a:lvl1pPr marL="0" indent="0">
              <a:buNone/>
              <a:defRPr sz="4000" baseline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s-ES"/>
              <a:t>Nombre de la Subdirección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4D17571-4D8F-4FE1-A30C-DCF3347380F6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865275" y="3998605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2959278482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262225145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DERFE</a:t>
                      </a:r>
                      <a:endParaRPr lang="es-MX" sz="13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kern="12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</a:rPr>
                        <a:t>Dirección Ejecutiva del Registro Federal de Electores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70444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86ED64-D5D2-47B7-BCC5-BE60BD982F37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865275" y="4193606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1171003123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63327269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UNICOM</a:t>
                      </a:r>
                      <a:endParaRPr lang="es-MX" sz="13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  <a:cs typeface="+mn-cs"/>
                        </a:rPr>
                        <a:t>Unidad Técnica de Servicios de Informática</a:t>
                      </a:r>
                      <a:endParaRPr lang="es-MX" sz="1100" kern="1200">
                        <a:solidFill>
                          <a:schemeClr val="bg1">
                            <a:lumMod val="65000"/>
                          </a:schemeClr>
                        </a:solidFill>
                        <a:latin typeface="Century Gothic" charset="0"/>
                        <a:ea typeface="MS Mincho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3708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51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ER PAG por T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1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  <p:sp>
        <p:nvSpPr>
          <p:cNvPr id="12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1550350"/>
            <a:ext cx="9580233" cy="922522"/>
          </a:xfrm>
        </p:spPr>
        <p:txBody>
          <a:bodyPr>
            <a:normAutofit/>
          </a:bodyPr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Subtitulo</a:t>
            </a:r>
            <a:endParaRPr lang="es-ES"/>
          </a:p>
        </p:txBody>
      </p:sp>
      <p:sp>
        <p:nvSpPr>
          <p:cNvPr id="13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2568102"/>
            <a:ext cx="10515600" cy="306421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4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1161535"/>
            <a:ext cx="9846276" cy="4411129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4E04D748-678D-4408-BA4F-822136FE57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310590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8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3" name="CuadroTexto 12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8713FBC-5998-4FBA-8970-1F023CE1A30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71855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16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6B9678F6-C676-4587-861D-70ADD36A9E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39021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4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n 15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7608B2F3-174F-43C4-A8A2-39947ACDE1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41439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/DESCRIPC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891323"/>
            <a:ext cx="10515600" cy="881561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Titulo de la imagen</a:t>
            </a:r>
            <a:endParaRPr lang="es-ES"/>
          </a:p>
        </p:txBody>
      </p:sp>
      <p:sp>
        <p:nvSpPr>
          <p:cNvPr id="22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953621" y="1907619"/>
            <a:ext cx="4748543" cy="37494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4FE0FDE0-C6D8-4621-9259-CBACD8B2D36D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207650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NDO TEMA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ctrTitle" hasCustomPrompt="1"/>
          </p:nvPr>
        </p:nvSpPr>
        <p:spPr>
          <a:xfrm>
            <a:off x="1274325" y="1757334"/>
            <a:ext cx="9588230" cy="23876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4000" b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Segundo 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335" y="-1968500"/>
            <a:ext cx="6272797" cy="6257557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248532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sp>
        <p:nvSpPr>
          <p:cNvPr id="7" name="CuadroTexto 6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44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692" y="756584"/>
            <a:ext cx="3340615" cy="3331471"/>
          </a:xfrm>
          <a:prstGeom prst="rect">
            <a:avLst/>
          </a:prstGeom>
        </p:spPr>
      </p:pic>
      <p:pic>
        <p:nvPicPr>
          <p:cNvPr id="7" name="Imagen 6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pic>
        <p:nvPicPr>
          <p:cNvPr id="2" name="Imagen 1" descr="unicom-blanc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2"/>
          <a:stretch/>
        </p:blipFill>
        <p:spPr>
          <a:xfrm>
            <a:off x="8333726" y="6080760"/>
            <a:ext cx="3544331" cy="31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1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29868-96C0-4645-B8A0-B96A7517830E}" type="datetime1">
              <a:rPr lang="es-ES" smtClean="0"/>
              <a:t>24/02/2021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568EA-24A1-47DB-A38F-7B2C69D4829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25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54" r:id="rId4"/>
    <p:sldLayoutId id="2147483660" r:id="rId5"/>
    <p:sldLayoutId id="2147483661" r:id="rId6"/>
    <p:sldLayoutId id="2147483655" r:id="rId7"/>
    <p:sldLayoutId id="2147483656" r:id="rId8"/>
    <p:sldLayoutId id="2147483657" r:id="rId9"/>
    <p:sldLayoutId id="214748366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3"/>
          </p:nvPr>
        </p:nvSpPr>
        <p:spPr>
          <a:xfrm>
            <a:off x="794298" y="4954944"/>
            <a:ext cx="2388439" cy="197516"/>
          </a:xfrm>
        </p:spPr>
        <p:txBody>
          <a:bodyPr>
            <a:noAutofit/>
          </a:bodyPr>
          <a:lstStyle/>
          <a:p>
            <a:r>
              <a:rPr lang="es-ES" sz="2000">
                <a:solidFill>
                  <a:srgbClr val="D5007F"/>
                </a:solidFill>
                <a:latin typeface="Century Gothic" panose="020B0502020202020204" pitchFamily="34" charset="0"/>
              </a:rPr>
              <a:t>Enero 2021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C9CAFBB-8D33-4C97-AA54-292EFB892CF7}"/>
              </a:ext>
            </a:extLst>
          </p:cNvPr>
          <p:cNvSpPr>
            <a:spLocks noGrp="1"/>
          </p:cNvSpPr>
          <p:nvPr/>
        </p:nvSpPr>
        <p:spPr>
          <a:xfrm>
            <a:off x="794298" y="2572188"/>
            <a:ext cx="8849322" cy="1266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MX" sz="4000">
                <a:latin typeface="Century Gothic" panose="020B0502020202020204" pitchFamily="34" charset="0"/>
              </a:rPr>
              <a:t>Voto Electrónico por Internet para las y los Mexicanos Residentes en el Extranjero</a:t>
            </a:r>
            <a:endParaRPr lang="es-ES" sz="4000">
              <a:highlight>
                <a:srgbClr val="FFFF00"/>
              </a:highlight>
              <a:latin typeface="Century Gothic" panose="020B0502020202020204" pitchFamily="34" charset="0"/>
            </a:endParaRP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18831049-F551-40E8-8B11-882CCEE21F96}"/>
              </a:ext>
            </a:extLst>
          </p:cNvPr>
          <p:cNvSpPr txBox="1">
            <a:spLocks/>
          </p:cNvSpPr>
          <p:nvPr/>
        </p:nvSpPr>
        <p:spPr>
          <a:xfrm>
            <a:off x="794298" y="4122757"/>
            <a:ext cx="10241534" cy="1101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>
                <a:solidFill>
                  <a:srgbClr val="D70D86"/>
                </a:solidFill>
                <a:latin typeface="Century Gothic" panose="020B0502020202020204" pitchFamily="34" charset="0"/>
              </a:rPr>
              <a:t>Informe tercer simulacro</a:t>
            </a:r>
            <a:endParaRPr lang="es-ES" sz="3200" b="1">
              <a:solidFill>
                <a:srgbClr val="D70D86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5E9869F-204F-4FB3-8567-8D38C15F1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552" y="5950012"/>
            <a:ext cx="5486875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64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722346" y="6138333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Resultados del Simulacro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701142" y="1197667"/>
            <a:ext cx="103659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Un total 1,977 personas emitieron su voto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, representando una participación en el simulacro del 64.3%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C3AC23EA-BB5C-45DB-AEAA-DC1BAB0500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6597072"/>
              </p:ext>
            </p:extLst>
          </p:nvPr>
        </p:nvGraphicFramePr>
        <p:xfrm>
          <a:off x="2082800" y="2159135"/>
          <a:ext cx="7404100" cy="398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4748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Resultados del Simulacro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81BB3045-EE37-4D03-8B97-A0A4B637DC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742197"/>
              </p:ext>
            </p:extLst>
          </p:nvPr>
        </p:nvGraphicFramePr>
        <p:xfrm>
          <a:off x="1253544" y="932904"/>
          <a:ext cx="10096327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3134">
                  <a:extLst>
                    <a:ext uri="{9D8B030D-6E8A-4147-A177-3AD203B41FA5}">
                      <a16:colId xmlns:a16="http://schemas.microsoft.com/office/drawing/2014/main" val="3220337912"/>
                    </a:ext>
                  </a:extLst>
                </a:gridCol>
                <a:gridCol w="2122005">
                  <a:extLst>
                    <a:ext uri="{9D8B030D-6E8A-4147-A177-3AD203B41FA5}">
                      <a16:colId xmlns:a16="http://schemas.microsoft.com/office/drawing/2014/main" val="3327640648"/>
                    </a:ext>
                  </a:extLst>
                </a:gridCol>
                <a:gridCol w="2047220">
                  <a:extLst>
                    <a:ext uri="{9D8B030D-6E8A-4147-A177-3AD203B41FA5}">
                      <a16:colId xmlns:a16="http://schemas.microsoft.com/office/drawing/2014/main" val="2802559066"/>
                    </a:ext>
                  </a:extLst>
                </a:gridCol>
                <a:gridCol w="1953968">
                  <a:extLst>
                    <a:ext uri="{9D8B030D-6E8A-4147-A177-3AD203B41FA5}">
                      <a16:colId xmlns:a16="http://schemas.microsoft.com/office/drawing/2014/main" val="3847401543"/>
                    </a:ext>
                  </a:extLst>
                </a:gridCol>
              </a:tblGrid>
              <a:tr h="333597"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Elección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0D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Participantes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0D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Votos emitidos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0D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% de votación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70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20758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Gubernatura BCS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187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66.8 %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856893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Gubernatura CHIH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64.3 %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0927908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Gubernatura COL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183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65.4 %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059212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Gubernatura GRO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62.9 %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525939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Gubernatura MICH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65.2 %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493449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Gubernatura NAY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63.1 %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571561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Gubernatura QRO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177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63.4 %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182435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Gubernatura SLP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60.9 %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889914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Gubernatura ZAC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64.5 %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45600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Diputación migrante CDMX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64.3 %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92071"/>
                  </a:ext>
                </a:extLst>
              </a:tr>
              <a:tr h="5837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Diputación por Representación Proporcional JAL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aseline="0">
                          <a:latin typeface="Century Gothic" panose="020B0502020202020204" pitchFamily="34" charset="0"/>
                        </a:rPr>
                        <a:t>186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entury Gothic" panose="020B0502020202020204" pitchFamily="34" charset="0"/>
                        </a:rPr>
                        <a:t>66.7 %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482437"/>
                  </a:ext>
                </a:extLst>
              </a:tr>
              <a:tr h="333597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baseline="0">
                          <a:latin typeface="Century Gothic" panose="020B0502020202020204" pitchFamily="34" charset="0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baseline="0">
                          <a:latin typeface="Century Gothic" panose="020B0502020202020204" pitchFamily="34" charset="0"/>
                        </a:rPr>
                        <a:t>3,074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baseline="0">
                          <a:latin typeface="Century Gothic" panose="020B0502020202020204" pitchFamily="34" charset="0"/>
                        </a:rPr>
                        <a:t>1,977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>
                          <a:latin typeface="Century Gothic" panose="020B0502020202020204" pitchFamily="34" charset="0"/>
                        </a:rPr>
                        <a:t>64.3 %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939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8051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Uso de SMS y QR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373F79-3837-46A1-A9EA-6A527A84DB68}"/>
              </a:ext>
            </a:extLst>
          </p:cNvPr>
          <p:cNvSpPr txBox="1"/>
          <p:nvPr/>
        </p:nvSpPr>
        <p:spPr>
          <a:xfrm>
            <a:off x="850676" y="1265624"/>
            <a:ext cx="83485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Con base </a:t>
            </a:r>
            <a:r>
              <a:rPr lang="en-US" sz="2200" err="1">
                <a:latin typeface="Century Gothic" panose="020B0502020202020204" pitchFamily="34" charset="0"/>
                <a:cs typeface="Arial" panose="020B0604020202020204" pitchFamily="34" charset="0"/>
              </a:rPr>
              <a:t>en</a:t>
            </a: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 el </a:t>
            </a:r>
            <a:r>
              <a:rPr lang="en-US" sz="2200" err="1">
                <a:latin typeface="Century Gothic" panose="020B0502020202020204" pitchFamily="34" charset="0"/>
                <a:cs typeface="Arial" panose="020B0604020202020204" pitchFamily="34" charset="0"/>
              </a:rPr>
              <a:t>número</a:t>
            </a: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 de SMS </a:t>
            </a:r>
            <a:r>
              <a:rPr lang="en-US" sz="2200" err="1">
                <a:latin typeface="Century Gothic" panose="020B0502020202020204" pitchFamily="34" charset="0"/>
                <a:cs typeface="Arial" panose="020B0604020202020204" pitchFamily="34" charset="0"/>
              </a:rPr>
              <a:t>enviados</a:t>
            </a: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 y el </a:t>
            </a:r>
            <a:r>
              <a:rPr lang="en-US" sz="2200" err="1">
                <a:latin typeface="Century Gothic" panose="020B0502020202020204" pitchFamily="34" charset="0"/>
                <a:cs typeface="Arial" panose="020B0604020202020204" pitchFamily="34" charset="0"/>
              </a:rPr>
              <a:t>número</a:t>
            </a: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sz="2200" err="1">
                <a:latin typeface="Century Gothic" panose="020B0502020202020204" pitchFamily="34" charset="0"/>
                <a:cs typeface="Arial" panose="020B0604020202020204" pitchFamily="34" charset="0"/>
              </a:rPr>
              <a:t>votos</a:t>
            </a: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sz="2200" err="1">
                <a:latin typeface="Century Gothic" panose="020B0502020202020204" pitchFamily="34" charset="0"/>
                <a:cs typeface="Arial" panose="020B0604020202020204" pitchFamily="34" charset="0"/>
              </a:rPr>
              <a:t>emitidos</a:t>
            </a: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 se </a:t>
            </a:r>
            <a:r>
              <a:rPr lang="en-US" sz="2200" err="1">
                <a:latin typeface="Century Gothic" panose="020B0502020202020204" pitchFamily="34" charset="0"/>
                <a:cs typeface="Arial" panose="020B0604020202020204" pitchFamily="34" charset="0"/>
              </a:rPr>
              <a:t>obtuvo</a:t>
            </a: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 la </a:t>
            </a:r>
            <a:r>
              <a:rPr lang="en-US" sz="2200" err="1">
                <a:latin typeface="Century Gothic" panose="020B0502020202020204" pitchFamily="34" charset="0"/>
                <a:cs typeface="Arial" panose="020B0604020202020204" pitchFamily="34" charset="0"/>
              </a:rPr>
              <a:t>siguiente</a:t>
            </a: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sz="2200" err="1">
                <a:latin typeface="Century Gothic" panose="020B0502020202020204" pitchFamily="34" charset="0"/>
                <a:cs typeface="Arial" panose="020B0604020202020204" pitchFamily="34" charset="0"/>
              </a:rPr>
              <a:t>aproximación</a:t>
            </a:r>
            <a:r>
              <a:rPr lang="en-US" sz="2200"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139B626-C3CD-42BF-BD71-48194CD08A78}"/>
              </a:ext>
            </a:extLst>
          </p:cNvPr>
          <p:cNvSpPr/>
          <p:nvPr/>
        </p:nvSpPr>
        <p:spPr>
          <a:xfrm>
            <a:off x="1705232" y="2779588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Uso del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SMS </a:t>
            </a:r>
            <a:r>
              <a:rPr lang="es-MX" sz="220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como doble factor de autenticación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97.98%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200" b="1">
              <a:solidFill>
                <a:srgbClr val="D70D86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200" b="1">
              <a:solidFill>
                <a:srgbClr val="D70D86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Uso del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código QR </a:t>
            </a:r>
            <a:r>
              <a:rPr lang="es-MX" sz="220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como doble factor de autenticación </a:t>
            </a:r>
            <a:r>
              <a:rPr lang="es-MX" sz="2200" b="1">
                <a:solidFill>
                  <a:srgbClr val="D70D86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2.02%</a:t>
            </a:r>
            <a:endParaRPr lang="es-MX" sz="2200" b="1">
              <a:solidFill>
                <a:srgbClr val="D70D86"/>
              </a:solidFill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24CAA9C1-46DA-4AE5-A4EB-04FD427FB2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662" y="2071955"/>
            <a:ext cx="1081063" cy="137589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62F67E5-4AC8-44DC-9750-6B00BA626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662" y="4221374"/>
            <a:ext cx="1363744" cy="136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36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Comparativo entre simulacros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3261979A-59C7-427D-94D5-EE1AA4799D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762799"/>
              </p:ext>
            </p:extLst>
          </p:nvPr>
        </p:nvGraphicFramePr>
        <p:xfrm>
          <a:off x="603862" y="1195517"/>
          <a:ext cx="10984275" cy="4466965"/>
        </p:xfrm>
        <a:graphic>
          <a:graphicData uri="http://schemas.openxmlformats.org/drawingml/2006/table">
            <a:tbl>
              <a:tblPr firstRow="1" firstCol="1" bandRow="1"/>
              <a:tblGrid>
                <a:gridCol w="3338334">
                  <a:extLst>
                    <a:ext uri="{9D8B030D-6E8A-4147-A177-3AD203B41FA5}">
                      <a16:colId xmlns:a16="http://schemas.microsoft.com/office/drawing/2014/main" val="1676824769"/>
                    </a:ext>
                  </a:extLst>
                </a:gridCol>
                <a:gridCol w="2461098">
                  <a:extLst>
                    <a:ext uri="{9D8B030D-6E8A-4147-A177-3AD203B41FA5}">
                      <a16:colId xmlns:a16="http://schemas.microsoft.com/office/drawing/2014/main" val="155715158"/>
                    </a:ext>
                  </a:extLst>
                </a:gridCol>
                <a:gridCol w="2438547">
                  <a:extLst>
                    <a:ext uri="{9D8B030D-6E8A-4147-A177-3AD203B41FA5}">
                      <a16:colId xmlns:a16="http://schemas.microsoft.com/office/drawing/2014/main" val="1157772309"/>
                    </a:ext>
                  </a:extLst>
                </a:gridCol>
                <a:gridCol w="2746296">
                  <a:extLst>
                    <a:ext uri="{9D8B030D-6E8A-4147-A177-3AD203B41FA5}">
                      <a16:colId xmlns:a16="http://schemas.microsoft.com/office/drawing/2014/main" val="2840192457"/>
                    </a:ext>
                  </a:extLst>
                </a:gridCol>
              </a:tblGrid>
              <a:tr h="8552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Características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Primer simulacro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Segundo simulacro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kern="120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Tercer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kern="120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simulacro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495131"/>
                  </a:ext>
                </a:extLst>
              </a:tr>
              <a:tr h="855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Participantes registradas(os)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1,009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2,111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200" b="1" kern="1200">
                          <a:solidFill>
                            <a:srgbClr val="D70D86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3,074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4967304"/>
                  </a:ext>
                </a:extLst>
              </a:tr>
              <a:tr h="855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Participantes desde el extranjero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302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462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200" b="1" kern="1200">
                          <a:solidFill>
                            <a:srgbClr val="D70D86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651809"/>
                  </a:ext>
                </a:extLst>
              </a:tr>
              <a:tr h="4794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Países participantes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200" b="1" kern="1200">
                          <a:solidFill>
                            <a:srgbClr val="D70D86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053939"/>
                  </a:ext>
                </a:extLst>
              </a:tr>
              <a:tr h="565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Votos emitidos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683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1,328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200" b="1" kern="1200">
                          <a:solidFill>
                            <a:srgbClr val="D70D86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1,977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6357670"/>
                  </a:ext>
                </a:extLst>
              </a:tr>
              <a:tr h="855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Porcentaje de participación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67.7%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62.9%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200" b="1" kern="1200">
                          <a:solidFill>
                            <a:srgbClr val="D70D86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4346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890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Resultados de la encuesta de satisfacción</a:t>
            </a:r>
          </a:p>
        </p:txBody>
      </p:sp>
    </p:spTree>
    <p:extLst>
      <p:ext uri="{BB962C8B-B14F-4D97-AF65-F5344CB8AC3E}">
        <p14:creationId xmlns:p14="http://schemas.microsoft.com/office/powerpoint/2010/main" val="1839676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701141" y="1178967"/>
            <a:ext cx="103659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1,377 personas respondieron la encuesta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de satisfacción, representando una participación del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69.65%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respecto las y los participantes que emitieron voto.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986914C3-8AF8-480D-8F29-B319CFC483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6399405"/>
              </p:ext>
            </p:extLst>
          </p:nvPr>
        </p:nvGraphicFramePr>
        <p:xfrm>
          <a:off x="2082800" y="2271429"/>
          <a:ext cx="7404100" cy="398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1372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722346" y="6138333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Datos demográficos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345542" y="1503107"/>
            <a:ext cx="464368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De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las 1,377 personas respondieron la encuesta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se identificó que:</a:t>
            </a: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7A313BE6-0FEE-478A-9739-CE9AC58B6B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50"/>
          <a:stretch/>
        </p:blipFill>
        <p:spPr>
          <a:xfrm>
            <a:off x="2943539" y="3180063"/>
            <a:ext cx="659470" cy="1701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B621049D-DD70-4B62-92C0-7DF2BA3FA0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25"/>
          <a:stretch/>
        </p:blipFill>
        <p:spPr>
          <a:xfrm>
            <a:off x="1529185" y="3180110"/>
            <a:ext cx="797724" cy="1701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E0086AE2-FC48-4C29-85D5-EB55646E4165}"/>
              </a:ext>
            </a:extLst>
          </p:cNvPr>
          <p:cNvSpPr/>
          <p:nvPr/>
        </p:nvSpPr>
        <p:spPr>
          <a:xfrm>
            <a:off x="2871890" y="5046203"/>
            <a:ext cx="1022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D70D86"/>
              </a:buClr>
            </a:pPr>
            <a:r>
              <a:rPr lang="es-MX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51.78 %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55D15DE-CF23-4D17-8593-C1F032044740}"/>
              </a:ext>
            </a:extLst>
          </p:cNvPr>
          <p:cNvSpPr/>
          <p:nvPr/>
        </p:nvSpPr>
        <p:spPr>
          <a:xfrm>
            <a:off x="1304666" y="5046203"/>
            <a:ext cx="10222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D70D86"/>
              </a:buClr>
            </a:pPr>
            <a:r>
              <a:rPr lang="es-MX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48.22</a:t>
            </a:r>
            <a:r>
              <a:rPr lang="es-MX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s-MX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1CA86E3-86F4-4E79-BBD7-7D574D9D2F79}"/>
              </a:ext>
            </a:extLst>
          </p:cNvPr>
          <p:cNvSpPr/>
          <p:nvPr/>
        </p:nvSpPr>
        <p:spPr>
          <a:xfrm>
            <a:off x="6096000" y="1503107"/>
            <a:ext cx="5240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Los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rangos de edades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de las personas que contestaron son: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8976EE7-50D8-44D5-B35D-A251EA2138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684928"/>
              </p:ext>
            </p:extLst>
          </p:nvPr>
        </p:nvGraphicFramePr>
        <p:xfrm>
          <a:off x="6096000" y="3180110"/>
          <a:ext cx="5457237" cy="2238727"/>
        </p:xfrm>
        <a:graphic>
          <a:graphicData uri="http://schemas.openxmlformats.org/drawingml/2006/table">
            <a:tbl>
              <a:tblPr firstRow="1" firstCol="1"/>
              <a:tblGrid>
                <a:gridCol w="1304771">
                  <a:extLst>
                    <a:ext uri="{9D8B030D-6E8A-4147-A177-3AD203B41FA5}">
                      <a16:colId xmlns:a16="http://schemas.microsoft.com/office/drawing/2014/main" val="401438896"/>
                    </a:ext>
                  </a:extLst>
                </a:gridCol>
                <a:gridCol w="1239453">
                  <a:extLst>
                    <a:ext uri="{9D8B030D-6E8A-4147-A177-3AD203B41FA5}">
                      <a16:colId xmlns:a16="http://schemas.microsoft.com/office/drawing/2014/main" val="3841831696"/>
                    </a:ext>
                  </a:extLst>
                </a:gridCol>
                <a:gridCol w="1147244">
                  <a:extLst>
                    <a:ext uri="{9D8B030D-6E8A-4147-A177-3AD203B41FA5}">
                      <a16:colId xmlns:a16="http://schemas.microsoft.com/office/drawing/2014/main" val="316257911"/>
                    </a:ext>
                  </a:extLst>
                </a:gridCol>
                <a:gridCol w="1765769">
                  <a:extLst>
                    <a:ext uri="{9D8B030D-6E8A-4147-A177-3AD203B41FA5}">
                      <a16:colId xmlns:a16="http://schemas.microsoft.com/office/drawing/2014/main" val="1626329832"/>
                    </a:ext>
                  </a:extLst>
                </a:gridCol>
              </a:tblGrid>
              <a:tr h="7677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Edad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Hombres 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Mujeres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% de participación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987635"/>
                  </a:ext>
                </a:extLst>
              </a:tr>
              <a:tr h="2470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18-29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63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89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11.04 %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014645"/>
                  </a:ext>
                </a:extLst>
              </a:tr>
              <a:tr h="2470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30-39 </a:t>
                      </a:r>
                      <a:endParaRPr lang="es-MX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191</a:t>
                      </a:r>
                      <a:endParaRPr lang="es-MX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227</a:t>
                      </a:r>
                      <a:endParaRPr lang="es-MX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30.35 %</a:t>
                      </a:r>
                      <a:endParaRPr lang="es-MX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312692"/>
                  </a:ext>
                </a:extLst>
              </a:tr>
              <a:tr h="2470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40-49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206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203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29.70 %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834897"/>
                  </a:ext>
                </a:extLst>
              </a:tr>
              <a:tr h="2470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50-59 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200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123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23.46 %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1278872"/>
                  </a:ext>
                </a:extLst>
              </a:tr>
              <a:tr h="2969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60 o más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53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22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5.45 %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462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071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E1A914-EC51-4B3F-84AE-0D898A24EA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>
                <a:latin typeface="Century Gothic" panose="020B0502020202020204" pitchFamily="34" charset="0"/>
              </a:rPr>
              <a:t>Encuesta de satisfacción | Datos demográficos</a:t>
            </a:r>
          </a:p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58FDF0-D97A-4861-A4C2-5EBC81839EF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1033519" y="2237005"/>
            <a:ext cx="7101813" cy="3588760"/>
          </a:xfrm>
        </p:spPr>
        <p:txBody>
          <a:bodyPr>
            <a:no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Educación básica o equivalente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0.43%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.</a:t>
            </a:r>
            <a:endParaRPr lang="en-US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Educación media superior o equivalente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9.95%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Educación superior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55.85%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Posgrado o equivalente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33.48%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.</a:t>
            </a:r>
            <a:endParaRPr lang="en-US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Ninguna de las anteriores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0.29%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.</a:t>
            </a:r>
            <a:endParaRPr lang="en-US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3E0BB60D-718F-46A2-9546-4C16C90F68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96743" flipV="1">
            <a:off x="8919343" y="2874568"/>
            <a:ext cx="2415196" cy="239169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2F35C2D-D85B-4FE2-9743-423C91B4D636}"/>
              </a:ext>
            </a:extLst>
          </p:cNvPr>
          <p:cNvSpPr/>
          <p:nvPr/>
        </p:nvSpPr>
        <p:spPr>
          <a:xfrm>
            <a:off x="378861" y="1238942"/>
            <a:ext cx="94532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D70D86"/>
              </a:buClr>
            </a:pPr>
            <a:r>
              <a:rPr lang="en-US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De la </a:t>
            </a:r>
            <a:r>
              <a:rPr lang="en-US" sz="22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revisión</a:t>
            </a:r>
            <a:r>
              <a:rPr lang="en-US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de las </a:t>
            </a:r>
            <a:r>
              <a:rPr lang="en-US" sz="22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respuestas</a:t>
            </a:r>
            <a:r>
              <a:rPr lang="en-US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recibidas</a:t>
            </a:r>
            <a:r>
              <a:rPr lang="en-US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se </a:t>
            </a:r>
            <a:r>
              <a:rPr lang="en-US" sz="22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identificó</a:t>
            </a:r>
            <a:r>
              <a:rPr lang="en-US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que el </a:t>
            </a:r>
            <a:r>
              <a:rPr lang="en-US" sz="2200" b="1" dirty="0" err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nivel</a:t>
            </a:r>
            <a:r>
              <a:rPr lang="en-US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máximo</a:t>
            </a:r>
            <a:r>
              <a:rPr lang="en-US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de </a:t>
            </a:r>
            <a:r>
              <a:rPr lang="en-US" sz="2200" b="1" dirty="0" err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estudios</a:t>
            </a:r>
            <a:r>
              <a:rPr lang="en-US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de las y los </a:t>
            </a:r>
            <a:r>
              <a:rPr lang="en-US" sz="22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participantes</a:t>
            </a:r>
            <a:r>
              <a:rPr lang="en-US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es</a:t>
            </a:r>
            <a:r>
              <a:rPr lang="en-US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A1357E0-0D01-4C02-ABF5-40328F5DEC26}"/>
              </a:ext>
            </a:extLst>
          </p:cNvPr>
          <p:cNvSpPr/>
          <p:nvPr/>
        </p:nvSpPr>
        <p:spPr>
          <a:xfrm>
            <a:off x="4722346" y="6138333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1909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Resultados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913037" y="1493412"/>
            <a:ext cx="953186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92.88%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las instrucciones presentadas dentro del SIVEI fueron claras.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97.24%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Los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materiales de apoyo fueron de utilidad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, pero de ellos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17%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podrían mejorarse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; mientras que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2.74%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no fueron de utilidad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94.69%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que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ingreso al SIVEI fue claro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, de ellos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24.76%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puede mejorarse;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mientras que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5.31%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no es claro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9187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Resultados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1021931" y="1493412"/>
            <a:ext cx="996981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97.24%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la votación en el SIVEI fue clara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y de entre estos,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14.11%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puede mejorarse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; y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2.76%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no fue clara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93.02%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indicó que la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verificación del recibo de voto fue clara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y de entre estos,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13.58%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puede mejorarse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; mientras que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6.97%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no fue clara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95.57%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que está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satisfecho o muy satisfecho con el uso del SIVEI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, y de estos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28.95%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puede mejorarse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buClr>
                <a:srgbClr val="D70D86"/>
              </a:buClr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4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14BDEC-92DD-49DC-B0F4-6060FF7D6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899" y="232653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>
                <a:latin typeface="Century Gothic" panose="020B0502020202020204" pitchFamily="34" charset="0"/>
              </a:rPr>
              <a:t>Contenido</a:t>
            </a:r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DCFDB35-0319-4CA9-A9F6-0B00CB175BB4}"/>
              </a:ext>
            </a:extLst>
          </p:cNvPr>
          <p:cNvSpPr/>
          <p:nvPr/>
        </p:nvSpPr>
        <p:spPr>
          <a:xfrm>
            <a:off x="1588361" y="1963695"/>
            <a:ext cx="8110116" cy="2930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 y alcance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Resultados del simulacro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Comparativo entre simulacros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Resultados de la encuesta de satisfacción</a:t>
            </a:r>
          </a:p>
        </p:txBody>
      </p:sp>
    </p:spTree>
    <p:extLst>
      <p:ext uri="{BB962C8B-B14F-4D97-AF65-F5344CB8AC3E}">
        <p14:creationId xmlns:p14="http://schemas.microsoft.com/office/powerpoint/2010/main" val="109148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3297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Objetivo y alcance</a:t>
            </a:r>
          </a:p>
        </p:txBody>
      </p:sp>
    </p:spTree>
    <p:extLst>
      <p:ext uri="{BB962C8B-B14F-4D97-AF65-F5344CB8AC3E}">
        <p14:creationId xmlns:p14="http://schemas.microsoft.com/office/powerpoint/2010/main" val="149808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4755BDE7-EB70-468B-A460-34283EBEDD18}"/>
              </a:ext>
            </a:extLst>
          </p:cNvPr>
          <p:cNvSpPr/>
          <p:nvPr/>
        </p:nvSpPr>
        <p:spPr>
          <a:xfrm>
            <a:off x="972876" y="1401327"/>
            <a:ext cx="100679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Replicar los procesos, procedimientos y logística relacionada con la organización y operación del voto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las y los Mexicanos Residentes en el Extranjero, a través del Sistema de voto Electrónico por Internet (SIVEI).</a:t>
            </a:r>
            <a:endParaRPr lang="es-MX" sz="2000">
              <a:solidFill>
                <a:srgbClr val="640045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Marcador de texto 2">
            <a:extLst>
              <a:ext uri="{FF2B5EF4-FFF2-40B4-BE49-F238E27FC236}">
                <a16:creationId xmlns:a16="http://schemas.microsoft.com/office/drawing/2014/main" id="{2F977220-2B7A-444F-8FBF-B77144AE021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Objetivo</a:t>
            </a:r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DA05558D-7531-4F20-9CD4-E17EF2C66798}"/>
              </a:ext>
            </a:extLst>
          </p:cNvPr>
          <p:cNvGrpSpPr/>
          <p:nvPr/>
        </p:nvGrpSpPr>
        <p:grpSpPr>
          <a:xfrm>
            <a:off x="1951014" y="3346515"/>
            <a:ext cx="8219046" cy="2245358"/>
            <a:chOff x="2327442" y="3469954"/>
            <a:chExt cx="7315357" cy="1998480"/>
          </a:xfrm>
        </p:grpSpPr>
        <p:sp>
          <p:nvSpPr>
            <p:cNvPr id="25" name="Flecha: a la derecha 24">
              <a:extLst>
                <a:ext uri="{FF2B5EF4-FFF2-40B4-BE49-F238E27FC236}">
                  <a16:creationId xmlns:a16="http://schemas.microsoft.com/office/drawing/2014/main" id="{27FCA2AE-89D8-4730-9034-6FC59A9D5CA6}"/>
                </a:ext>
              </a:extLst>
            </p:cNvPr>
            <p:cNvSpPr/>
            <p:nvPr/>
          </p:nvSpPr>
          <p:spPr>
            <a:xfrm>
              <a:off x="4867912" y="4170822"/>
              <a:ext cx="2455625" cy="62720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518249F6-163B-4A5E-8858-9B1FD11FB223}"/>
                </a:ext>
              </a:extLst>
            </p:cNvPr>
            <p:cNvGrpSpPr/>
            <p:nvPr/>
          </p:nvGrpSpPr>
          <p:grpSpPr>
            <a:xfrm>
              <a:off x="2327442" y="3566805"/>
              <a:ext cx="1696298" cy="1884922"/>
              <a:chOff x="1060204" y="3496623"/>
              <a:chExt cx="1696298" cy="1884922"/>
            </a:xfrm>
          </p:grpSpPr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78599714-213C-4FD5-81F3-DB3F4529C9D0}"/>
                  </a:ext>
                </a:extLst>
              </p:cNvPr>
              <p:cNvSpPr/>
              <p:nvPr/>
            </p:nvSpPr>
            <p:spPr>
              <a:xfrm>
                <a:off x="1060204" y="5012213"/>
                <a:ext cx="16962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>
                    <a:latin typeface="Century Gothic" panose="020B0502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Organización</a:t>
                </a:r>
                <a:endParaRPr lang="es-MX"/>
              </a:p>
            </p:txBody>
          </p:sp>
          <p:pic>
            <p:nvPicPr>
              <p:cNvPr id="32" name="Imagen 31" descr="Icono&#10;&#10;Descripción generada automáticamente">
                <a:extLst>
                  <a:ext uri="{FF2B5EF4-FFF2-40B4-BE49-F238E27FC236}">
                    <a16:creationId xmlns:a16="http://schemas.microsoft.com/office/drawing/2014/main" id="{2FD1020C-23F7-46C4-B7A4-01677794C3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21043" y="3496623"/>
                <a:ext cx="1174620" cy="1174620"/>
              </a:xfrm>
              <a:prstGeom prst="rect">
                <a:avLst/>
              </a:prstGeom>
            </p:spPr>
          </p:pic>
        </p:grpSp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7204E40D-1ACB-44F2-8D5F-DF40A129B179}"/>
                </a:ext>
              </a:extLst>
            </p:cNvPr>
            <p:cNvGrpSpPr/>
            <p:nvPr/>
          </p:nvGrpSpPr>
          <p:grpSpPr>
            <a:xfrm>
              <a:off x="8236645" y="3469954"/>
              <a:ext cx="1406154" cy="1998480"/>
              <a:chOff x="7384187" y="3383065"/>
              <a:chExt cx="1406154" cy="1998480"/>
            </a:xfrm>
          </p:grpSpPr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14C83D32-CAD0-40E6-B14C-523E12E510F8}"/>
                  </a:ext>
                </a:extLst>
              </p:cNvPr>
              <p:cNvSpPr/>
              <p:nvPr/>
            </p:nvSpPr>
            <p:spPr>
              <a:xfrm>
                <a:off x="7384187" y="5012213"/>
                <a:ext cx="14061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MX">
                    <a:latin typeface="Century Gothic" panose="020B0502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Operación</a:t>
                </a:r>
                <a:endParaRPr lang="es-MX"/>
              </a:p>
            </p:txBody>
          </p:sp>
          <p:pic>
            <p:nvPicPr>
              <p:cNvPr id="30" name="Imagen 29">
                <a:extLst>
                  <a:ext uri="{FF2B5EF4-FFF2-40B4-BE49-F238E27FC236}">
                    <a16:creationId xmlns:a16="http://schemas.microsoft.com/office/drawing/2014/main" id="{63E5C04E-61F7-471F-8982-62EDD2E7BE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84187" y="3383065"/>
                <a:ext cx="1401736" cy="140173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53427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Alcance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81E579D-53C3-4884-8D9B-73EBC2F0F287}"/>
              </a:ext>
            </a:extLst>
          </p:cNvPr>
          <p:cNvSpPr/>
          <p:nvPr/>
        </p:nvSpPr>
        <p:spPr>
          <a:xfrm>
            <a:off x="436530" y="2004850"/>
            <a:ext cx="80821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elecciones de Gubernatura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para: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Baja California Sur, Chihuahua, Colima, Guerrero, Michoacán, Nayarit, Querétaro, San Luis Potosí y Zacatecas; 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Diputación Migrante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la Ciudad de México; y </a:t>
            </a: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4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400" b="1">
                <a:solidFill>
                  <a:srgbClr val="D70D86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 Diputación de RP </a:t>
            </a:r>
            <a:r>
              <a:rPr lang="es-MX" sz="2400">
                <a:latin typeface="Century Gothic" panose="020B0502020202020204" pitchFamily="34" charset="0"/>
                <a:cs typeface="Times New Roman" panose="02020603050405020304" pitchFamily="18" charset="0"/>
              </a:rPr>
              <a:t>para </a:t>
            </a: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Jalisco. </a:t>
            </a:r>
          </a:p>
          <a:p>
            <a:pPr lvl="0" algn="just">
              <a:spcAft>
                <a:spcPts val="0"/>
              </a:spcAft>
              <a:buClr>
                <a:srgbClr val="D70D86"/>
              </a:buClr>
            </a:pPr>
            <a:endParaRPr lang="es-MX" sz="2400">
              <a:highlight>
                <a:srgbClr val="00FF00"/>
              </a:highligh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B382776-D63D-4538-9C4B-AF8B143168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672" y="2441543"/>
            <a:ext cx="2922000" cy="29220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8209A8B-D984-4E2A-8ED1-8CD059F64F06}"/>
              </a:ext>
            </a:extLst>
          </p:cNvPr>
          <p:cNvSpPr/>
          <p:nvPr/>
        </p:nvSpPr>
        <p:spPr>
          <a:xfrm>
            <a:off x="565300" y="1004607"/>
            <a:ext cx="97947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Clr>
                <a:srgbClr val="D70D86"/>
              </a:buClr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Simular las elecciones que se llevarán a cabo en el marco de los PEL 2020-2021, considerando las:</a:t>
            </a:r>
          </a:p>
        </p:txBody>
      </p:sp>
    </p:spTree>
    <p:extLst>
      <p:ext uri="{BB962C8B-B14F-4D97-AF65-F5344CB8AC3E}">
        <p14:creationId xmlns:p14="http://schemas.microsoft.com/office/powerpoint/2010/main" val="80082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DCFDB35-0319-4CA9-A9F6-0B00CB175BB4}"/>
              </a:ext>
            </a:extLst>
          </p:cNvPr>
          <p:cNvSpPr/>
          <p:nvPr/>
        </p:nvSpPr>
        <p:spPr>
          <a:xfrm>
            <a:off x="519030" y="1480755"/>
            <a:ext cx="10366018" cy="110799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/>
                <a:ea typeface="Calibri" panose="020F0502020204030204" pitchFamily="34" charset="0"/>
                <a:cs typeface="Times New Roman"/>
              </a:rPr>
              <a:t>La </a:t>
            </a:r>
            <a:r>
              <a:rPr lang="es-MX" sz="2200" b="1">
                <a:solidFill>
                  <a:srgbClr val="D4007F"/>
                </a:solidFill>
                <a:latin typeface="Century Gothic"/>
                <a:cs typeface="Times New Roman"/>
              </a:rPr>
              <a:t>Lista de participantes contó con 3,074 personas</a:t>
            </a:r>
            <a:r>
              <a:rPr lang="es-MX" sz="2200">
                <a:latin typeface="Century Gothic"/>
                <a:ea typeface="Calibri" panose="020F0502020204030204" pitchFamily="34" charset="0"/>
                <a:cs typeface="Times New Roman"/>
              </a:rPr>
              <a:t>: OPL de cada entidad, Partidos Políticos, Secretaría de Relaciones Exteriores,  organizaciones Internacionales e INE.</a:t>
            </a:r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1123DC2D-1D0D-44BF-A9D0-B00B36CAB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000" y="298969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MX">
                <a:latin typeface="Century Gothic"/>
                <a:cs typeface="Arial"/>
              </a:rPr>
              <a:t>Alcance | Simulacro de votación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1C08D10-135A-4DB0-A544-60741CB3F25E}"/>
              </a:ext>
            </a:extLst>
          </p:cNvPr>
          <p:cNvSpPr/>
          <p:nvPr/>
        </p:nvSpPr>
        <p:spPr>
          <a:xfrm>
            <a:off x="558702" y="3629386"/>
            <a:ext cx="54481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>
                <a:solidFill>
                  <a:srgbClr val="D4007F"/>
                </a:solidFill>
                <a:latin typeface="Century Gothic"/>
                <a:cs typeface="Times New Roman"/>
              </a:rPr>
              <a:t>705 connacionales</a:t>
            </a:r>
            <a:r>
              <a:rPr lang="es-MX" sz="2200">
                <a:latin typeface="Century Gothic"/>
                <a:cs typeface="Times New Roman"/>
              </a:rPr>
              <a:t> se registraron desde 58 países.</a:t>
            </a:r>
            <a:endParaRPr lang="es-MX" sz="220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92F3DEF-C9C6-45D3-B11F-C916256A74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874" y="3119452"/>
            <a:ext cx="4205525" cy="225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23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Alcance | Programa de operación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D2A7F49-EFDC-4A8A-89CB-51D6B6BE3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075724"/>
              </p:ext>
            </p:extLst>
          </p:nvPr>
        </p:nvGraphicFramePr>
        <p:xfrm>
          <a:off x="1166849" y="1508478"/>
          <a:ext cx="10241875" cy="4100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1843">
                  <a:extLst>
                    <a:ext uri="{9D8B030D-6E8A-4147-A177-3AD203B41FA5}">
                      <a16:colId xmlns:a16="http://schemas.microsoft.com/office/drawing/2014/main" val="2802559066"/>
                    </a:ext>
                  </a:extLst>
                </a:gridCol>
                <a:gridCol w="3960032">
                  <a:extLst>
                    <a:ext uri="{9D8B030D-6E8A-4147-A177-3AD203B41FA5}">
                      <a16:colId xmlns:a16="http://schemas.microsoft.com/office/drawing/2014/main" val="3847401543"/>
                    </a:ext>
                  </a:extLst>
                </a:gridCol>
              </a:tblGrid>
              <a:tr h="311748"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Actividad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0D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Fecha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70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20758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/>
                        <a:t>Conformación</a:t>
                      </a:r>
                      <a:r>
                        <a:rPr lang="es-MX" sz="2000" baseline="0"/>
                        <a:t> de la Lista de Participantes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01 de </a:t>
                      </a:r>
                      <a:r>
                        <a:rPr lang="es-MX" sz="2000" baseline="0"/>
                        <a:t>diciembre</a:t>
                      </a:r>
                      <a:r>
                        <a:rPr lang="es-MX" sz="2000"/>
                        <a:t> de 2020 </a:t>
                      </a:r>
                      <a:r>
                        <a:rPr lang="es-MX" sz="2000" baseline="0"/>
                        <a:t>al 13</a:t>
                      </a:r>
                      <a:r>
                        <a:rPr lang="es-MX" sz="2000"/>
                        <a:t> de</a:t>
                      </a:r>
                      <a:r>
                        <a:rPr lang="es-MX" sz="2000" baseline="0"/>
                        <a:t> enero 2021</a:t>
                      </a:r>
                      <a:endParaRPr lang="es-MX" sz="2000"/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73494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aseline="0"/>
                        <a:t>Carga de la lista de participantes, g</a:t>
                      </a:r>
                      <a:r>
                        <a:rPr lang="es-MX" sz="2000"/>
                        <a:t>eneración y envío de credenciales de acceso</a:t>
                      </a:r>
                      <a:endParaRPr lang="es-MX" sz="2000" baseline="0"/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14 al 22 de enero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683605"/>
                  </a:ext>
                </a:extLst>
              </a:tr>
              <a:tr h="5237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aseline="0"/>
                        <a:t>Revisión de la oferta electoral en el sistema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Del 18 al 22 de enero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1655"/>
                  </a:ext>
                </a:extLst>
              </a:tr>
              <a:tr h="5237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aseline="0"/>
                        <a:t>Actos de apertura del SIVEI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25 de enero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187102"/>
                  </a:ext>
                </a:extLst>
              </a:tr>
              <a:tr h="721195">
                <a:tc>
                  <a:txBody>
                    <a:bodyPr/>
                    <a:lstStyle/>
                    <a:p>
                      <a:r>
                        <a:rPr lang="es-MX" sz="2000" baseline="0"/>
                        <a:t>Periodo de votación</a:t>
                      </a:r>
                      <a:endParaRPr lang="es-MX" sz="2000"/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25 de enero al 05 de febrero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65567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s-MX" sz="2000"/>
                        <a:t>Actos del cierre de la votación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/>
                        <a:t>05 de febrero de 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00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755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9687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Resultados del Simulacro</a:t>
            </a:r>
          </a:p>
        </p:txBody>
      </p:sp>
    </p:spTree>
    <p:extLst>
      <p:ext uri="{BB962C8B-B14F-4D97-AF65-F5344CB8AC3E}">
        <p14:creationId xmlns:p14="http://schemas.microsoft.com/office/powerpoint/2010/main" val="2077756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722346" y="6138333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Resultados del Simulacro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701142" y="1197667"/>
            <a:ext cx="103659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La</a:t>
            </a:r>
            <a:r>
              <a:rPr lang="es-MX" sz="2200" b="1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lista de participantes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tuvo la siguiente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proporción de hombres y mujeres</a:t>
            </a:r>
            <a:r>
              <a:rPr lang="es-MX" sz="2200" b="1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7A313BE6-0FEE-478A-9739-CE9AC58B6B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50"/>
          <a:stretch/>
        </p:blipFill>
        <p:spPr>
          <a:xfrm>
            <a:off x="8032562" y="2232990"/>
            <a:ext cx="1216502" cy="3139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B621049D-DD70-4B62-92C0-7DF2BA3FA0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25"/>
          <a:stretch/>
        </p:blipFill>
        <p:spPr>
          <a:xfrm>
            <a:off x="2942936" y="2233068"/>
            <a:ext cx="1471538" cy="3139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E0086AE2-FC48-4C29-85D5-EB55646E4165}"/>
              </a:ext>
            </a:extLst>
          </p:cNvPr>
          <p:cNvSpPr/>
          <p:nvPr/>
        </p:nvSpPr>
        <p:spPr>
          <a:xfrm>
            <a:off x="8039478" y="5524509"/>
            <a:ext cx="1354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D70D86"/>
              </a:buClr>
            </a:pPr>
            <a:r>
              <a:rPr lang="es-MX" sz="24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51.98 %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55D15DE-CF23-4D17-8593-C1F032044740}"/>
              </a:ext>
            </a:extLst>
          </p:cNvPr>
          <p:cNvSpPr/>
          <p:nvPr/>
        </p:nvSpPr>
        <p:spPr>
          <a:xfrm>
            <a:off x="3060411" y="5551471"/>
            <a:ext cx="1354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D70D86"/>
              </a:buClr>
            </a:pPr>
            <a:r>
              <a:rPr lang="es-MX" sz="24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49.02</a:t>
            </a:r>
            <a:r>
              <a:rPr lang="es-MX" sz="240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s-MX" sz="24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353987958"/>
      </p:ext>
    </p:extLst>
  </p:cSld>
  <p:clrMapOvr>
    <a:masterClrMapping/>
  </p:clrMapOvr>
</p:sld>
</file>

<file path=ppt/theme/theme1.xml><?xml version="1.0" encoding="utf-8"?>
<a:theme xmlns:a="http://schemas.openxmlformats.org/drawingml/2006/main" name="I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2400" b="1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UNICOM-CG_PLANTILLA_PRESENTACION.pptx" id="{42CA9F1E-14B5-4964-B4C6-EDA7B3C32CDC}" vid="{570069FE-D3AD-4F14-845E-48978D9F88D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dentificador xmlns="779DD169-4E70-4282-9D9D-24E7E66659B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55290578B4304489F652D72A22C6E7" ma:contentTypeVersion="" ma:contentTypeDescription="Crear nuevo documento." ma:contentTypeScope="" ma:versionID="b421b4f129467bf93a30a52d3c714332">
  <xsd:schema xmlns:xsd="http://www.w3.org/2001/XMLSchema" xmlns:xs="http://www.w3.org/2001/XMLSchema" xmlns:p="http://schemas.microsoft.com/office/2006/metadata/properties" xmlns:ns2="779DD169-4E70-4282-9D9D-24E7E66659BE" xmlns:ns3="779dd169-4e70-4282-9d9d-24e7e66659be" xmlns:ns4="86d353b2-dab7-4657-b6ab-2431913a4f90" targetNamespace="http://schemas.microsoft.com/office/2006/metadata/properties" ma:root="true" ma:fieldsID="5c34a5b5583aab0752e12906baecf01b" ns2:_="" ns3:_="" ns4:_="">
    <xsd:import namespace="779DD169-4E70-4282-9D9D-24E7E66659BE"/>
    <xsd:import namespace="779dd169-4e70-4282-9d9d-24e7e66659be"/>
    <xsd:import namespace="86d353b2-dab7-4657-b6ab-2431913a4f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Identificador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9DD169-4E70-4282-9D9D-24E7E6665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Identificador" ma:index="10" nillable="true" ma:displayName="Identificador" ma:list="{056392B5-332E-4CB9-A877-572CF945D652}" ma:internalName="Identificador" ma:readOnly="false" ma:showField="Identificador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9dd169-4e70-4282-9d9d-24e7e66659be" elementFormDefault="qualified">
    <xsd:import namespace="http://schemas.microsoft.com/office/2006/documentManagement/types"/>
    <xsd:import namespace="http://schemas.microsoft.com/office/infopath/2007/PartnerControls"/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d353b2-dab7-4657-b6ab-2431913a4f9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167832-CBE6-470F-B324-6476EEDD4FE9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http://purl.org/dc/terms/"/>
    <ds:schemaRef ds:uri="86d353b2-dab7-4657-b6ab-2431913a4f90"/>
    <ds:schemaRef ds:uri="779dd169-4e70-4282-9d9d-24e7e66659be"/>
    <ds:schemaRef ds:uri="779DD169-4E70-4282-9D9D-24E7E66659BE"/>
  </ds:schemaRefs>
</ds:datastoreItem>
</file>

<file path=customXml/itemProps2.xml><?xml version="1.0" encoding="utf-8"?>
<ds:datastoreItem xmlns:ds="http://schemas.openxmlformats.org/officeDocument/2006/customXml" ds:itemID="{E9130352-654C-4B56-8AAA-C03F44A97D5E}">
  <ds:schemaRefs>
    <ds:schemaRef ds:uri="779DD169-4E70-4282-9D9D-24E7E66659BE"/>
    <ds:schemaRef ds:uri="779dd169-4e70-4282-9d9d-24e7e66659be"/>
    <ds:schemaRef ds:uri="86d353b2-dab7-4657-b6ab-2431913a4f9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C7BF24A-2F4A-4966-AC23-0E04948225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UNICOM-CG_PLANTILLA_PRESENTACION_2018 (1)</Template>
  <TotalTime>4</TotalTime>
  <Words>867</Words>
  <Application>Microsoft Office PowerPoint</Application>
  <PresentationFormat>Panorámica</PresentationFormat>
  <Paragraphs>200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Arial</vt:lpstr>
      <vt:lpstr>Calibri</vt:lpstr>
      <vt:lpstr>Century Gothic</vt:lpstr>
      <vt:lpstr>Courier New</vt:lpstr>
      <vt:lpstr>Verdana</vt:lpstr>
      <vt:lpstr>Wingdings</vt:lpstr>
      <vt:lpstr>INE</vt:lpstr>
      <vt:lpstr>Presentación de PowerPoint</vt:lpstr>
      <vt:lpstr>Presentación de PowerPoint</vt:lpstr>
      <vt:lpstr>Objetivo y alcance</vt:lpstr>
      <vt:lpstr>Presentación de PowerPoint</vt:lpstr>
      <vt:lpstr>Presentación de PowerPoint</vt:lpstr>
      <vt:lpstr>Presentación de PowerPoint</vt:lpstr>
      <vt:lpstr>Presentación de PowerPoint</vt:lpstr>
      <vt:lpstr>Resultados del Simulacro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Resultados de la encuesta de satisfacción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Reglamento para el uso y operación de la Firma Electrónica Avanzada  en el INE</dc:title>
  <dc:creator>CRUZ ESTRADA STEPHANIE</dc:creator>
  <cp:lastModifiedBy>HERNANDEZ CRUZ LUZ VERONICA</cp:lastModifiedBy>
  <cp:revision>4</cp:revision>
  <cp:lastPrinted>2020-01-16T03:16:33Z</cp:lastPrinted>
  <dcterms:created xsi:type="dcterms:W3CDTF">2019-02-13T19:26:12Z</dcterms:created>
  <dcterms:modified xsi:type="dcterms:W3CDTF">2021-02-25T01:01:23Z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47976e80-4500-464c-b6a7-acd8b68f46dc</vt:lpwstr>
  </property>
  <property fmtid="{D5CDD505-2E9C-101B-9397-08002B2CF9AE}" pid="3" name="ContentTypeId">
    <vt:lpwstr>0x010100CA55290578B4304489F652D72A22C6E7</vt:lpwstr>
  </property>
</Properties>
</file>