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56" r:id="rId5"/>
    <p:sldId id="699" r:id="rId6"/>
    <p:sldId id="609" r:id="rId7"/>
    <p:sldId id="750" r:id="rId8"/>
    <p:sldId id="739" r:id="rId9"/>
    <p:sldId id="740" r:id="rId10"/>
    <p:sldId id="717" r:id="rId11"/>
    <p:sldId id="741" r:id="rId12"/>
    <p:sldId id="742" r:id="rId13"/>
    <p:sldId id="753" r:id="rId14"/>
    <p:sldId id="758" r:id="rId15"/>
    <p:sldId id="745" r:id="rId16"/>
    <p:sldId id="760" r:id="rId17"/>
    <p:sldId id="338" r:id="rId18"/>
    <p:sldId id="754" r:id="rId19"/>
    <p:sldId id="756" r:id="rId20"/>
    <p:sldId id="755" r:id="rId21"/>
    <p:sldId id="759" r:id="rId22"/>
  </p:sldIdLst>
  <p:sldSz cx="12192000" cy="6858000"/>
  <p:notesSz cx="7023100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OCHOA JIMENEZ JOSE EDUARDO" initials="OJJE" lastIdx="1" clrIdx="6"/>
  <p:cmAuthor id="1" name="FERRER CARMONA MARTHA LORENA" initials="FCML" lastIdx="25" clrIdx="0"/>
  <p:cmAuthor id="8" name="OCHOA JIMENEZ JOSE EDUARDO" initials="OJJE [2]" lastIdx="1" clrIdx="7"/>
  <p:cmAuthor id="2" name="CRUZ ESTRADA STEPHANIE" initials="CES" lastIdx="44" clrIdx="1"/>
  <p:cmAuthor id="9" name="CRUZ VAZQUEZ JESUS RAUL" initials="CVJR" lastIdx="5" clrIdx="8">
    <p:extLst>
      <p:ext uri="{19B8F6BF-5375-455C-9EA6-DF929625EA0E}">
        <p15:presenceInfo xmlns:p15="http://schemas.microsoft.com/office/powerpoint/2012/main" userId="S-1-5-21-165008961-2075435147-1852072286-3199" providerId="AD"/>
      </p:ext>
    </p:extLst>
  </p:cmAuthor>
  <p:cmAuthor id="3" name="CARDENAS SIERRA HECTOR" initials="CSH" lastIdx="18" clrIdx="2"/>
  <p:cmAuthor id="4" name="Lissette Morones Sanchez" initials="LMS" lastIdx="5" clrIdx="3"/>
  <p:cmAuthor id="5" name="VASQUEZ AMACENDE DANIEL" initials="VAD" lastIdx="2" clrIdx="4"/>
  <p:cmAuthor id="6" name="VALLE NAVARRETE EMANUEL" initials="VNE" lastIdx="3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0D86"/>
    <a:srgbClr val="D5007F"/>
    <a:srgbClr val="640045"/>
    <a:srgbClr val="E83BB2"/>
    <a:srgbClr val="B1E9E5"/>
    <a:srgbClr val="96CBFC"/>
    <a:srgbClr val="8ED6E4"/>
    <a:srgbClr val="E88AA2"/>
    <a:srgbClr val="FFD5EE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BC71CC-AFB1-4BF4-804B-585C01B7224C}" v="351" dt="2020-09-24T01:56:24.3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68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A30DE-A90D-4A27-A1C8-AE1F87BE8635}" type="datetimeFigureOut">
              <a:rPr lang="es-ES" smtClean="0"/>
              <a:t>24/09/2020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1BD8BF-B2AF-47EF-8750-0F68B46A71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89492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70173-D879-4587-A781-DC45BC599F61}" type="datetimeFigureOut">
              <a:rPr lang="es-ES" smtClean="0"/>
              <a:t>24/09/2020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E52230-365E-4C7E-A665-2EABFDC1DA1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39060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500014"/>
            <a:ext cx="8614154" cy="1266926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/>
              <a:t>Título</a:t>
            </a:r>
            <a:br>
              <a:rPr lang="es-ES"/>
            </a:br>
            <a:r>
              <a:rPr lang="es-ES"/>
              <a:t>de la presentación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2968191"/>
            <a:ext cx="8614154" cy="767337"/>
          </a:xfrm>
        </p:spPr>
        <p:txBody>
          <a:bodyPr/>
          <a:lstStyle>
            <a:lvl1pPr marL="0" indent="0">
              <a:buNone/>
              <a:defRPr sz="2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Subtitulo de la presentación</a:t>
            </a:r>
          </a:p>
        </p:txBody>
      </p:sp>
      <p:sp>
        <p:nvSpPr>
          <p:cNvPr id="11" name="Marcador de texto 2"/>
          <p:cNvSpPr>
            <a:spLocks noGrp="1"/>
          </p:cNvSpPr>
          <p:nvPr>
            <p:ph type="body" idx="13" hasCustomPrompt="1"/>
          </p:nvPr>
        </p:nvSpPr>
        <p:spPr>
          <a:xfrm>
            <a:off x="838200" y="3822785"/>
            <a:ext cx="8607804" cy="1101553"/>
          </a:xfrm>
        </p:spPr>
        <p:txBody>
          <a:bodyPr>
            <a:normAutofit/>
          </a:bodyPr>
          <a:lstStyle>
            <a:lvl1pPr marL="0" indent="0">
              <a:buNone/>
              <a:defRPr sz="1800" b="0" i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Fecha de elaboración</a:t>
            </a:r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835" y="583280"/>
            <a:ext cx="3340615" cy="3331471"/>
          </a:xfrm>
          <a:prstGeom prst="rect">
            <a:avLst/>
          </a:prstGeom>
        </p:spPr>
      </p:pic>
      <p:pic>
        <p:nvPicPr>
          <p:cNvPr id="5" name="Imagen 4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2" y="6007215"/>
            <a:ext cx="1671218" cy="508329"/>
          </a:xfrm>
          <a:prstGeom prst="rect">
            <a:avLst/>
          </a:prstGeom>
        </p:spPr>
      </p:pic>
      <p:pic>
        <p:nvPicPr>
          <p:cNvPr id="6" name="Imagen 5" descr="unicom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4"/>
          <a:stretch/>
        </p:blipFill>
        <p:spPr>
          <a:xfrm>
            <a:off x="8390807" y="6145529"/>
            <a:ext cx="3374887" cy="29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1300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radecimi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AF7C71D-0D7E-419A-867D-455EE3ECF6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6183"/>
          </a:xfrm>
          <a:prstGeom prst="rect">
            <a:avLst/>
          </a:prstGeom>
        </p:spPr>
        <p:txBody>
          <a:bodyPr/>
          <a:lstStyle/>
          <a:p>
            <a:fld id="{727B5CE1-9ED5-F143-ABB3-179216AEDA16}" type="datetime1">
              <a:rPr lang="es-MX" smtClean="0"/>
              <a:t>24/09/2020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6183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029E0-825C-6245-B17C-7CE1A39B7D0F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3" hasCustomPrompt="1"/>
          </p:nvPr>
        </p:nvSpPr>
        <p:spPr>
          <a:xfrm>
            <a:off x="759885" y="2582334"/>
            <a:ext cx="6487583" cy="1443567"/>
          </a:xfrm>
        </p:spPr>
        <p:txBody>
          <a:bodyPr>
            <a:normAutofit/>
          </a:bodyPr>
          <a:lstStyle>
            <a:lvl1pPr marL="0" indent="0">
              <a:buNone/>
              <a:defRPr sz="4000" baseline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s-ES"/>
              <a:t>Nombre de la Subdirección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4D17571-4D8F-4FE1-A30C-DCF3347380F6}"/>
              </a:ext>
            </a:extLst>
          </p:cNvPr>
          <p:cNvGraphicFramePr>
            <a:graphicFrameLocks noGrp="1"/>
          </p:cNvGraphicFramePr>
          <p:nvPr userDrawn="1"/>
        </p:nvGraphicFramePr>
        <p:xfrm>
          <a:off x="1865275" y="3998605"/>
          <a:ext cx="5107616" cy="289560"/>
        </p:xfrm>
        <a:graphic>
          <a:graphicData uri="http://schemas.openxmlformats.org/drawingml/2006/table">
            <a:tbl>
              <a:tblPr/>
              <a:tblGrid>
                <a:gridCol w="944017">
                  <a:extLst>
                    <a:ext uri="{9D8B030D-6E8A-4147-A177-3AD203B41FA5}">
                      <a16:colId xmlns:a16="http://schemas.microsoft.com/office/drawing/2014/main" val="2959278482"/>
                    </a:ext>
                  </a:extLst>
                </a:gridCol>
                <a:gridCol w="4163599">
                  <a:extLst>
                    <a:ext uri="{9D8B030D-6E8A-4147-A177-3AD203B41FA5}">
                      <a16:colId xmlns:a16="http://schemas.microsoft.com/office/drawing/2014/main" val="2622251459"/>
                    </a:ext>
                  </a:extLst>
                </a:gridCol>
              </a:tblGrid>
              <a:tr h="257805">
                <a:tc>
                  <a:txBody>
                    <a:bodyPr/>
                    <a:lstStyle/>
                    <a:p>
                      <a:pPr algn="r"/>
                      <a:r>
                        <a:rPr lang="es-ES" sz="1300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MS Mincho" charset="0"/>
                          <a:cs typeface="Arial" panose="020B0604020202020204" pitchFamily="34" charset="0"/>
                        </a:rPr>
                        <a:t>DERFE</a:t>
                      </a:r>
                      <a:endParaRPr lang="es-MX" sz="130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kern="120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entury Gothic" charset="0"/>
                          <a:ea typeface="MS Mincho" charset="0"/>
                        </a:rPr>
                        <a:t>Dirección Ejecutiva del Registro Federal de Electores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570444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486ED64-D5D2-47B7-BCC5-BE60BD982F37}"/>
              </a:ext>
            </a:extLst>
          </p:cNvPr>
          <p:cNvGraphicFramePr>
            <a:graphicFrameLocks noGrp="1"/>
          </p:cNvGraphicFramePr>
          <p:nvPr userDrawn="1"/>
        </p:nvGraphicFramePr>
        <p:xfrm>
          <a:off x="1865275" y="4193606"/>
          <a:ext cx="5107616" cy="289560"/>
        </p:xfrm>
        <a:graphic>
          <a:graphicData uri="http://schemas.openxmlformats.org/drawingml/2006/table">
            <a:tbl>
              <a:tblPr/>
              <a:tblGrid>
                <a:gridCol w="944017">
                  <a:extLst>
                    <a:ext uri="{9D8B030D-6E8A-4147-A177-3AD203B41FA5}">
                      <a16:colId xmlns:a16="http://schemas.microsoft.com/office/drawing/2014/main" val="1171003123"/>
                    </a:ext>
                  </a:extLst>
                </a:gridCol>
                <a:gridCol w="4163599">
                  <a:extLst>
                    <a:ext uri="{9D8B030D-6E8A-4147-A177-3AD203B41FA5}">
                      <a16:colId xmlns:a16="http://schemas.microsoft.com/office/drawing/2014/main" val="633272699"/>
                    </a:ext>
                  </a:extLst>
                </a:gridCol>
              </a:tblGrid>
              <a:tr h="257805">
                <a:tc>
                  <a:txBody>
                    <a:bodyPr/>
                    <a:lstStyle/>
                    <a:p>
                      <a:pPr algn="r"/>
                      <a:r>
                        <a:rPr lang="es-ES" sz="1300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MS Mincho" charset="0"/>
                          <a:cs typeface="Arial" panose="020B0604020202020204" pitchFamily="34" charset="0"/>
                        </a:rPr>
                        <a:t>UNICOM</a:t>
                      </a:r>
                      <a:endParaRPr lang="es-MX" sz="130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entury Gothic" charset="0"/>
                          <a:ea typeface="MS Mincho" charset="0"/>
                          <a:cs typeface="+mn-cs"/>
                        </a:rPr>
                        <a:t>Unidad Técnica de Servicios de Informática</a:t>
                      </a:r>
                      <a:endParaRPr lang="es-MX" sz="1100" kern="1200">
                        <a:solidFill>
                          <a:schemeClr val="bg1">
                            <a:lumMod val="65000"/>
                          </a:schemeClr>
                        </a:solidFill>
                        <a:latin typeface="Century Gothic" charset="0"/>
                        <a:ea typeface="MS Mincho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37085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3516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MER PAG por T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1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  <p:sp>
        <p:nvSpPr>
          <p:cNvPr id="12" name="Marcador de texto 2"/>
          <p:cNvSpPr>
            <a:spLocks noGrp="1"/>
          </p:cNvSpPr>
          <p:nvPr>
            <p:ph type="body" idx="13" hasCustomPrompt="1"/>
          </p:nvPr>
        </p:nvSpPr>
        <p:spPr>
          <a:xfrm>
            <a:off x="828472" y="1550350"/>
            <a:ext cx="9580233" cy="922522"/>
          </a:xfrm>
        </p:spPr>
        <p:txBody>
          <a:bodyPr>
            <a:normAutofit/>
          </a:bodyPr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Subtitulo</a:t>
            </a:r>
            <a:endParaRPr lang="es-ES"/>
          </a:p>
        </p:txBody>
      </p:sp>
      <p:sp>
        <p:nvSpPr>
          <p:cNvPr id="13" name="Marcador de texto 2"/>
          <p:cNvSpPr>
            <a:spLocks noGrp="1"/>
          </p:cNvSpPr>
          <p:nvPr>
            <p:ph type="body" idx="14" hasCustomPrompt="1"/>
          </p:nvPr>
        </p:nvSpPr>
        <p:spPr>
          <a:xfrm>
            <a:off x="838200" y="2568102"/>
            <a:ext cx="10515600" cy="3064213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Texto que va a contener esta diapositiva, texto que va a contener esta diapositiva, texto que va a contener esta diapositiva, texto que va a contener esta diapositiva, texto que va a contener esta diapositiva, texto que va a contener esta diapositiva, texto que va a contener esta diapositiva.</a:t>
            </a:r>
            <a:endParaRPr lang="es-ES"/>
          </a:p>
        </p:txBody>
      </p:sp>
      <p:sp>
        <p:nvSpPr>
          <p:cNvPr id="29" name="CuadroTexto 28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CuadroTexto 30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745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2"/>
          <p:cNvSpPr>
            <a:spLocks noGrp="1"/>
          </p:cNvSpPr>
          <p:nvPr>
            <p:ph type="body" idx="14" hasCustomPrompt="1"/>
          </p:nvPr>
        </p:nvSpPr>
        <p:spPr>
          <a:xfrm>
            <a:off x="838200" y="1161535"/>
            <a:ext cx="9846276" cy="4411129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Texto que va a contener esta diapositiva, texto que va a contener esta diapositiva, texto que va a contener esta diapositiva, texto que va a contener esta diapositiva, texto que va a contener esta diapositiva, texto que va a contener esta diapositiva, texto que va a contener esta diapositiva.</a:t>
            </a:r>
            <a:endParaRPr lang="es-ES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2" name="CuadroTexto 11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n 14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8" name="CuadroTexto 7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id="{4E04D748-678D-4408-BA4F-822136FE57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3105900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ción de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8" name="Marcador de texto 2"/>
          <p:cNvSpPr>
            <a:spLocks noGrp="1"/>
          </p:cNvSpPr>
          <p:nvPr>
            <p:ph type="body" idx="15" hasCustomPrompt="1"/>
          </p:nvPr>
        </p:nvSpPr>
        <p:spPr>
          <a:xfrm>
            <a:off x="838200" y="857319"/>
            <a:ext cx="9846276" cy="46208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Descripción de la tabla</a:t>
            </a:r>
            <a:endParaRPr lang="es-ES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6"/>
          </p:nvPr>
        </p:nvSpPr>
        <p:spPr>
          <a:xfrm>
            <a:off x="838200" y="1509713"/>
            <a:ext cx="10677525" cy="4071937"/>
          </a:xfrm>
        </p:spPr>
        <p:txBody>
          <a:bodyPr/>
          <a:lstStyle>
            <a:lvl1pPr>
              <a:defRPr sz="20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9" name="CuadroTexto 8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n 11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13" name="CuadroTexto 12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8713FBC-5998-4FBA-8970-1F023CE1A30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1718552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ción de tabl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5" name="Marcador de texto 2"/>
          <p:cNvSpPr>
            <a:spLocks noGrp="1"/>
          </p:cNvSpPr>
          <p:nvPr>
            <p:ph type="body" idx="15" hasCustomPrompt="1"/>
          </p:nvPr>
        </p:nvSpPr>
        <p:spPr>
          <a:xfrm>
            <a:off x="838200" y="857319"/>
            <a:ext cx="9846276" cy="46208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Descripción de la tabla</a:t>
            </a:r>
            <a:endParaRPr lang="es-ES"/>
          </a:p>
        </p:txBody>
      </p:sp>
      <p:sp>
        <p:nvSpPr>
          <p:cNvPr id="16" name="Marcador de contenido 4"/>
          <p:cNvSpPr>
            <a:spLocks noGrp="1"/>
          </p:cNvSpPr>
          <p:nvPr>
            <p:ph sz="quarter" idx="16"/>
          </p:nvPr>
        </p:nvSpPr>
        <p:spPr>
          <a:xfrm>
            <a:off x="838200" y="1509713"/>
            <a:ext cx="10677525" cy="4071937"/>
          </a:xfrm>
        </p:spPr>
        <p:txBody>
          <a:bodyPr/>
          <a:lstStyle>
            <a:lvl1pPr>
              <a:defRPr sz="20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9" name="CuadroTexto 8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12" name="CuadroTexto 11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6B9678F6-C676-4587-861D-70ADD36A9E1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1390218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ción de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arcador de texto 2"/>
          <p:cNvSpPr>
            <a:spLocks noGrp="1"/>
          </p:cNvSpPr>
          <p:nvPr>
            <p:ph type="body" idx="15" hasCustomPrompt="1"/>
          </p:nvPr>
        </p:nvSpPr>
        <p:spPr>
          <a:xfrm>
            <a:off x="838200" y="857319"/>
            <a:ext cx="9846276" cy="46208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Descripción de la tabla</a:t>
            </a:r>
            <a:endParaRPr lang="es-ES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4" name="Marcador de contenido 4"/>
          <p:cNvSpPr>
            <a:spLocks noGrp="1"/>
          </p:cNvSpPr>
          <p:nvPr>
            <p:ph sz="quarter" idx="16"/>
          </p:nvPr>
        </p:nvSpPr>
        <p:spPr>
          <a:xfrm>
            <a:off x="838200" y="1509713"/>
            <a:ext cx="10677525" cy="4071937"/>
          </a:xfrm>
        </p:spPr>
        <p:txBody>
          <a:bodyPr/>
          <a:lstStyle>
            <a:lvl1pPr>
              <a:defRPr sz="20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2" name="CuadroTexto 11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Imagen 15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9" name="CuadroTexto 8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7608B2F3-174F-43C4-A8A2-39947ACDE14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414395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/DESCRIPC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2"/>
          <p:cNvSpPr>
            <a:spLocks noGrp="1"/>
          </p:cNvSpPr>
          <p:nvPr>
            <p:ph type="body" idx="13" hasCustomPrompt="1"/>
          </p:nvPr>
        </p:nvSpPr>
        <p:spPr>
          <a:xfrm>
            <a:off x="828472" y="891323"/>
            <a:ext cx="10515600" cy="881561"/>
          </a:xfrm>
        </p:spPr>
        <p:txBody>
          <a:bodyPr>
            <a:normAutofit/>
          </a:bodyPr>
          <a:lstStyle>
            <a:lvl1pPr marL="0" indent="0" algn="ctr">
              <a:buNone/>
              <a:defRPr sz="1600" b="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Titulo de la imagen</a:t>
            </a:r>
            <a:endParaRPr lang="es-ES"/>
          </a:p>
        </p:txBody>
      </p:sp>
      <p:sp>
        <p:nvSpPr>
          <p:cNvPr id="22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953621" y="1907619"/>
            <a:ext cx="4748543" cy="374949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</a:p>
        </p:txBody>
      </p:sp>
      <p:pic>
        <p:nvPicPr>
          <p:cNvPr id="18" name="Imagen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n 14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9" name="CuadroTexto 8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Marcador de texto 2">
            <a:extLst>
              <a:ext uri="{FF2B5EF4-FFF2-40B4-BE49-F238E27FC236}">
                <a16:creationId xmlns:a16="http://schemas.microsoft.com/office/drawing/2014/main" id="{4FE0FDE0-C6D8-4621-9259-CBACD8B2D36D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2076508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NDO TEMA">
    <p:bg>
      <p:bgPr>
        <a:solidFill>
          <a:srgbClr val="D400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ctrTitle" hasCustomPrompt="1"/>
          </p:nvPr>
        </p:nvSpPr>
        <p:spPr>
          <a:xfrm>
            <a:off x="1274325" y="1757334"/>
            <a:ext cx="9588230" cy="238760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l">
              <a:defRPr sz="4000" b="1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ES"/>
              <a:t>Segundo título</a:t>
            </a:r>
            <a:br>
              <a:rPr lang="es-ES"/>
            </a:br>
            <a:r>
              <a:rPr lang="es-ES"/>
              <a:t>de la presentación</a:t>
            </a: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335" y="-1968500"/>
            <a:ext cx="6272797" cy="6257557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>
            <a:off x="4468481" y="6248532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 descr="ine.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52" y="5907333"/>
            <a:ext cx="1671218" cy="508329"/>
          </a:xfrm>
          <a:prstGeom prst="rect">
            <a:avLst/>
          </a:prstGeom>
        </p:spPr>
      </p:pic>
      <p:sp>
        <p:nvSpPr>
          <p:cNvPr id="7" name="CuadroTexto 6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449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">
    <p:bg>
      <p:bgPr>
        <a:solidFill>
          <a:srgbClr val="D400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692" y="756584"/>
            <a:ext cx="3340615" cy="3331471"/>
          </a:xfrm>
          <a:prstGeom prst="rect">
            <a:avLst/>
          </a:prstGeom>
        </p:spPr>
      </p:pic>
      <p:pic>
        <p:nvPicPr>
          <p:cNvPr id="7" name="Imagen 6" descr="ine.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52" y="5907333"/>
            <a:ext cx="1671218" cy="508329"/>
          </a:xfrm>
          <a:prstGeom prst="rect">
            <a:avLst/>
          </a:prstGeom>
        </p:spPr>
      </p:pic>
      <p:pic>
        <p:nvPicPr>
          <p:cNvPr id="2" name="Imagen 1" descr="unicom-blanc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72"/>
          <a:stretch/>
        </p:blipFill>
        <p:spPr>
          <a:xfrm>
            <a:off x="8333726" y="6080760"/>
            <a:ext cx="3544331" cy="31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912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29868-96C0-4645-B8A0-B96A7517830E}" type="datetime1">
              <a:rPr lang="es-ES" smtClean="0"/>
              <a:t>24/09/2020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568EA-24A1-47DB-A38F-7B2C69D4829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125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54" r:id="rId4"/>
    <p:sldLayoutId id="2147483660" r:id="rId5"/>
    <p:sldLayoutId id="2147483661" r:id="rId6"/>
    <p:sldLayoutId id="2147483655" r:id="rId7"/>
    <p:sldLayoutId id="2147483656" r:id="rId8"/>
    <p:sldLayoutId id="2147483657" r:id="rId9"/>
    <p:sldLayoutId id="2147483662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idx="13"/>
          </p:nvPr>
        </p:nvSpPr>
        <p:spPr>
          <a:xfrm>
            <a:off x="794298" y="5261043"/>
            <a:ext cx="2388439" cy="197516"/>
          </a:xfrm>
        </p:spPr>
        <p:txBody>
          <a:bodyPr>
            <a:noAutofit/>
          </a:bodyPr>
          <a:lstStyle/>
          <a:p>
            <a:r>
              <a:rPr lang="es-ES" sz="2000">
                <a:solidFill>
                  <a:srgbClr val="D5007F"/>
                </a:solidFill>
                <a:latin typeface="Century Gothic" panose="020B0502020202020204" pitchFamily="34" charset="0"/>
              </a:rPr>
              <a:t>Septiembre 2020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2C9CAFBB-8D33-4C97-AA54-292EFB892CF7}"/>
              </a:ext>
            </a:extLst>
          </p:cNvPr>
          <p:cNvSpPr>
            <a:spLocks noGrp="1"/>
          </p:cNvSpPr>
          <p:nvPr/>
        </p:nvSpPr>
        <p:spPr>
          <a:xfrm>
            <a:off x="794298" y="2572188"/>
            <a:ext cx="8849322" cy="1266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MX" sz="4000">
                <a:latin typeface="Century Gothic" panose="020B0502020202020204" pitchFamily="34" charset="0"/>
              </a:rPr>
              <a:t>Voto Electrónico por Internet para Mexicanos Residentes en el Extranjero</a:t>
            </a:r>
            <a:endParaRPr lang="es-ES" sz="4000">
              <a:highlight>
                <a:srgbClr val="FFFF00"/>
              </a:highlight>
              <a:latin typeface="Century Gothic" panose="020B0502020202020204" pitchFamily="34" charset="0"/>
            </a:endParaRPr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18831049-F551-40E8-8B11-882CCEE21F96}"/>
              </a:ext>
            </a:extLst>
          </p:cNvPr>
          <p:cNvSpPr txBox="1">
            <a:spLocks/>
          </p:cNvSpPr>
          <p:nvPr/>
        </p:nvSpPr>
        <p:spPr>
          <a:xfrm>
            <a:off x="794298" y="4063069"/>
            <a:ext cx="9396077" cy="11015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>
                <a:solidFill>
                  <a:srgbClr val="D70D86"/>
                </a:solidFill>
                <a:latin typeface="Century Gothic" panose="020B0502020202020204" pitchFamily="34" charset="0"/>
              </a:rPr>
              <a:t>Plan de trabajo Atención a recomendaciones de la auditoría</a:t>
            </a:r>
            <a:endParaRPr lang="es-ES" sz="3200" b="1">
              <a:solidFill>
                <a:srgbClr val="D70D86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5E9869F-204F-4FB3-8567-8D38C15F1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552" y="5950012"/>
            <a:ext cx="5486875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564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ítulo 1">
            <a:extLst>
              <a:ext uri="{FF2B5EF4-FFF2-40B4-BE49-F238E27FC236}">
                <a16:creationId xmlns:a16="http://schemas.microsoft.com/office/drawing/2014/main" id="{4960D148-202A-46E3-9E12-A21D84119FCB}"/>
              </a:ext>
            </a:extLst>
          </p:cNvPr>
          <p:cNvSpPr txBox="1">
            <a:spLocks/>
          </p:cNvSpPr>
          <p:nvPr/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487346" y="2018144"/>
            <a:ext cx="596058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Atender las observaciones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y recomendaciones emitidas por los entes auditores 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UNAM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y 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Deloitte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Se llevará a cabo de 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septiembre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a 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diciembre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Se dará seguimiento y verificarán las medidas implementadas.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4D3A6CD-F396-49DA-891E-D8331696EBA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060929" y="1840175"/>
            <a:ext cx="3968431" cy="3495260"/>
          </a:xfrm>
          <a:prstGeom prst="rect">
            <a:avLst/>
          </a:prstGeom>
        </p:spPr>
      </p:pic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7FE62C49-0EA2-4F30-9E77-2A60C2E44E07}"/>
              </a:ext>
            </a:extLst>
          </p:cNvPr>
          <p:cNvSpPr txBox="1">
            <a:spLocks/>
          </p:cNvSpPr>
          <p:nvPr/>
        </p:nvSpPr>
        <p:spPr>
          <a:xfrm>
            <a:off x="336000" y="211039"/>
            <a:ext cx="10853802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Plan de trabajo |</a:t>
            </a:r>
            <a:r>
              <a:rPr lang="es-MX">
                <a:latin typeface="Century Gothic" panose="020B0502020202020204" pitchFamily="34" charset="0"/>
              </a:rPr>
              <a:t>Atención de recomendaciones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8456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C83DA3-47D4-44CF-A6C9-19F7205656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3813" y="2162687"/>
            <a:ext cx="10424339" cy="2387600"/>
          </a:xfrm>
        </p:spPr>
        <p:txBody>
          <a:bodyPr>
            <a:normAutofit/>
          </a:bodyPr>
          <a:lstStyle/>
          <a:p>
            <a:r>
              <a:rPr lang="es-MX">
                <a:latin typeface="Century Gothic" panose="020B0502020202020204" pitchFamily="34" charset="0"/>
              </a:rPr>
              <a:t>Cronograma de actividades</a:t>
            </a:r>
          </a:p>
        </p:txBody>
      </p:sp>
    </p:spTree>
    <p:extLst>
      <p:ext uri="{BB962C8B-B14F-4D97-AF65-F5344CB8AC3E}">
        <p14:creationId xmlns:p14="http://schemas.microsoft.com/office/powerpoint/2010/main" val="1041868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ítulo 1">
            <a:extLst>
              <a:ext uri="{FF2B5EF4-FFF2-40B4-BE49-F238E27FC236}">
                <a16:creationId xmlns:a16="http://schemas.microsoft.com/office/drawing/2014/main" id="{4960D148-202A-46E3-9E12-A21D84119FCB}"/>
              </a:ext>
            </a:extLst>
          </p:cNvPr>
          <p:cNvSpPr txBox="1">
            <a:spLocks/>
          </p:cNvSpPr>
          <p:nvPr/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Plan de trabajo | </a:t>
            </a:r>
            <a:r>
              <a:rPr lang="es-ES_tradnl"/>
              <a:t>Cronograma de Actividades 2020</a:t>
            </a:r>
            <a:endParaRPr lang="es-ES">
              <a:latin typeface="Century Gothic" panose="020B0502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6ED9D2F-4CA0-4D04-A317-CD059240F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966" y="1639346"/>
            <a:ext cx="11707730" cy="33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565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ítulo 1">
            <a:extLst>
              <a:ext uri="{FF2B5EF4-FFF2-40B4-BE49-F238E27FC236}">
                <a16:creationId xmlns:a16="http://schemas.microsoft.com/office/drawing/2014/main" id="{4960D148-202A-46E3-9E12-A21D84119FCB}"/>
              </a:ext>
            </a:extLst>
          </p:cNvPr>
          <p:cNvSpPr txBox="1">
            <a:spLocks/>
          </p:cNvSpPr>
          <p:nvPr/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336000" y="138385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Plan </a:t>
            </a:r>
            <a:r>
              <a:rPr lang="es-MX">
                <a:latin typeface="Century Gothic" panose="020B0502020202020204" pitchFamily="34" charset="0"/>
              </a:rPr>
              <a:t>general para</a:t>
            </a:r>
            <a:r>
              <a:rPr lang="es-ES_tradnl"/>
              <a:t> 2021</a:t>
            </a:r>
            <a:endParaRPr lang="es-ES">
              <a:latin typeface="Century Gothic" panose="020B0502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0A153ED-98AB-4104-825F-903B7857C6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591" y="1436197"/>
            <a:ext cx="11514818" cy="398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62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029E0-825C-6245-B17C-7CE1A39B7D0F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32972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336000" y="209878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Plan de trabajo | </a:t>
            </a:r>
            <a:r>
              <a:rPr lang="es-ES_tradnl"/>
              <a:t>Primera liberación</a:t>
            </a:r>
            <a:endParaRPr lang="es-ES">
              <a:latin typeface="Century Gothic" panose="020B0502020202020204" pitchFamily="34" charset="0"/>
            </a:endParaRP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536361" y="1143471"/>
            <a:ext cx="737273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Programada para finales de 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septiembre,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atendiendo recomendaciones en temas de:</a:t>
            </a:r>
          </a:p>
          <a:p>
            <a:pPr lvl="2" algn="just">
              <a:buClr>
                <a:srgbClr val="D70D86"/>
              </a:buClr>
            </a:pPr>
            <a:endParaRPr lang="es-MX" sz="2200" b="1">
              <a:solidFill>
                <a:srgbClr val="D70D86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Funcionalidad: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validaciones en el portal de administración.</a:t>
            </a: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Experiencia de usuario: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notificaciones y la accesibilidad en el portal del votante.</a:t>
            </a: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Uso de buenas prácticas: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mejoras a nivel de código fuente.</a:t>
            </a: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Seguridad: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mejoras de seguridad en servidores y bases de datos.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9E63281-FD17-422B-BD74-54F25A15D0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4926" y="2055667"/>
            <a:ext cx="2614690" cy="261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7889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ítulo 1">
            <a:extLst>
              <a:ext uri="{FF2B5EF4-FFF2-40B4-BE49-F238E27FC236}">
                <a16:creationId xmlns:a16="http://schemas.microsoft.com/office/drawing/2014/main" id="{4960D148-202A-46E3-9E12-A21D84119FCB}"/>
              </a:ext>
            </a:extLst>
          </p:cNvPr>
          <p:cNvSpPr txBox="1">
            <a:spLocks/>
          </p:cNvSpPr>
          <p:nvPr/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7C559077-532C-46AE-9614-22603BBCB7AF}"/>
              </a:ext>
            </a:extLst>
          </p:cNvPr>
          <p:cNvSpPr txBox="1">
            <a:spLocks/>
          </p:cNvSpPr>
          <p:nvPr/>
        </p:nvSpPr>
        <p:spPr>
          <a:xfrm>
            <a:off x="336000" y="238158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Plan de trabajo | </a:t>
            </a:r>
            <a:r>
              <a:rPr lang="es-ES_tradnl"/>
              <a:t>Segunda liberación</a:t>
            </a:r>
            <a:endParaRPr lang="es-ES">
              <a:latin typeface="Century Gothic" panose="020B050202020202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BE816E0-D4CD-485F-AE5A-65A18DB7EA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642" y="1828546"/>
            <a:ext cx="2627669" cy="2627669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00F14FD4-F614-4320-8A84-15088528EF7F}"/>
              </a:ext>
            </a:extLst>
          </p:cNvPr>
          <p:cNvSpPr/>
          <p:nvPr/>
        </p:nvSpPr>
        <p:spPr>
          <a:xfrm>
            <a:off x="536361" y="1520785"/>
            <a:ext cx="737273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Programada a realizarse en 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octubre,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atendiendo recomendaciones en temas de:</a:t>
            </a:r>
          </a:p>
          <a:p>
            <a:pPr lvl="2" algn="just">
              <a:buClr>
                <a:srgbClr val="D70D86"/>
              </a:buClr>
            </a:pPr>
            <a:endParaRPr lang="es-MX" sz="2200" b="1">
              <a:solidFill>
                <a:srgbClr val="D70D86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Funcionalidad: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manejo y envío de notificaciones a los administradores.</a:t>
            </a:r>
          </a:p>
          <a:p>
            <a:pPr lvl="1" algn="just">
              <a:buClr>
                <a:srgbClr val="D70D86"/>
              </a:buClr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Uso de buenas prácticas: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mejoras a nivel de código fuente.</a:t>
            </a: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Seguridad: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mejoras de seguridad en servidores.</a:t>
            </a:r>
          </a:p>
        </p:txBody>
      </p:sp>
    </p:spTree>
    <p:extLst>
      <p:ext uri="{BB962C8B-B14F-4D97-AF65-F5344CB8AC3E}">
        <p14:creationId xmlns:p14="http://schemas.microsoft.com/office/powerpoint/2010/main" val="31008723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0D63C890-FA96-47B5-8C83-560A9C9134E2}"/>
              </a:ext>
            </a:extLst>
          </p:cNvPr>
          <p:cNvSpPr txBox="1">
            <a:spLocks/>
          </p:cNvSpPr>
          <p:nvPr/>
        </p:nvSpPr>
        <p:spPr>
          <a:xfrm>
            <a:off x="336000" y="238158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Plan de trabajo | </a:t>
            </a:r>
            <a:r>
              <a:rPr lang="es-ES_tradnl"/>
              <a:t>Tercera liberación</a:t>
            </a:r>
            <a:endParaRPr lang="es-ES">
              <a:latin typeface="Century Gothic" panose="020B0502020202020204" pitchFamily="34" charset="0"/>
            </a:endParaRPr>
          </a:p>
        </p:txBody>
      </p:sp>
      <p:pic>
        <p:nvPicPr>
          <p:cNvPr id="3" name="Imagen 2" descr="Imagen que contiene dibujo&#10;&#10;Descripción generada automáticamente">
            <a:extLst>
              <a:ext uri="{FF2B5EF4-FFF2-40B4-BE49-F238E27FC236}">
                <a16:creationId xmlns:a16="http://schemas.microsoft.com/office/drawing/2014/main" id="{C18AC978-6E2D-4842-B1A6-8FC3310275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874" y="1913641"/>
            <a:ext cx="2497320" cy="249732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D85781C7-8B9C-4F6F-83C3-1B1E8C2DEFC6}"/>
              </a:ext>
            </a:extLst>
          </p:cNvPr>
          <p:cNvSpPr/>
          <p:nvPr/>
        </p:nvSpPr>
        <p:spPr>
          <a:xfrm>
            <a:off x="536361" y="1761917"/>
            <a:ext cx="737273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Programada a realizarse en 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noviembre,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atendiendo recomendaciones en temas de:</a:t>
            </a:r>
          </a:p>
          <a:p>
            <a:pPr lvl="2" algn="just">
              <a:buClr>
                <a:srgbClr val="D70D86"/>
              </a:buClr>
            </a:pPr>
            <a:endParaRPr lang="es-MX" sz="2200" b="1">
              <a:solidFill>
                <a:srgbClr val="D70D86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Uso de buenas prácticas: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mejoras a nivel de código fuente.</a:t>
            </a: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Seguridad: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mejoras de seguridad en servidores y bases de datos.</a:t>
            </a:r>
          </a:p>
        </p:txBody>
      </p:sp>
    </p:spTree>
    <p:extLst>
      <p:ext uri="{BB962C8B-B14F-4D97-AF65-F5344CB8AC3E}">
        <p14:creationId xmlns:p14="http://schemas.microsoft.com/office/powerpoint/2010/main" val="36414709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1A8C89A8-5656-48D6-ADAE-88F5B2871778}"/>
              </a:ext>
            </a:extLst>
          </p:cNvPr>
          <p:cNvSpPr txBox="1">
            <a:spLocks/>
          </p:cNvSpPr>
          <p:nvPr/>
        </p:nvSpPr>
        <p:spPr>
          <a:xfrm>
            <a:off x="336000" y="238158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Plan de trabajo | </a:t>
            </a:r>
            <a:r>
              <a:rPr lang="es-ES_tradnl"/>
              <a:t>Cuarta liberación</a:t>
            </a:r>
            <a:endParaRPr lang="es-ES">
              <a:latin typeface="Century Gothic" panose="020B0502020202020204" pitchFamily="34" charset="0"/>
            </a:endParaRPr>
          </a:p>
        </p:txBody>
      </p:sp>
      <p:pic>
        <p:nvPicPr>
          <p:cNvPr id="3" name="Imagen 2" descr="Imagen que contiene reloj, dibujo&#10;&#10;Descripción generada automáticamente">
            <a:extLst>
              <a:ext uri="{FF2B5EF4-FFF2-40B4-BE49-F238E27FC236}">
                <a16:creationId xmlns:a16="http://schemas.microsoft.com/office/drawing/2014/main" id="{4CB03926-1AA4-4280-B138-09CF3E64B5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436" y="1710178"/>
            <a:ext cx="2909742" cy="2909742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BAEAB703-8AF9-4E2C-A541-E4DDC7A8F316}"/>
              </a:ext>
            </a:extLst>
          </p:cNvPr>
          <p:cNvSpPr/>
          <p:nvPr/>
        </p:nvSpPr>
        <p:spPr>
          <a:xfrm>
            <a:off x="336000" y="2216343"/>
            <a:ext cx="737273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Programada a realizarse en 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diciembre,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con la finalidad de:</a:t>
            </a:r>
          </a:p>
          <a:p>
            <a:pPr lvl="2" algn="just">
              <a:buClr>
                <a:srgbClr val="D70D86"/>
              </a:buClr>
            </a:pPr>
            <a:endParaRPr lang="es-MX" sz="2200" b="1">
              <a:solidFill>
                <a:srgbClr val="D70D86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Llevar a cabo las 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verificaciones finales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de la atención a las recomendaciones de los entes auditores.</a:t>
            </a:r>
          </a:p>
        </p:txBody>
      </p:sp>
    </p:spTree>
    <p:extLst>
      <p:ext uri="{BB962C8B-B14F-4D97-AF65-F5344CB8AC3E}">
        <p14:creationId xmlns:p14="http://schemas.microsoft.com/office/powerpoint/2010/main" val="1959130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514BDEC-92DD-49DC-B0F4-6060FF7D60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4899" y="232653"/>
            <a:ext cx="10181399" cy="70025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>
                <a:latin typeface="Century Gothic" panose="020B0502020202020204" pitchFamily="34" charset="0"/>
              </a:rPr>
              <a:t>Contenido</a:t>
            </a:r>
          </a:p>
        </p:txBody>
      </p:sp>
      <p:sp>
        <p:nvSpPr>
          <p:cNvPr id="23" name="Título 1">
            <a:extLst>
              <a:ext uri="{FF2B5EF4-FFF2-40B4-BE49-F238E27FC236}">
                <a16:creationId xmlns:a16="http://schemas.microsoft.com/office/drawing/2014/main" id="{4960D148-202A-46E3-9E12-A21D84119FCB}"/>
              </a:ext>
            </a:extLst>
          </p:cNvPr>
          <p:cNvSpPr txBox="1">
            <a:spLocks/>
          </p:cNvSpPr>
          <p:nvPr/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8DCFDB35-0319-4CA9-A9F6-0B00CB175BB4}"/>
              </a:ext>
            </a:extLst>
          </p:cNvPr>
          <p:cNvSpPr/>
          <p:nvPr/>
        </p:nvSpPr>
        <p:spPr>
          <a:xfrm>
            <a:off x="1510540" y="1787832"/>
            <a:ext cx="8110116" cy="2930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Clr>
                <a:srgbClr val="D70D86"/>
              </a:buClr>
              <a:buFont typeface="Wingdings" panose="05000000000000000000" pitchFamily="2" charset="2"/>
              <a:buChar char="q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Objetivos</a:t>
            </a:r>
          </a:p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Clr>
                <a:srgbClr val="D70D86"/>
              </a:buClr>
              <a:buFont typeface="Wingdings" panose="05000000000000000000" pitchFamily="2" charset="2"/>
              <a:buChar char="q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 de trabajo</a:t>
            </a:r>
          </a:p>
          <a:p>
            <a:pPr marL="342900" indent="-342900" algn="just">
              <a:lnSpc>
                <a:spcPct val="200000"/>
              </a:lnSpc>
              <a:buClr>
                <a:srgbClr val="D70D86"/>
              </a:buClr>
              <a:buFont typeface="Wingdings" panose="05000000000000000000" pitchFamily="2" charset="2"/>
              <a:buChar char="q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Cronograma de trabajo</a:t>
            </a:r>
          </a:p>
          <a:p>
            <a:pPr marL="342900" indent="-342900" algn="just">
              <a:lnSpc>
                <a:spcPct val="200000"/>
              </a:lnSpc>
              <a:buClr>
                <a:srgbClr val="D70D86"/>
              </a:buClr>
              <a:buFont typeface="Wingdings" panose="05000000000000000000" pitchFamily="2" charset="2"/>
              <a:buChar char="q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 general para 2021</a:t>
            </a:r>
          </a:p>
        </p:txBody>
      </p:sp>
    </p:spTree>
    <p:extLst>
      <p:ext uri="{BB962C8B-B14F-4D97-AF65-F5344CB8AC3E}">
        <p14:creationId xmlns:p14="http://schemas.microsoft.com/office/powerpoint/2010/main" val="109148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C83DA3-47D4-44CF-A6C9-19F7205656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3813" y="2162687"/>
            <a:ext cx="10424339" cy="2387600"/>
          </a:xfrm>
        </p:spPr>
        <p:txBody>
          <a:bodyPr>
            <a:normAutofit/>
          </a:bodyPr>
          <a:lstStyle/>
          <a:p>
            <a:r>
              <a:rPr lang="es-MX">
                <a:latin typeface="Century Gothic" panose="020B0502020202020204" pitchFamily="34" charset="0"/>
              </a:rPr>
              <a:t>Objetivos</a:t>
            </a:r>
          </a:p>
        </p:txBody>
      </p:sp>
    </p:spTree>
    <p:extLst>
      <p:ext uri="{BB962C8B-B14F-4D97-AF65-F5344CB8AC3E}">
        <p14:creationId xmlns:p14="http://schemas.microsoft.com/office/powerpoint/2010/main" val="1498082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ítulo 1">
            <a:extLst>
              <a:ext uri="{FF2B5EF4-FFF2-40B4-BE49-F238E27FC236}">
                <a16:creationId xmlns:a16="http://schemas.microsoft.com/office/drawing/2014/main" id="{4960D148-202A-46E3-9E12-A21D84119FCB}"/>
              </a:ext>
            </a:extLst>
          </p:cNvPr>
          <p:cNvSpPr txBox="1">
            <a:spLocks/>
          </p:cNvSpPr>
          <p:nvPr/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336000" y="233232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Objetivos | General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594402" y="1868049"/>
            <a:ext cx="6664237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D70D86"/>
              </a:buClr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Presentar el 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plan de trabajo con los elementos observados en la fase de la Auditoría correspondiente al 2020.</a:t>
            </a:r>
            <a:r>
              <a:rPr lang="es-MX" sz="22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buClr>
                <a:srgbClr val="D70D86"/>
              </a:buClr>
            </a:pPr>
            <a:endParaRPr lang="es-MX" sz="220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buClr>
                <a:srgbClr val="D70D86"/>
              </a:buClr>
            </a:pPr>
            <a:r>
              <a:rPr lang="es-MX" sz="22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Elaborado por UNICOM en conjunto con la DERFE conforme a lo solicitado en el  punto Sexto del Acuerdo del Consejo General INE/CG234/2020.</a:t>
            </a:r>
          </a:p>
        </p:txBody>
      </p:sp>
      <p:pic>
        <p:nvPicPr>
          <p:cNvPr id="5" name="Imagen 4" descr="Captura de pantalla de un celular con la imagen de una caricatura&#10;&#10;Descripción generada automáticamente">
            <a:extLst>
              <a:ext uri="{FF2B5EF4-FFF2-40B4-BE49-F238E27FC236}">
                <a16:creationId xmlns:a16="http://schemas.microsoft.com/office/drawing/2014/main" id="{70108709-3053-426C-B0EF-C964CC17C0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48"/>
          <a:stretch/>
        </p:blipFill>
        <p:spPr>
          <a:xfrm>
            <a:off x="8041065" y="1984301"/>
            <a:ext cx="3318188" cy="2779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662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ítulo 1">
            <a:extLst>
              <a:ext uri="{FF2B5EF4-FFF2-40B4-BE49-F238E27FC236}">
                <a16:creationId xmlns:a16="http://schemas.microsoft.com/office/drawing/2014/main" id="{4960D148-202A-46E3-9E12-A21D84119FCB}"/>
              </a:ext>
            </a:extLst>
          </p:cNvPr>
          <p:cNvSpPr txBox="1">
            <a:spLocks/>
          </p:cNvSpPr>
          <p:nvPr/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336000" y="220138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Objetivos | Específicos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986902" y="1534319"/>
            <a:ext cx="983248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Comunicar a la CVMRE los 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avances de las actividades </a:t>
            </a:r>
            <a:r>
              <a:rPr lang="es-MX" sz="22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la 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atención de las observaciones y recomendaciones</a:t>
            </a:r>
            <a:r>
              <a:rPr lang="es-MX" sz="22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los auditores.</a:t>
            </a: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Analizar, adoptar e implementar las recomendaciones y observaciones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derivadas de las auditorías y el segundo simulacro de votación.</a:t>
            </a:r>
          </a:p>
          <a:p>
            <a:pPr algn="just">
              <a:buClr>
                <a:srgbClr val="D70D86"/>
              </a:buClr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buClr>
                <a:srgbClr val="D70D86"/>
              </a:buClr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Coordinar y dar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seguimiento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a las actividades correspondientes al plan de trabajo.</a:t>
            </a:r>
          </a:p>
          <a:p>
            <a:pPr algn="just">
              <a:buClr>
                <a:srgbClr val="D70D86"/>
              </a:buClr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821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C83DA3-47D4-44CF-A6C9-19F7205656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3813" y="2162687"/>
            <a:ext cx="10424339" cy="2387600"/>
          </a:xfrm>
        </p:spPr>
        <p:txBody>
          <a:bodyPr>
            <a:normAutofit/>
          </a:bodyPr>
          <a:lstStyle/>
          <a:p>
            <a:r>
              <a:rPr lang="es-MX">
                <a:latin typeface="Century Gothic" panose="020B0502020202020204" pitchFamily="34" charset="0"/>
              </a:rPr>
              <a:t>Plan de trabajo</a:t>
            </a:r>
          </a:p>
        </p:txBody>
      </p:sp>
    </p:spTree>
    <p:extLst>
      <p:ext uri="{BB962C8B-B14F-4D97-AF65-F5344CB8AC3E}">
        <p14:creationId xmlns:p14="http://schemas.microsoft.com/office/powerpoint/2010/main" val="1255877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ítulo 1">
            <a:extLst>
              <a:ext uri="{FF2B5EF4-FFF2-40B4-BE49-F238E27FC236}">
                <a16:creationId xmlns:a16="http://schemas.microsoft.com/office/drawing/2014/main" id="{4960D148-202A-46E3-9E12-A21D84119FCB}"/>
              </a:ext>
            </a:extLst>
          </p:cNvPr>
          <p:cNvSpPr txBox="1">
            <a:spLocks/>
          </p:cNvSpPr>
          <p:nvPr/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336000" y="238158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Plan de trabajo | </a:t>
            </a:r>
            <a:r>
              <a:rPr lang="es-ES_tradnl"/>
              <a:t>Informe de avances</a:t>
            </a:r>
            <a:endParaRPr lang="es-MX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413141" y="1690062"/>
            <a:ext cx="672295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Realizar sesiones mensuales para 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informar al Grupo de Trabajo Interinstitucional del VMRE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para los PEL 2020-2021:</a:t>
            </a:r>
          </a:p>
          <a:p>
            <a:pPr algn="just">
              <a:buClr>
                <a:srgbClr val="D70D86"/>
              </a:buClr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Atención de las 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disposiciones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derivadas de los acuerdos tomados por el Consejo General.</a:t>
            </a: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Atención a las 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recomendaciones y observaciones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en los trabajos de la auditoría al SIVEI.</a:t>
            </a:r>
          </a:p>
        </p:txBody>
      </p:sp>
      <p:pic>
        <p:nvPicPr>
          <p:cNvPr id="3" name="Imagen 2" descr="Imagen que contiene cuarto&#10;&#10;Descripción generada automáticamente">
            <a:extLst>
              <a:ext uri="{FF2B5EF4-FFF2-40B4-BE49-F238E27FC236}">
                <a16:creationId xmlns:a16="http://schemas.microsoft.com/office/drawing/2014/main" id="{AC9ED8EB-ED0E-40F5-A5F8-65F865EFB7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436" y="2083220"/>
            <a:ext cx="2702350" cy="220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805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336000" y="223227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Plan de trabajo | </a:t>
            </a:r>
            <a:r>
              <a:rPr lang="es-MX">
                <a:latin typeface="Century Gothic" panose="020B0502020202020204" pitchFamily="34" charset="0"/>
              </a:rPr>
              <a:t>Disposiciones del CG</a:t>
            </a:r>
            <a:endParaRPr lang="es-ES">
              <a:latin typeface="Century Gothic" panose="020B0502020202020204" pitchFamily="34" charset="0"/>
            </a:endParaRP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532393" y="1679891"/>
            <a:ext cx="737744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Implementar el </a:t>
            </a:r>
            <a:r>
              <a:rPr lang="es-MX" sz="2200" b="1" dirty="0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cierre del periodo de votación </a:t>
            </a:r>
            <a:r>
              <a:rPr lang="es-MX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conforme al numeral 65 de los LOVEI.</a:t>
            </a: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Modificar el </a:t>
            </a:r>
            <a:r>
              <a:rPr lang="es-MX" sz="2200" b="1" dirty="0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formato de la boleta y AEC </a:t>
            </a:r>
            <a:r>
              <a:rPr lang="es-MX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con base en los formatos aprobados por el CG para los PEL 2020-2021.</a:t>
            </a:r>
          </a:p>
          <a:p>
            <a:pPr algn="just">
              <a:buClr>
                <a:srgbClr val="D70D86"/>
              </a:buClr>
            </a:pPr>
            <a:endParaRPr lang="es-MX" sz="2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n 2" descr="Imagen que contiene reloj, objeto, tabla&#10;&#10;Descripción generada automáticamente">
            <a:extLst>
              <a:ext uri="{FF2B5EF4-FFF2-40B4-BE49-F238E27FC236}">
                <a16:creationId xmlns:a16="http://schemas.microsoft.com/office/drawing/2014/main" id="{41065BF3-FF69-4DCF-A8CE-2DE77D937F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886" y="1300899"/>
            <a:ext cx="1562310" cy="156231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BAED850F-2824-43DA-8EE6-E03164709C39}"/>
              </a:ext>
            </a:extLst>
          </p:cNvPr>
          <p:cNvSpPr/>
          <p:nvPr/>
        </p:nvSpPr>
        <p:spPr>
          <a:xfrm>
            <a:off x="2370832" y="5359891"/>
            <a:ext cx="96106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1600" b="1" dirty="0">
                <a:latin typeface="Century Gothic" panose="020B0502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*</a:t>
            </a:r>
            <a:r>
              <a:rPr lang="es-ES_tradnl" sz="1600" b="1" dirty="0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LOVEI:</a:t>
            </a:r>
            <a:r>
              <a:rPr lang="es-ES_tradnl" sz="1600" dirty="0">
                <a:latin typeface="Century Gothic" panose="020B0502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Lineamientos para la Organización y Operación del Voto Electrónico por internet para las y los Mexicanos Residentes en el Extranjero para los Procesos Electorales Locales 2020-2021</a:t>
            </a:r>
            <a:endParaRPr lang="es-MX" sz="1600" dirty="0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D844BBBF-F2D0-4B3B-ADBF-55B18AFCCEB7}"/>
              </a:ext>
            </a:extLst>
          </p:cNvPr>
          <p:cNvGrpSpPr/>
          <p:nvPr/>
        </p:nvGrpSpPr>
        <p:grpSpPr>
          <a:xfrm>
            <a:off x="9247209" y="3328991"/>
            <a:ext cx="1825664" cy="1565118"/>
            <a:chOff x="8138470" y="1798430"/>
            <a:chExt cx="3409364" cy="3123150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992CD529-BE70-4760-A6D2-D348F3D563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60399" y="1798430"/>
              <a:ext cx="2587435" cy="2210905"/>
            </a:xfrm>
            <a:prstGeom prst="rect">
              <a:avLst/>
            </a:prstGeom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6E7691D4-1E04-4F33-99DB-1C9FEC2D1B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8470" y="2577446"/>
              <a:ext cx="2344134" cy="23441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971188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ítulo 1">
            <a:extLst>
              <a:ext uri="{FF2B5EF4-FFF2-40B4-BE49-F238E27FC236}">
                <a16:creationId xmlns:a16="http://schemas.microsoft.com/office/drawing/2014/main" id="{4960D148-202A-46E3-9E12-A21D84119FCB}"/>
              </a:ext>
            </a:extLst>
          </p:cNvPr>
          <p:cNvSpPr txBox="1">
            <a:spLocks/>
          </p:cNvSpPr>
          <p:nvPr/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336000" y="298969"/>
            <a:ext cx="10281085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Plan de trabajo | </a:t>
            </a:r>
            <a:r>
              <a:rPr lang="es-ES_tradnl"/>
              <a:t>Observaciones del Simulacro</a:t>
            </a:r>
            <a:endParaRPr lang="es-MX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1020679" y="1520785"/>
            <a:ext cx="997231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Atención de las observaciones recibidas durante el segundo simulacro:</a:t>
            </a:r>
          </a:p>
          <a:p>
            <a:pPr algn="just">
              <a:buClr>
                <a:srgbClr val="D70D86"/>
              </a:buClr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Actualizar los procedimientos logísticos de los 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actos protocolarios de inicio y fin de la operación del SIVEI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considerando los LOVEI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Mejorar la 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usabilidad y experiencia de usuario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en las diversas interfaces del SIVEI.</a:t>
            </a: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Actualizar los materiales de apoyo y elaboración de otros adicionales que 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permitan a la ciudadanía utilizar de manera sencilla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el SIVEI.</a:t>
            </a:r>
          </a:p>
        </p:txBody>
      </p:sp>
    </p:spTree>
    <p:extLst>
      <p:ext uri="{BB962C8B-B14F-4D97-AF65-F5344CB8AC3E}">
        <p14:creationId xmlns:p14="http://schemas.microsoft.com/office/powerpoint/2010/main" val="3686169067"/>
      </p:ext>
    </p:extLst>
  </p:cSld>
  <p:clrMapOvr>
    <a:masterClrMapping/>
  </p:clrMapOvr>
</p:sld>
</file>

<file path=ppt/theme/theme1.xml><?xml version="1.0" encoding="utf-8"?>
<a:theme xmlns:a="http://schemas.openxmlformats.org/drawingml/2006/main" name="I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sz="2400" b="1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UNICOM-CG_PLANTILLA_PRESENTACION.pptx" id="{42CA9F1E-14B5-4964-B4C6-EDA7B3C32CDC}" vid="{570069FE-D3AD-4F14-845E-48978D9F88D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dentificador xmlns="779DD169-4E70-4282-9D9D-24E7E66659B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A55290578B4304489F652D72A22C6E7" ma:contentTypeVersion="" ma:contentTypeDescription="Crear nuevo documento." ma:contentTypeScope="" ma:versionID="b421b4f129467bf93a30a52d3c714332">
  <xsd:schema xmlns:xsd="http://www.w3.org/2001/XMLSchema" xmlns:xs="http://www.w3.org/2001/XMLSchema" xmlns:p="http://schemas.microsoft.com/office/2006/metadata/properties" xmlns:ns2="779DD169-4E70-4282-9D9D-24E7E66659BE" xmlns:ns3="779dd169-4e70-4282-9d9d-24e7e66659be" xmlns:ns4="86d353b2-dab7-4657-b6ab-2431913a4f90" targetNamespace="http://schemas.microsoft.com/office/2006/metadata/properties" ma:root="true" ma:fieldsID="5c34a5b5583aab0752e12906baecf01b" ns2:_="" ns3:_="" ns4:_="">
    <xsd:import namespace="779DD169-4E70-4282-9D9D-24E7E66659BE"/>
    <xsd:import namespace="779dd169-4e70-4282-9d9d-24e7e66659be"/>
    <xsd:import namespace="86d353b2-dab7-4657-b6ab-2431913a4f9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Identificador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3:MediaServiceDateTake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9DD169-4E70-4282-9D9D-24E7E66659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Identificador" ma:index="10" nillable="true" ma:displayName="Identificador" ma:list="{056392B5-332E-4CB9-A877-572CF945D652}" ma:internalName="Identificador" ma:readOnly="false" ma:showField="Identificador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9dd169-4e70-4282-9d9d-24e7e66659be" elementFormDefault="qualified">
    <xsd:import namespace="http://schemas.microsoft.com/office/2006/documentManagement/types"/>
    <xsd:import namespace="http://schemas.microsoft.com/office/infopath/2007/PartnerControls"/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d353b2-dab7-4657-b6ab-2431913a4f90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7BF24A-2F4A-4966-AC23-0E04948225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8167832-CBE6-470F-B324-6476EEDD4FE9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  <ds:schemaRef ds:uri="http://purl.org/dc/elements/1.1/"/>
    <ds:schemaRef ds:uri="http://schemas.openxmlformats.org/package/2006/metadata/core-properties"/>
    <ds:schemaRef ds:uri="86d353b2-dab7-4657-b6ab-2431913a4f90"/>
    <ds:schemaRef ds:uri="779dd169-4e70-4282-9d9d-24e7e66659be"/>
    <ds:schemaRef ds:uri="779DD169-4E70-4282-9D9D-24E7E66659BE"/>
  </ds:schemaRefs>
</ds:datastoreItem>
</file>

<file path=customXml/itemProps3.xml><?xml version="1.0" encoding="utf-8"?>
<ds:datastoreItem xmlns:ds="http://schemas.openxmlformats.org/officeDocument/2006/customXml" ds:itemID="{E9130352-654C-4B56-8AAA-C03F44A97D5E}">
  <ds:schemaRefs>
    <ds:schemaRef ds:uri="779DD169-4E70-4282-9D9D-24E7E66659BE"/>
    <ds:schemaRef ds:uri="779dd169-4e70-4282-9d9d-24e7e66659be"/>
    <ds:schemaRef ds:uri="86d353b2-dab7-4657-b6ab-2431913a4f9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UNICOM-CG_PLANTILLA_PRESENTACION_2018 (1)</Template>
  <TotalTime>0</TotalTime>
  <Words>584</Words>
  <Application>Microsoft Office PowerPoint</Application>
  <PresentationFormat>Panorámica</PresentationFormat>
  <Paragraphs>82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7" baseType="lpstr">
      <vt:lpstr>Arial</vt:lpstr>
      <vt:lpstr>Calibri</vt:lpstr>
      <vt:lpstr>Century Gothic</vt:lpstr>
      <vt:lpstr>Courier New</vt:lpstr>
      <vt:lpstr>MS Mincho</vt:lpstr>
      <vt:lpstr>Times New Roman</vt:lpstr>
      <vt:lpstr>Verdana</vt:lpstr>
      <vt:lpstr>Wingdings</vt:lpstr>
      <vt:lpstr>INE</vt:lpstr>
      <vt:lpstr>Presentación de PowerPoint</vt:lpstr>
      <vt:lpstr>Presentación de PowerPoint</vt:lpstr>
      <vt:lpstr>Objetivos</vt:lpstr>
      <vt:lpstr>Presentación de PowerPoint</vt:lpstr>
      <vt:lpstr>Presentación de PowerPoint</vt:lpstr>
      <vt:lpstr>Plan de trabajo</vt:lpstr>
      <vt:lpstr>Presentación de PowerPoint</vt:lpstr>
      <vt:lpstr>Presentación de PowerPoint</vt:lpstr>
      <vt:lpstr>Presentación de PowerPoint</vt:lpstr>
      <vt:lpstr>Presentación de PowerPoint</vt:lpstr>
      <vt:lpstr>Cronograma de actividades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Reglamento para el uso y operación de la Firma Electrónica Avanzada  en el INE</dc:title>
  <dc:creator>CRUZ ESTRADA STEPHANIE</dc:creator>
  <cp:lastModifiedBy>CORONA RODRIGUEZ CLAUDIA BERENICE</cp:lastModifiedBy>
  <cp:revision>2</cp:revision>
  <cp:lastPrinted>2020-01-16T03:16:33Z</cp:lastPrinted>
  <dcterms:created xsi:type="dcterms:W3CDTF">2019-02-13T19:26:12Z</dcterms:created>
  <dcterms:modified xsi:type="dcterms:W3CDTF">2020-09-24T16:28:09Z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47976e80-4500-464c-b6a7-acd8b68f46dc</vt:lpwstr>
  </property>
  <property fmtid="{D5CDD505-2E9C-101B-9397-08002B2CF9AE}" pid="3" name="ContentTypeId">
    <vt:lpwstr>0x010100CA55290578B4304489F652D72A22C6E7</vt:lpwstr>
  </property>
</Properties>
</file>