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6" r:id="rId5"/>
    <p:sldId id="699" r:id="rId6"/>
    <p:sldId id="609" r:id="rId7"/>
    <p:sldId id="701" r:id="rId8"/>
    <p:sldId id="715" r:id="rId9"/>
    <p:sldId id="605" r:id="rId10"/>
    <p:sldId id="726" r:id="rId11"/>
    <p:sldId id="704" r:id="rId12"/>
    <p:sldId id="742" r:id="rId13"/>
    <p:sldId id="735" r:id="rId14"/>
    <p:sldId id="736" r:id="rId15"/>
    <p:sldId id="744" r:id="rId16"/>
    <p:sldId id="743" r:id="rId17"/>
    <p:sldId id="737" r:id="rId18"/>
    <p:sldId id="738" r:id="rId19"/>
    <p:sldId id="747" r:id="rId20"/>
    <p:sldId id="338" r:id="rId21"/>
  </p:sldIdLst>
  <p:sldSz cx="12192000" cy="6858000"/>
  <p:notesSz cx="7023100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OCHOA JIMENEZ JOSE EDUARDO" initials="OJJE" lastIdx="1" clrIdx="6"/>
  <p:cmAuthor id="1" name="FERRER CARMONA MARTHA LORENA" initials="FCML" lastIdx="25" clrIdx="0"/>
  <p:cmAuthor id="8" name="OCHOA JIMENEZ JOSE EDUARDO" initials="OJJE [2]" lastIdx="1" clrIdx="7"/>
  <p:cmAuthor id="2" name="CRUZ ESTRADA STEPHANIE" initials="CES" lastIdx="44" clrIdx="1"/>
  <p:cmAuthor id="9" name="CRUZ VAZQUEZ JESUS RAUL" initials="CVJR" lastIdx="5" clrIdx="8">
    <p:extLst>
      <p:ext uri="{19B8F6BF-5375-455C-9EA6-DF929625EA0E}">
        <p15:presenceInfo xmlns:p15="http://schemas.microsoft.com/office/powerpoint/2012/main" userId="S-1-5-21-165008961-2075435147-1852072286-3199" providerId="AD"/>
      </p:ext>
    </p:extLst>
  </p:cmAuthor>
  <p:cmAuthor id="3" name="CARDENAS SIERRA HECTOR" initials="CSH" lastIdx="18" clrIdx="2"/>
  <p:cmAuthor id="10" name="SANDOVAL ESPINOSA FILIBERTO EZEQUIEL" initials="SEFE" lastIdx="2" clrIdx="9">
    <p:extLst>
      <p:ext uri="{19B8F6BF-5375-455C-9EA6-DF929625EA0E}">
        <p15:presenceInfo xmlns:p15="http://schemas.microsoft.com/office/powerpoint/2012/main" userId="S::filiberto.sandoval@ine.mx::2cb1ed97-0444-4ee7-ade5-984f0824ffb2" providerId="AD"/>
      </p:ext>
    </p:extLst>
  </p:cmAuthor>
  <p:cmAuthor id="4" name="Lissette Morones Sanchez" initials="LMS" lastIdx="5" clrIdx="3"/>
  <p:cmAuthor id="5" name="VASQUEZ AMACENDE DANIEL" initials="VAD" lastIdx="2" clrIdx="4"/>
  <p:cmAuthor id="6" name="VALLE NAVARRETE EMANUEL" initials="VNE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007F"/>
    <a:srgbClr val="D70D86"/>
    <a:srgbClr val="640045"/>
    <a:srgbClr val="E83BB2"/>
    <a:srgbClr val="B1E9E5"/>
    <a:srgbClr val="96CBFC"/>
    <a:srgbClr val="8ED6E4"/>
    <a:srgbClr val="E88AA2"/>
    <a:srgbClr val="FFD5EE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8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NE\Documents\vemredocumentos\9.%20ADJUDICADO_SVEI_FASE_2020\35.%20SIMULACRO_AGOSTO\Informe_Ejecutivo\Grafics%20Participaci&#243;n%20Ciudadan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inemexico-my.sharepoint.com/personal/salvador_arce_ine_mx/Documents/Archivos%20de%20chat%20de%20Microsoft%20Teams/graficasformato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baseline="0" err="1"/>
              <a:t>Participación</a:t>
            </a:r>
            <a:r>
              <a:rPr lang="en-US" sz="1600" b="1" baseline="0"/>
              <a:t> </a:t>
            </a:r>
            <a:r>
              <a:rPr lang="en-US" sz="1600" b="1" baseline="0" err="1"/>
              <a:t>ciudadana</a:t>
            </a:r>
            <a:r>
              <a:rPr lang="en-US" sz="1600" b="1" baseline="0"/>
              <a:t> </a:t>
            </a:r>
            <a:r>
              <a:rPr lang="en-US" sz="1600" b="1" baseline="0" err="1"/>
              <a:t>en</a:t>
            </a:r>
            <a:r>
              <a:rPr lang="en-US" sz="1600" b="1" baseline="0"/>
              <a:t> el </a:t>
            </a:r>
            <a:r>
              <a:rPr lang="en-US" sz="1600" b="1" baseline="0" err="1"/>
              <a:t>segundo</a:t>
            </a:r>
            <a:r>
              <a:rPr lang="en-US" sz="1600" b="1" baseline="0"/>
              <a:t> </a:t>
            </a:r>
            <a:r>
              <a:rPr lang="en-US" sz="1600" b="1" baseline="0" err="1"/>
              <a:t>simulacro</a:t>
            </a:r>
            <a:r>
              <a:rPr lang="en-US" sz="1600" b="1" baseline="0"/>
              <a:t> de </a:t>
            </a:r>
            <a:r>
              <a:rPr lang="en-US" sz="1600" b="1" baseline="0" err="1"/>
              <a:t>votación</a:t>
            </a:r>
            <a:r>
              <a:rPr lang="en-US" sz="1600" b="1" baseline="0"/>
              <a:t> 2020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1768022297723435"/>
          <c:y val="0.23772059175668647"/>
          <c:w val="0.86371663987955971"/>
          <c:h val="0.5642115727665216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D70D86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D5007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68A-4564-8054-AB1A8EE770F8}"/>
              </c:ext>
            </c:extLst>
          </c:dPt>
          <c:dPt>
            <c:idx val="1"/>
            <c:invertIfNegative val="0"/>
            <c:bubble3D val="0"/>
            <c:spPr>
              <a:solidFill>
                <a:srgbClr val="37848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68A-4564-8054-AB1A8EE770F8}"/>
              </c:ext>
            </c:extLst>
          </c:dPt>
          <c:dPt>
            <c:idx val="2"/>
            <c:invertIfNegative val="0"/>
            <c:bubble3D val="0"/>
            <c:spPr>
              <a:solidFill>
                <a:srgbClr val="8140A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68A-4564-8054-AB1A8EE770F8}"/>
              </c:ext>
            </c:extLst>
          </c:dPt>
          <c:dLbls>
            <c:dLbl>
              <c:idx val="0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8A-4564-8054-AB1A8EE770F8}"/>
                </c:ext>
              </c:extLst>
            </c:dLbl>
            <c:dLbl>
              <c:idx val="1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68A-4564-8054-AB1A8EE770F8}"/>
                </c:ext>
              </c:extLst>
            </c:dLbl>
            <c:dLbl>
              <c:idx val="2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68A-4564-8054-AB1A8EE770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Hoja1!$A$9:$A$11</c:f>
              <c:strCache>
                <c:ptCount val="3"/>
                <c:pt idx="0">
                  <c:v>Ciudadanos registrados en la Lista Nominal</c:v>
                </c:pt>
                <c:pt idx="1">
                  <c:v>Ciudadanos que emitieron su voto</c:v>
                </c:pt>
                <c:pt idx="2">
                  <c:v>Ciudadanos que no participaron</c:v>
                </c:pt>
              </c:strCache>
            </c:strRef>
          </c:cat>
          <c:val>
            <c:numRef>
              <c:f>Hoja1!$B$9:$B$11</c:f>
              <c:numCache>
                <c:formatCode>#,##0</c:formatCode>
                <c:ptCount val="3"/>
                <c:pt idx="0">
                  <c:v>2111</c:v>
                </c:pt>
                <c:pt idx="1">
                  <c:v>1328</c:v>
                </c:pt>
                <c:pt idx="2" formatCode="General">
                  <c:v>783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68A-4564-8054-AB1A8EE770F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3949151"/>
        <c:axId val="254786095"/>
      </c:barChart>
      <c:catAx>
        <c:axId val="19394915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CIUDADANÍA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54786095"/>
        <c:crossesAt val="0"/>
        <c:auto val="1"/>
        <c:lblAlgn val="ctr"/>
        <c:lblOffset val="100"/>
        <c:noMultiLvlLbl val="0"/>
      </c:catAx>
      <c:valAx>
        <c:axId val="254786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i="0" baseline="0"/>
                  <a:t>CANTIDAD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939491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/>
              <a:t>Participación ciudadana en la encuesta del simulacro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D5008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4CB-4394-BEB3-190D8F2EC9B1}"/>
              </c:ext>
            </c:extLst>
          </c:dPt>
          <c:dPt>
            <c:idx val="1"/>
            <c:invertIfNegative val="0"/>
            <c:bubble3D val="0"/>
            <c:spPr>
              <a:solidFill>
                <a:srgbClr val="409AA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4CB-4394-BEB3-190D8F2EC9B1}"/>
              </c:ext>
            </c:extLst>
          </c:dPt>
          <c:dPt>
            <c:idx val="2"/>
            <c:invertIfNegative val="0"/>
            <c:bubble3D val="0"/>
            <c:spPr>
              <a:solidFill>
                <a:srgbClr val="8140A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4CB-4394-BEB3-190D8F2EC9B1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4CB-4394-BEB3-190D8F2EC9B1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4CB-4394-BEB3-190D8F2EC9B1}"/>
                </c:ext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4CB-4394-BEB3-190D8F2EC9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Hoja2!$B$3:$D$3</c:f>
              <c:strCache>
                <c:ptCount val="3"/>
                <c:pt idx="0">
                  <c:v>Ciudadanos registrados en la Lista de Participantes que emitieron su voto </c:v>
                </c:pt>
                <c:pt idx="1">
                  <c:v>Ciudadanos que respondieron la encuesta</c:v>
                </c:pt>
                <c:pt idx="2">
                  <c:v>Ciudadanos que no respondieron la encuesta</c:v>
                </c:pt>
              </c:strCache>
            </c:strRef>
          </c:cat>
          <c:val>
            <c:numRef>
              <c:f>Hoja2!$B$4:$D$4</c:f>
              <c:numCache>
                <c:formatCode>General</c:formatCode>
                <c:ptCount val="3"/>
                <c:pt idx="0">
                  <c:v>1328</c:v>
                </c:pt>
                <c:pt idx="1">
                  <c:v>969</c:v>
                </c:pt>
                <c:pt idx="2">
                  <c:v>359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4CB-4394-BEB3-190D8F2EC9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33605728"/>
        <c:axId val="1119120784"/>
      </c:barChart>
      <c:catAx>
        <c:axId val="1533605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119120784"/>
        <c:crosses val="autoZero"/>
        <c:auto val="1"/>
        <c:lblAlgn val="ctr"/>
        <c:lblOffset val="100"/>
        <c:noMultiLvlLbl val="0"/>
      </c:catAx>
      <c:valAx>
        <c:axId val="1119120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533605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A30DE-A90D-4A27-A1C8-AE1F87BE8635}" type="datetimeFigureOut">
              <a:rPr lang="es-ES" smtClean="0"/>
              <a:t>24/09/2020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BD8BF-B2AF-47EF-8750-0F68B46A71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89492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70173-D879-4587-A781-DC45BC599F61}" type="datetimeFigureOut">
              <a:rPr lang="es-ES" smtClean="0"/>
              <a:t>24/09/2020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52230-365E-4C7E-A665-2EABFDC1DA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39060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500014"/>
            <a:ext cx="8614154" cy="126692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Título</a:t>
            </a:r>
            <a:br>
              <a:rPr lang="es-ES"/>
            </a:br>
            <a:r>
              <a:rPr lang="es-ES"/>
              <a:t>de la presentación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2968191"/>
            <a:ext cx="8614154" cy="767337"/>
          </a:xfrm>
        </p:spPr>
        <p:txBody>
          <a:bodyPr/>
          <a:lstStyle>
            <a:lvl1pPr marL="0" indent="0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Subtitulo de la presentación</a:t>
            </a:r>
          </a:p>
        </p:txBody>
      </p:sp>
      <p:sp>
        <p:nvSpPr>
          <p:cNvPr id="11" name="Marcador de texto 2"/>
          <p:cNvSpPr>
            <a:spLocks noGrp="1"/>
          </p:cNvSpPr>
          <p:nvPr>
            <p:ph type="body" idx="13" hasCustomPrompt="1"/>
          </p:nvPr>
        </p:nvSpPr>
        <p:spPr>
          <a:xfrm>
            <a:off x="838200" y="3822785"/>
            <a:ext cx="8607804" cy="1101553"/>
          </a:xfrm>
        </p:spPr>
        <p:txBody>
          <a:bodyPr>
            <a:normAutofit/>
          </a:bodyPr>
          <a:lstStyle>
            <a:lvl1pPr marL="0" indent="0">
              <a:buNone/>
              <a:defRPr sz="1800" b="0" i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Fecha de elaboración</a:t>
            </a:r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835" y="583280"/>
            <a:ext cx="3340615" cy="3331471"/>
          </a:xfrm>
          <a:prstGeom prst="rect">
            <a:avLst/>
          </a:prstGeom>
        </p:spPr>
      </p:pic>
      <p:pic>
        <p:nvPicPr>
          <p:cNvPr id="5" name="Imagen 4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2" y="6007215"/>
            <a:ext cx="1671218" cy="508329"/>
          </a:xfrm>
          <a:prstGeom prst="rect">
            <a:avLst/>
          </a:prstGeom>
        </p:spPr>
      </p:pic>
      <p:pic>
        <p:nvPicPr>
          <p:cNvPr id="6" name="Imagen 5" descr="unicom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4"/>
          <a:stretch/>
        </p:blipFill>
        <p:spPr>
          <a:xfrm>
            <a:off x="8390807" y="6145529"/>
            <a:ext cx="3374887" cy="29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1300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radecimi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AF7C71D-0D7E-419A-867D-455EE3ECF6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6183"/>
          </a:xfrm>
          <a:prstGeom prst="rect">
            <a:avLst/>
          </a:prstGeom>
        </p:spPr>
        <p:txBody>
          <a:bodyPr/>
          <a:lstStyle/>
          <a:p>
            <a:fld id="{727B5CE1-9ED5-F143-ABB3-179216AEDA16}" type="datetime1">
              <a:rPr lang="es-MX" smtClean="0"/>
              <a:t>24/09/2020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6183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029E0-825C-6245-B17C-7CE1A39B7D0F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3" hasCustomPrompt="1"/>
          </p:nvPr>
        </p:nvSpPr>
        <p:spPr>
          <a:xfrm>
            <a:off x="759885" y="2582334"/>
            <a:ext cx="6487583" cy="1443567"/>
          </a:xfrm>
        </p:spPr>
        <p:txBody>
          <a:bodyPr>
            <a:normAutofit/>
          </a:bodyPr>
          <a:lstStyle>
            <a:lvl1pPr marL="0" indent="0">
              <a:buNone/>
              <a:defRPr sz="4000" baseline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s-ES"/>
              <a:t>Nombre de la Subdirección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4D17571-4D8F-4FE1-A30C-DCF3347380F6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1865275" y="3998605"/>
          <a:ext cx="5107616" cy="289560"/>
        </p:xfrm>
        <a:graphic>
          <a:graphicData uri="http://schemas.openxmlformats.org/drawingml/2006/table">
            <a:tbl>
              <a:tblPr/>
              <a:tblGrid>
                <a:gridCol w="944017">
                  <a:extLst>
                    <a:ext uri="{9D8B030D-6E8A-4147-A177-3AD203B41FA5}">
                      <a16:colId xmlns:a16="http://schemas.microsoft.com/office/drawing/2014/main" val="2959278482"/>
                    </a:ext>
                  </a:extLst>
                </a:gridCol>
                <a:gridCol w="4163599">
                  <a:extLst>
                    <a:ext uri="{9D8B030D-6E8A-4147-A177-3AD203B41FA5}">
                      <a16:colId xmlns:a16="http://schemas.microsoft.com/office/drawing/2014/main" val="2622251459"/>
                    </a:ext>
                  </a:extLst>
                </a:gridCol>
              </a:tblGrid>
              <a:tr h="257805">
                <a:tc>
                  <a:txBody>
                    <a:bodyPr/>
                    <a:lstStyle/>
                    <a:p>
                      <a:pPr algn="r"/>
                      <a:r>
                        <a:rPr lang="es-ES" sz="13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MS Mincho" charset="0"/>
                          <a:cs typeface="Arial" panose="020B0604020202020204" pitchFamily="34" charset="0"/>
                        </a:rPr>
                        <a:t>DERFE</a:t>
                      </a:r>
                      <a:endParaRPr lang="es-MX" sz="130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kern="120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entury Gothic" charset="0"/>
                          <a:ea typeface="MS Mincho" charset="0"/>
                        </a:rPr>
                        <a:t>Dirección Ejecutiva del Registro Federal de Electores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570444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486ED64-D5D2-47B7-BCC5-BE60BD982F37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1865275" y="4193606"/>
          <a:ext cx="5107616" cy="289560"/>
        </p:xfrm>
        <a:graphic>
          <a:graphicData uri="http://schemas.openxmlformats.org/drawingml/2006/table">
            <a:tbl>
              <a:tblPr/>
              <a:tblGrid>
                <a:gridCol w="944017">
                  <a:extLst>
                    <a:ext uri="{9D8B030D-6E8A-4147-A177-3AD203B41FA5}">
                      <a16:colId xmlns:a16="http://schemas.microsoft.com/office/drawing/2014/main" val="1171003123"/>
                    </a:ext>
                  </a:extLst>
                </a:gridCol>
                <a:gridCol w="4163599">
                  <a:extLst>
                    <a:ext uri="{9D8B030D-6E8A-4147-A177-3AD203B41FA5}">
                      <a16:colId xmlns:a16="http://schemas.microsoft.com/office/drawing/2014/main" val="633272699"/>
                    </a:ext>
                  </a:extLst>
                </a:gridCol>
              </a:tblGrid>
              <a:tr h="257805">
                <a:tc>
                  <a:txBody>
                    <a:bodyPr/>
                    <a:lstStyle/>
                    <a:p>
                      <a:pPr algn="r"/>
                      <a:r>
                        <a:rPr lang="es-ES" sz="13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MS Mincho" charset="0"/>
                          <a:cs typeface="Arial" panose="020B0604020202020204" pitchFamily="34" charset="0"/>
                        </a:rPr>
                        <a:t>UNICOM</a:t>
                      </a:r>
                      <a:endParaRPr lang="es-MX" sz="130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entury Gothic" charset="0"/>
                          <a:ea typeface="MS Mincho" charset="0"/>
                          <a:cs typeface="+mn-cs"/>
                        </a:rPr>
                        <a:t>Unidad Técnica de Servicios de Informática</a:t>
                      </a:r>
                      <a:endParaRPr lang="es-MX" sz="1100" kern="1200">
                        <a:solidFill>
                          <a:schemeClr val="bg1">
                            <a:lumMod val="65000"/>
                          </a:schemeClr>
                        </a:solidFill>
                        <a:latin typeface="Century Gothic" charset="0"/>
                        <a:ea typeface="MS Mincho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3708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351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MER PAG por T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1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  <p:sp>
        <p:nvSpPr>
          <p:cNvPr id="12" name="Marcador de texto 2"/>
          <p:cNvSpPr>
            <a:spLocks noGrp="1"/>
          </p:cNvSpPr>
          <p:nvPr>
            <p:ph type="body" idx="13" hasCustomPrompt="1"/>
          </p:nvPr>
        </p:nvSpPr>
        <p:spPr>
          <a:xfrm>
            <a:off x="828472" y="1550350"/>
            <a:ext cx="9580233" cy="922522"/>
          </a:xfrm>
        </p:spPr>
        <p:txBody>
          <a:bodyPr>
            <a:normAutofit/>
          </a:bodyPr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Subtitulo</a:t>
            </a:r>
            <a:endParaRPr lang="es-ES"/>
          </a:p>
        </p:txBody>
      </p:sp>
      <p:sp>
        <p:nvSpPr>
          <p:cNvPr id="13" name="Marcador de texto 2"/>
          <p:cNvSpPr>
            <a:spLocks noGrp="1"/>
          </p:cNvSpPr>
          <p:nvPr>
            <p:ph type="body" idx="14" hasCustomPrompt="1"/>
          </p:nvPr>
        </p:nvSpPr>
        <p:spPr>
          <a:xfrm>
            <a:off x="838200" y="2568102"/>
            <a:ext cx="10515600" cy="306421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Texto que va a contener esta diapositiva, texto que va a contener esta diapositiva, texto que va a contener esta diapositiva, texto que va a contener esta diapositiva, texto que va a contener esta diapositiva, texto que va a contener esta diapositiva, texto que va a contener esta diapositiva.</a:t>
            </a:r>
            <a:endParaRPr lang="es-ES"/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745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2"/>
          <p:cNvSpPr>
            <a:spLocks noGrp="1"/>
          </p:cNvSpPr>
          <p:nvPr>
            <p:ph type="body" idx="14" hasCustomPrompt="1"/>
          </p:nvPr>
        </p:nvSpPr>
        <p:spPr>
          <a:xfrm>
            <a:off x="838200" y="1161535"/>
            <a:ext cx="9846276" cy="4411129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Texto que va a contener esta diapositiva, texto que va a contener esta diapositiva, texto que va a contener esta diapositiva, texto que va a contener esta diapositiva, texto que va a contener esta diapositiva, texto que va a contener esta diapositiva, texto que va a contener esta diapositiva.</a:t>
            </a:r>
            <a:endParaRPr lang="es-ES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2" name="CuadroTexto 11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8" name="CuadroTexto 7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4E04D748-678D-4408-BA4F-822136FE57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310590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ción de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8" name="Marcador de texto 2"/>
          <p:cNvSpPr>
            <a:spLocks noGrp="1"/>
          </p:cNvSpPr>
          <p:nvPr>
            <p:ph type="body" idx="15" hasCustomPrompt="1"/>
          </p:nvPr>
        </p:nvSpPr>
        <p:spPr>
          <a:xfrm>
            <a:off x="838200" y="857319"/>
            <a:ext cx="9846276" cy="46208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Descripción de la tabla</a:t>
            </a:r>
            <a:endParaRPr lang="es-ES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6"/>
          </p:nvPr>
        </p:nvSpPr>
        <p:spPr>
          <a:xfrm>
            <a:off x="838200" y="1509713"/>
            <a:ext cx="10677525" cy="4071937"/>
          </a:xfrm>
        </p:spPr>
        <p:txBody>
          <a:bodyPr/>
          <a:lstStyle>
            <a:lvl1pPr>
              <a:defRPr sz="20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CuadroTexto 8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13" name="CuadroTexto 12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8713FBC-5998-4FBA-8970-1F023CE1A30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1718552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ción de tabl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5" name="Marcador de texto 2"/>
          <p:cNvSpPr>
            <a:spLocks noGrp="1"/>
          </p:cNvSpPr>
          <p:nvPr>
            <p:ph type="body" idx="15" hasCustomPrompt="1"/>
          </p:nvPr>
        </p:nvSpPr>
        <p:spPr>
          <a:xfrm>
            <a:off x="838200" y="857319"/>
            <a:ext cx="9846276" cy="46208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Descripción de la tabla</a:t>
            </a:r>
            <a:endParaRPr lang="es-ES"/>
          </a:p>
        </p:txBody>
      </p:sp>
      <p:sp>
        <p:nvSpPr>
          <p:cNvPr id="16" name="Marcador de contenido 4"/>
          <p:cNvSpPr>
            <a:spLocks noGrp="1"/>
          </p:cNvSpPr>
          <p:nvPr>
            <p:ph sz="quarter" idx="16"/>
          </p:nvPr>
        </p:nvSpPr>
        <p:spPr>
          <a:xfrm>
            <a:off x="838200" y="1509713"/>
            <a:ext cx="10677525" cy="4071937"/>
          </a:xfrm>
        </p:spPr>
        <p:txBody>
          <a:bodyPr/>
          <a:lstStyle>
            <a:lvl1pPr>
              <a:defRPr sz="20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CuadroTexto 8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12" name="CuadroTexto 11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6B9678F6-C676-4587-861D-70ADD36A9E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1390218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ción de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arcador de texto 2"/>
          <p:cNvSpPr>
            <a:spLocks noGrp="1"/>
          </p:cNvSpPr>
          <p:nvPr>
            <p:ph type="body" idx="15" hasCustomPrompt="1"/>
          </p:nvPr>
        </p:nvSpPr>
        <p:spPr>
          <a:xfrm>
            <a:off x="838200" y="857319"/>
            <a:ext cx="9846276" cy="46208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9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Descripción de la tabla</a:t>
            </a:r>
            <a:endParaRPr lang="es-ES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4" name="Marcador de contenido 4"/>
          <p:cNvSpPr>
            <a:spLocks noGrp="1"/>
          </p:cNvSpPr>
          <p:nvPr>
            <p:ph sz="quarter" idx="16"/>
          </p:nvPr>
        </p:nvSpPr>
        <p:spPr>
          <a:xfrm>
            <a:off x="838200" y="1509713"/>
            <a:ext cx="10677525" cy="4071937"/>
          </a:xfrm>
        </p:spPr>
        <p:txBody>
          <a:bodyPr/>
          <a:lstStyle>
            <a:lvl1pPr>
              <a:defRPr sz="20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2" name="CuadroTexto 11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agen 15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9" name="CuadroTexto 8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7608B2F3-174F-43C4-A8A2-39947ACDE1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41439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/DESCRIPC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2"/>
          <p:cNvSpPr>
            <a:spLocks noGrp="1"/>
          </p:cNvSpPr>
          <p:nvPr>
            <p:ph type="body" idx="13" hasCustomPrompt="1"/>
          </p:nvPr>
        </p:nvSpPr>
        <p:spPr>
          <a:xfrm>
            <a:off x="828472" y="891323"/>
            <a:ext cx="10515600" cy="881561"/>
          </a:xfrm>
        </p:spPr>
        <p:txBody>
          <a:bodyPr>
            <a:normAutofit/>
          </a:bodyPr>
          <a:lstStyle>
            <a:lvl1pPr marL="0" indent="0" algn="ctr">
              <a:buNone/>
              <a:defRPr sz="16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Titulo de la imagen</a:t>
            </a:r>
            <a:endParaRPr lang="es-ES"/>
          </a:p>
        </p:txBody>
      </p:sp>
      <p:sp>
        <p:nvSpPr>
          <p:cNvPr id="22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953621" y="1907619"/>
            <a:ext cx="4748543" cy="374949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71" y="-3183129"/>
            <a:ext cx="6263653" cy="6248413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4468481" y="6347553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 descr="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1" y="6121367"/>
            <a:ext cx="1436671" cy="436987"/>
          </a:xfrm>
          <a:prstGeom prst="rect">
            <a:avLst/>
          </a:prstGeom>
        </p:spPr>
      </p:pic>
      <p:sp>
        <p:nvSpPr>
          <p:cNvPr id="9" name="CuadroTexto 8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4FE0FDE0-C6D8-4621-9259-CBACD8B2D36D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14300" y="287928"/>
            <a:ext cx="9580233" cy="70025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Titulo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2076508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NDO TEMA">
    <p:bg>
      <p:bgPr>
        <a:solidFill>
          <a:srgbClr val="D400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ctrTitle" hasCustomPrompt="1"/>
          </p:nvPr>
        </p:nvSpPr>
        <p:spPr>
          <a:xfrm>
            <a:off x="1274325" y="1757334"/>
            <a:ext cx="9588230" cy="23876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>
              <a:defRPr sz="4000" b="1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ES"/>
              <a:t>Segundo título</a:t>
            </a:r>
            <a:br>
              <a:rPr lang="es-ES"/>
            </a:br>
            <a:r>
              <a:rPr lang="es-ES"/>
              <a:t>de la presentación</a:t>
            </a: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335" y="-1968500"/>
            <a:ext cx="6272797" cy="6257557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4468481" y="6248532"/>
            <a:ext cx="3229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Técnica de</a:t>
            </a:r>
            <a:r>
              <a:rPr lang="es-MX" sz="1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Servicios de Informática</a:t>
            </a:r>
            <a:endParaRPr lang="es-ES" sz="1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 descr="ine.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52" y="5907333"/>
            <a:ext cx="1671218" cy="508329"/>
          </a:xfrm>
          <a:prstGeom prst="rect">
            <a:avLst/>
          </a:prstGeom>
        </p:spPr>
      </p:pic>
      <p:sp>
        <p:nvSpPr>
          <p:cNvPr id="7" name="CuadroTexto 6"/>
          <p:cNvSpPr txBox="1"/>
          <p:nvPr userDrawn="1"/>
        </p:nvSpPr>
        <p:spPr>
          <a:xfrm>
            <a:off x="10117125" y="6352666"/>
            <a:ext cx="1818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F28BBFE-70FC-4D7B-8E58-FEA2031FD724}" type="slidenum">
              <a:rPr lang="es-ES" sz="1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‹Nº›</a:t>
            </a:fld>
            <a:r>
              <a:rPr lang="es-ES" sz="1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44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">
    <p:bg>
      <p:bgPr>
        <a:solidFill>
          <a:srgbClr val="D400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692" y="756584"/>
            <a:ext cx="3340615" cy="3331471"/>
          </a:xfrm>
          <a:prstGeom prst="rect">
            <a:avLst/>
          </a:prstGeom>
        </p:spPr>
      </p:pic>
      <p:pic>
        <p:nvPicPr>
          <p:cNvPr id="7" name="Imagen 6" descr="ine.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52" y="5907333"/>
            <a:ext cx="1671218" cy="508329"/>
          </a:xfrm>
          <a:prstGeom prst="rect">
            <a:avLst/>
          </a:prstGeom>
        </p:spPr>
      </p:pic>
      <p:pic>
        <p:nvPicPr>
          <p:cNvPr id="2" name="Imagen 1" descr="unicom-blanc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2"/>
          <a:stretch/>
        </p:blipFill>
        <p:spPr>
          <a:xfrm>
            <a:off x="8333726" y="6080760"/>
            <a:ext cx="3544331" cy="31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912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29868-96C0-4645-B8A0-B96A7517830E}" type="datetime1">
              <a:rPr lang="es-ES" smtClean="0"/>
              <a:t>24/09/2020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568EA-24A1-47DB-A38F-7B2C69D4829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125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54" r:id="rId4"/>
    <p:sldLayoutId id="2147483660" r:id="rId5"/>
    <p:sldLayoutId id="2147483661" r:id="rId6"/>
    <p:sldLayoutId id="2147483655" r:id="rId7"/>
    <p:sldLayoutId id="2147483656" r:id="rId8"/>
    <p:sldLayoutId id="2147483657" r:id="rId9"/>
    <p:sldLayoutId id="2147483662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idx="13"/>
          </p:nvPr>
        </p:nvSpPr>
        <p:spPr>
          <a:xfrm>
            <a:off x="794298" y="4954944"/>
            <a:ext cx="2388439" cy="197516"/>
          </a:xfrm>
        </p:spPr>
        <p:txBody>
          <a:bodyPr>
            <a:noAutofit/>
          </a:bodyPr>
          <a:lstStyle/>
          <a:p>
            <a:r>
              <a:rPr lang="es-ES" sz="2000">
                <a:solidFill>
                  <a:srgbClr val="D5007F"/>
                </a:solidFill>
                <a:latin typeface="Century Gothic" panose="020B0502020202020204" pitchFamily="34" charset="0"/>
              </a:rPr>
              <a:t>Septiembre 2020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C9CAFBB-8D33-4C97-AA54-292EFB892CF7}"/>
              </a:ext>
            </a:extLst>
          </p:cNvPr>
          <p:cNvSpPr>
            <a:spLocks noGrp="1"/>
          </p:cNvSpPr>
          <p:nvPr/>
        </p:nvSpPr>
        <p:spPr>
          <a:xfrm>
            <a:off x="794298" y="2572188"/>
            <a:ext cx="8849322" cy="1266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MX" sz="4000">
                <a:latin typeface="Century Gothic" panose="020B0502020202020204" pitchFamily="34" charset="0"/>
              </a:rPr>
              <a:t>Voto Electrónico por Internet para Mexicanos Residentes en el Extranjero</a:t>
            </a:r>
            <a:endParaRPr lang="es-ES" sz="4000">
              <a:highlight>
                <a:srgbClr val="FFFF00"/>
              </a:highlight>
              <a:latin typeface="Century Gothic" panose="020B0502020202020204" pitchFamily="34" charset="0"/>
            </a:endParaRP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18831049-F551-40E8-8B11-882CCEE21F96}"/>
              </a:ext>
            </a:extLst>
          </p:cNvPr>
          <p:cNvSpPr txBox="1">
            <a:spLocks/>
          </p:cNvSpPr>
          <p:nvPr/>
        </p:nvSpPr>
        <p:spPr>
          <a:xfrm>
            <a:off x="794298" y="4122757"/>
            <a:ext cx="10241534" cy="1101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b="1">
                <a:solidFill>
                  <a:srgbClr val="D70D86"/>
                </a:solidFill>
                <a:latin typeface="Century Gothic" panose="020B0502020202020204" pitchFamily="34" charset="0"/>
              </a:rPr>
              <a:t>Informe segundo simulacro</a:t>
            </a:r>
            <a:endParaRPr lang="es-ES" sz="3200" b="1">
              <a:solidFill>
                <a:srgbClr val="D70D86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5E9869F-204F-4FB3-8567-8D38C15F1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552" y="5950012"/>
            <a:ext cx="5486875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564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Resultados del Simulacro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2094A35-E419-4B8E-94D6-36BAE46EF1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179441"/>
              </p:ext>
            </p:extLst>
          </p:nvPr>
        </p:nvGraphicFramePr>
        <p:xfrm>
          <a:off x="2450378" y="1556530"/>
          <a:ext cx="7112922" cy="4652375"/>
        </p:xfrm>
        <a:graphic>
          <a:graphicData uri="http://schemas.openxmlformats.org/drawingml/2006/table">
            <a:tbl>
              <a:tblPr firstRow="1" firstCol="1" bandRow="1"/>
              <a:tblGrid>
                <a:gridCol w="1258899">
                  <a:extLst>
                    <a:ext uri="{9D8B030D-6E8A-4147-A177-3AD203B41FA5}">
                      <a16:colId xmlns:a16="http://schemas.microsoft.com/office/drawing/2014/main" val="92726751"/>
                    </a:ext>
                  </a:extLst>
                </a:gridCol>
                <a:gridCol w="1668544">
                  <a:extLst>
                    <a:ext uri="{9D8B030D-6E8A-4147-A177-3AD203B41FA5}">
                      <a16:colId xmlns:a16="http://schemas.microsoft.com/office/drawing/2014/main" val="1195188180"/>
                    </a:ext>
                  </a:extLst>
                </a:gridCol>
                <a:gridCol w="1904214">
                  <a:extLst>
                    <a:ext uri="{9D8B030D-6E8A-4147-A177-3AD203B41FA5}">
                      <a16:colId xmlns:a16="http://schemas.microsoft.com/office/drawing/2014/main" val="559477829"/>
                    </a:ext>
                  </a:extLst>
                </a:gridCol>
                <a:gridCol w="2281265">
                  <a:extLst>
                    <a:ext uri="{9D8B030D-6E8A-4147-A177-3AD203B41FA5}">
                      <a16:colId xmlns:a16="http://schemas.microsoft.com/office/drawing/2014/main" val="3228841870"/>
                    </a:ext>
                  </a:extLst>
                </a:gridCol>
              </a:tblGrid>
              <a:tr h="3962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Elección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Participantes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Votos emitidos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% de votación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784400"/>
                  </a:ext>
                </a:extLst>
              </a:tr>
              <a:tr h="283753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Gubernaturas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233446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BCS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180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129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71.67%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8882966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CHIH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56.67%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436783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COL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73.33%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5295923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GRO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68.89%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6751073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MICH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179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71.51%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6296615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NAY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63.89%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5292244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QRO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52.78%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358084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SLP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179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63.69%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8590269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ZAC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53.89%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7431594"/>
                  </a:ext>
                </a:extLst>
              </a:tr>
              <a:tr h="283753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Diputación Migrante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8146266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CDMX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313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174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55.59%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6747837"/>
                  </a:ext>
                </a:extLst>
              </a:tr>
              <a:tr h="283753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Diputación de Representación Proporcional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4486725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JAL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65.56%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6897249"/>
                  </a:ext>
                </a:extLst>
              </a:tr>
              <a:tr h="2835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2111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1328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62.90%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3811534"/>
                  </a:ext>
                </a:extLst>
              </a:tr>
            </a:tbl>
          </a:graphicData>
        </a:graphic>
      </p:graphicFrame>
      <p:sp>
        <p:nvSpPr>
          <p:cNvPr id="5" name="Rectángulo 25">
            <a:extLst>
              <a:ext uri="{FF2B5EF4-FFF2-40B4-BE49-F238E27FC236}">
                <a16:creationId xmlns:a16="http://schemas.microsoft.com/office/drawing/2014/main" id="{5CE99F10-6570-4322-A4AB-6C2CB8B92F05}"/>
              </a:ext>
            </a:extLst>
          </p:cNvPr>
          <p:cNvSpPr/>
          <p:nvPr/>
        </p:nvSpPr>
        <p:spPr>
          <a:xfrm>
            <a:off x="474899" y="932904"/>
            <a:ext cx="1036592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Participación por Entidad:</a:t>
            </a: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051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83DA3-47D4-44CF-A6C9-19F720565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813" y="2162687"/>
            <a:ext cx="10424339" cy="2387600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Comparativo entre el primero y segundo simulacro</a:t>
            </a:r>
          </a:p>
        </p:txBody>
      </p:sp>
    </p:spTree>
    <p:extLst>
      <p:ext uri="{BB962C8B-B14F-4D97-AF65-F5344CB8AC3E}">
        <p14:creationId xmlns:p14="http://schemas.microsoft.com/office/powerpoint/2010/main" val="3245664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Comparativo entre el primer y segundo simulacro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3261979A-59C7-427D-94D5-EE1AA4799D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806149"/>
              </p:ext>
            </p:extLst>
          </p:nvPr>
        </p:nvGraphicFramePr>
        <p:xfrm>
          <a:off x="1441867" y="2265100"/>
          <a:ext cx="9308266" cy="3031857"/>
        </p:xfrm>
        <a:graphic>
          <a:graphicData uri="http://schemas.openxmlformats.org/drawingml/2006/table">
            <a:tbl>
              <a:tblPr firstRow="1" firstCol="1" bandRow="1"/>
              <a:tblGrid>
                <a:gridCol w="3635174">
                  <a:extLst>
                    <a:ext uri="{9D8B030D-6E8A-4147-A177-3AD203B41FA5}">
                      <a16:colId xmlns:a16="http://schemas.microsoft.com/office/drawing/2014/main" val="1676824769"/>
                    </a:ext>
                  </a:extLst>
                </a:gridCol>
                <a:gridCol w="2569994">
                  <a:extLst>
                    <a:ext uri="{9D8B030D-6E8A-4147-A177-3AD203B41FA5}">
                      <a16:colId xmlns:a16="http://schemas.microsoft.com/office/drawing/2014/main" val="155715158"/>
                    </a:ext>
                  </a:extLst>
                </a:gridCol>
                <a:gridCol w="3103098">
                  <a:extLst>
                    <a:ext uri="{9D8B030D-6E8A-4147-A177-3AD203B41FA5}">
                      <a16:colId xmlns:a16="http://schemas.microsoft.com/office/drawing/2014/main" val="1157772309"/>
                    </a:ext>
                  </a:extLst>
                </a:gridCol>
              </a:tblGrid>
              <a:tr h="5023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b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Características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b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Primer simulacro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b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Segundo simulacro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495131"/>
                  </a:ext>
                </a:extLst>
              </a:tr>
              <a:tr h="5027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Participantes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1,009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2,111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4967304"/>
                  </a:ext>
                </a:extLst>
              </a:tr>
              <a:tr h="5913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Participantes en el extranjero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302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462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9651809"/>
                  </a:ext>
                </a:extLst>
              </a:tr>
              <a:tr h="426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Países participantes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3053939"/>
                  </a:ext>
                </a:extLst>
              </a:tr>
              <a:tr h="5027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Votos emitidos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683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1,328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6357670"/>
                  </a:ext>
                </a:extLst>
              </a:tr>
              <a:tr h="4623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Porcentaje de participación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67.7%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62.9%</a:t>
                      </a:r>
                      <a:endParaRPr lang="es-MX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4346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1890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83DA3-47D4-44CF-A6C9-19F720565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813" y="2162687"/>
            <a:ext cx="10424339" cy="2387600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Resultados de la encuesta de satisfacción</a:t>
            </a:r>
          </a:p>
        </p:txBody>
      </p:sp>
    </p:spTree>
    <p:extLst>
      <p:ext uri="{BB962C8B-B14F-4D97-AF65-F5344CB8AC3E}">
        <p14:creationId xmlns:p14="http://schemas.microsoft.com/office/powerpoint/2010/main" val="1839676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Encuesta de satisfacción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701141" y="1178967"/>
            <a:ext cx="103659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969 ciudadanas(nos) respondieron la encuesta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de satisfacción, representando una participación del 72.97%.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F1466613-C257-4D9B-87BF-2344802F12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7186992"/>
              </p:ext>
            </p:extLst>
          </p:nvPr>
        </p:nvGraphicFramePr>
        <p:xfrm>
          <a:off x="2896478" y="2154199"/>
          <a:ext cx="6399043" cy="3848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1372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Encuesta de satisfacción | Resultados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913037" y="1859339"/>
            <a:ext cx="953186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29%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de las y los participantes indicaron que el SIVEI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supera sus expectativas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y el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68%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consideró que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resuelve sus necesidades.</a:t>
            </a: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77%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indicó que la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navegación en el SIVEI es buena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y el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21%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opinó que es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regular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90%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mencionó que 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manual de usuario si le fue de utilidad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91870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Encuesta de satisfacción | Resultados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1021931" y="2197893"/>
            <a:ext cx="996981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32%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indicó que 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grado de satisfacción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al utilizar el SIVEI fue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excelente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,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57%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opinó que fue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bueno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y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9% regular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El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64%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indicó que el SIVEI proporciona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mucha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confianza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y el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31% 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una</a:t>
            </a: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confianza regular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buClr>
                <a:srgbClr val="D70D86"/>
              </a:buClr>
            </a:pPr>
            <a:endParaRPr lang="es-MX" sz="220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746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029E0-825C-6245-B17C-7CE1A39B7D0F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3297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514BDEC-92DD-49DC-B0F4-6060FF7D6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4899" y="232653"/>
            <a:ext cx="10181399" cy="70025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>
                <a:latin typeface="Century Gothic" panose="020B0502020202020204" pitchFamily="34" charset="0"/>
              </a:rPr>
              <a:t>Contenido</a:t>
            </a:r>
          </a:p>
        </p:txBody>
      </p:sp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DCFDB35-0319-4CA9-A9F6-0B00CB175BB4}"/>
              </a:ext>
            </a:extLst>
          </p:cNvPr>
          <p:cNvSpPr/>
          <p:nvPr/>
        </p:nvSpPr>
        <p:spPr>
          <a:xfrm>
            <a:off x="1510540" y="1568438"/>
            <a:ext cx="8110116" cy="3669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 y alcance</a:t>
            </a: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Resultados del simulacro</a:t>
            </a: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Comparativo entre el primer y segundo simulacro</a:t>
            </a: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Resultados de la encuesta de satisfacción</a:t>
            </a: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Clr>
                <a:srgbClr val="D70D86"/>
              </a:buClr>
              <a:buFont typeface="Wingdings" panose="05000000000000000000" pitchFamily="2" charset="2"/>
              <a:buChar char="q"/>
            </a:pPr>
            <a:r>
              <a:rPr lang="es-MX" sz="2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Aspectos de mejora</a:t>
            </a:r>
          </a:p>
        </p:txBody>
      </p:sp>
    </p:spTree>
    <p:extLst>
      <p:ext uri="{BB962C8B-B14F-4D97-AF65-F5344CB8AC3E}">
        <p14:creationId xmlns:p14="http://schemas.microsoft.com/office/powerpoint/2010/main" val="109148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83DA3-47D4-44CF-A6C9-19F720565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813" y="2162687"/>
            <a:ext cx="10424339" cy="2387600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Objetivo y alcance</a:t>
            </a:r>
          </a:p>
        </p:txBody>
      </p:sp>
    </p:spTree>
    <p:extLst>
      <p:ext uri="{BB962C8B-B14F-4D97-AF65-F5344CB8AC3E}">
        <p14:creationId xmlns:p14="http://schemas.microsoft.com/office/powerpoint/2010/main" val="1498082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Objetivo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823815" y="1358773"/>
            <a:ext cx="983248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D70D86"/>
              </a:buClr>
            </a:pPr>
            <a:r>
              <a:rPr lang="es-MX" sz="22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Replicar en su totalidad la operación del SIVEI </a:t>
            </a: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para</a:t>
            </a:r>
            <a:r>
              <a:rPr lang="es-MX" sz="22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votación de las y los ciudadanos Mexicanos Residentes en el Extranjero. </a:t>
            </a:r>
          </a:p>
          <a:p>
            <a:pPr algn="just">
              <a:buClr>
                <a:srgbClr val="D70D86"/>
              </a:buClr>
            </a:pPr>
            <a:endParaRPr lang="es-MX" sz="22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buClr>
                <a:srgbClr val="D70D86"/>
              </a:buClr>
            </a:pPr>
            <a:r>
              <a:rPr lang="es-MX" sz="22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fin de </a:t>
            </a:r>
            <a:r>
              <a:rPr lang="es-MX" sz="22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verificar el funcionamiento y la usabilidad del Sistema</a:t>
            </a: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, así como ratificar los procesos y procedimientos que componen el modelo operativo establecido para el mismo.</a:t>
            </a:r>
          </a:p>
        </p:txBody>
      </p:sp>
      <p:grpSp>
        <p:nvGrpSpPr>
          <p:cNvPr id="63" name="Grupo 62">
            <a:extLst>
              <a:ext uri="{FF2B5EF4-FFF2-40B4-BE49-F238E27FC236}">
                <a16:creationId xmlns:a16="http://schemas.microsoft.com/office/drawing/2014/main" id="{D2CB2A6F-21F1-455A-9DEB-DBACD8F3D62B}"/>
              </a:ext>
            </a:extLst>
          </p:cNvPr>
          <p:cNvGrpSpPr/>
          <p:nvPr/>
        </p:nvGrpSpPr>
        <p:grpSpPr>
          <a:xfrm>
            <a:off x="2290061" y="4294912"/>
            <a:ext cx="7461867" cy="1116197"/>
            <a:chOff x="950070" y="1559803"/>
            <a:chExt cx="7461867" cy="1116197"/>
          </a:xfrm>
        </p:grpSpPr>
        <p:pic>
          <p:nvPicPr>
            <p:cNvPr id="64" name="Picture 64">
              <a:extLst>
                <a:ext uri="{FF2B5EF4-FFF2-40B4-BE49-F238E27FC236}">
                  <a16:creationId xmlns:a16="http://schemas.microsoft.com/office/drawing/2014/main" id="{893A346F-6C6F-413D-A8A5-121EBF6281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7031" y="1677572"/>
              <a:ext cx="848290" cy="832522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65" name="Grupo 64">
              <a:extLst>
                <a:ext uri="{FF2B5EF4-FFF2-40B4-BE49-F238E27FC236}">
                  <a16:creationId xmlns:a16="http://schemas.microsoft.com/office/drawing/2014/main" id="{289F5845-75FA-4FCD-B14D-4A742CCE4A69}"/>
                </a:ext>
              </a:extLst>
            </p:cNvPr>
            <p:cNvGrpSpPr/>
            <p:nvPr/>
          </p:nvGrpSpPr>
          <p:grpSpPr>
            <a:xfrm>
              <a:off x="5074415" y="1568438"/>
              <a:ext cx="1249303" cy="1029123"/>
              <a:chOff x="7228641" y="4127544"/>
              <a:chExt cx="1721370" cy="1417993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pic>
            <p:nvPicPr>
              <p:cNvPr id="75" name="Picture 15">
                <a:extLst>
                  <a:ext uri="{FF2B5EF4-FFF2-40B4-BE49-F238E27FC236}">
                    <a16:creationId xmlns:a16="http://schemas.microsoft.com/office/drawing/2014/main" id="{430A2ECF-BDAD-4294-8568-7E49FFD670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36811" y="4127544"/>
                <a:ext cx="1213200" cy="1213200"/>
              </a:xfrm>
              <a:prstGeom prst="rect">
                <a:avLst/>
              </a:prstGeom>
            </p:spPr>
          </p:pic>
          <p:pic>
            <p:nvPicPr>
              <p:cNvPr id="76" name="Imagen 75">
                <a:extLst>
                  <a:ext uri="{FF2B5EF4-FFF2-40B4-BE49-F238E27FC236}">
                    <a16:creationId xmlns:a16="http://schemas.microsoft.com/office/drawing/2014/main" id="{D932593E-65FA-4F68-8F18-1E13811304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28641" y="4581597"/>
                <a:ext cx="1043650" cy="963940"/>
              </a:xfrm>
              <a:prstGeom prst="rect">
                <a:avLst/>
              </a:prstGeom>
            </p:spPr>
          </p:pic>
        </p:grpSp>
        <p:grpSp>
          <p:nvGrpSpPr>
            <p:cNvPr id="66" name="Grupo 65">
              <a:extLst>
                <a:ext uri="{FF2B5EF4-FFF2-40B4-BE49-F238E27FC236}">
                  <a16:creationId xmlns:a16="http://schemas.microsoft.com/office/drawing/2014/main" id="{9AC87402-ED41-48F2-A1BC-CB85099E27F2}"/>
                </a:ext>
              </a:extLst>
            </p:cNvPr>
            <p:cNvGrpSpPr/>
            <p:nvPr/>
          </p:nvGrpSpPr>
          <p:grpSpPr>
            <a:xfrm>
              <a:off x="950070" y="1559803"/>
              <a:ext cx="1595311" cy="1003891"/>
              <a:chOff x="3892665" y="4474337"/>
              <a:chExt cx="1664292" cy="1047300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pic>
            <p:nvPicPr>
              <p:cNvPr id="73" name="Imagen 72">
                <a:extLst>
                  <a:ext uri="{FF2B5EF4-FFF2-40B4-BE49-F238E27FC236}">
                    <a16:creationId xmlns:a16="http://schemas.microsoft.com/office/drawing/2014/main" id="{61F74117-44F4-40DE-BACC-F4FE7BADE9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47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25381" y="4734144"/>
                <a:ext cx="731576" cy="731576"/>
              </a:xfrm>
              <a:prstGeom prst="rect">
                <a:avLst/>
              </a:prstGeom>
            </p:spPr>
          </p:pic>
          <p:pic>
            <p:nvPicPr>
              <p:cNvPr id="74" name="Picture 39">
                <a:extLst>
                  <a:ext uri="{FF2B5EF4-FFF2-40B4-BE49-F238E27FC236}">
                    <a16:creationId xmlns:a16="http://schemas.microsoft.com/office/drawing/2014/main" id="{5704D4A4-03A3-4C61-A4FB-BD377B4927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92665" y="4474337"/>
                <a:ext cx="1138402" cy="1047300"/>
              </a:xfrm>
              <a:prstGeom prst="rect">
                <a:avLst/>
              </a:prstGeom>
            </p:spPr>
          </p:pic>
        </p:grpSp>
        <p:grpSp>
          <p:nvGrpSpPr>
            <p:cNvPr id="67" name="Grupo 66">
              <a:extLst>
                <a:ext uri="{FF2B5EF4-FFF2-40B4-BE49-F238E27FC236}">
                  <a16:creationId xmlns:a16="http://schemas.microsoft.com/office/drawing/2014/main" id="{A29F006C-C628-428B-B452-8DC332FCD4F7}"/>
                </a:ext>
              </a:extLst>
            </p:cNvPr>
            <p:cNvGrpSpPr/>
            <p:nvPr/>
          </p:nvGrpSpPr>
          <p:grpSpPr>
            <a:xfrm>
              <a:off x="7270683" y="1638234"/>
              <a:ext cx="1141254" cy="1037766"/>
              <a:chOff x="9815318" y="4175331"/>
              <a:chExt cx="1572492" cy="1429902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pic>
            <p:nvPicPr>
              <p:cNvPr id="71" name="Picture 74">
                <a:extLst>
                  <a:ext uri="{FF2B5EF4-FFF2-40B4-BE49-F238E27FC236}">
                    <a16:creationId xmlns:a16="http://schemas.microsoft.com/office/drawing/2014/main" id="{B0287375-8411-436A-8B22-F83CA602DA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343158" y="4175331"/>
                <a:ext cx="1044652" cy="1043651"/>
              </a:xfrm>
              <a:prstGeom prst="rect">
                <a:avLst/>
              </a:prstGeom>
            </p:spPr>
          </p:pic>
          <p:pic>
            <p:nvPicPr>
              <p:cNvPr id="72" name="Picture 71">
                <a:extLst>
                  <a:ext uri="{FF2B5EF4-FFF2-40B4-BE49-F238E27FC236}">
                    <a16:creationId xmlns:a16="http://schemas.microsoft.com/office/drawing/2014/main" id="{6D6AF983-6B2D-4DAB-A727-89F75C8482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815318" y="4561583"/>
                <a:ext cx="1043650" cy="1043650"/>
              </a:xfrm>
              <a:prstGeom prst="rect">
                <a:avLst/>
              </a:prstGeom>
            </p:spPr>
          </p:pic>
        </p:grpSp>
        <p:sp>
          <p:nvSpPr>
            <p:cNvPr id="68" name="Flecha: a la derecha 67">
              <a:extLst>
                <a:ext uri="{FF2B5EF4-FFF2-40B4-BE49-F238E27FC236}">
                  <a16:creationId xmlns:a16="http://schemas.microsoft.com/office/drawing/2014/main" id="{5CB7263B-68C8-4488-844E-658917E2EF08}"/>
                </a:ext>
              </a:extLst>
            </p:cNvPr>
            <p:cNvSpPr/>
            <p:nvPr/>
          </p:nvSpPr>
          <p:spPr>
            <a:xfrm>
              <a:off x="2702907" y="2019740"/>
              <a:ext cx="566667" cy="16038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9" name="Flecha: a la derecha 68">
              <a:extLst>
                <a:ext uri="{FF2B5EF4-FFF2-40B4-BE49-F238E27FC236}">
                  <a16:creationId xmlns:a16="http://schemas.microsoft.com/office/drawing/2014/main" id="{6F790032-D2E3-450B-83D9-E597CD3B8F05}"/>
                </a:ext>
              </a:extLst>
            </p:cNvPr>
            <p:cNvSpPr/>
            <p:nvPr/>
          </p:nvSpPr>
          <p:spPr>
            <a:xfrm>
              <a:off x="4354488" y="2038573"/>
              <a:ext cx="566667" cy="16038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0" name="Flecha: a la derecha 69">
              <a:extLst>
                <a:ext uri="{FF2B5EF4-FFF2-40B4-BE49-F238E27FC236}">
                  <a16:creationId xmlns:a16="http://schemas.microsoft.com/office/drawing/2014/main" id="{C0A38F12-09F0-4B41-B34C-63DFE5F85700}"/>
                </a:ext>
              </a:extLst>
            </p:cNvPr>
            <p:cNvSpPr/>
            <p:nvPr/>
          </p:nvSpPr>
          <p:spPr>
            <a:xfrm flipV="1">
              <a:off x="6525764" y="2042360"/>
              <a:ext cx="566667" cy="16038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3853427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Alcance | Simulacro de votación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715374" y="1353712"/>
            <a:ext cx="1035169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Se llevó a cabo el Simulacro de 11 elecciones:</a:t>
            </a:r>
          </a:p>
          <a:p>
            <a:pPr algn="just">
              <a:buClr>
                <a:srgbClr val="D70D86"/>
              </a:buClr>
            </a:pPr>
            <a:endParaRPr lang="es-MX" sz="2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Gubernatura: </a:t>
            </a: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Baja California Sur, Chihuahua, Colima, Guerrero, Michoacán, Nayarit, Querétaro,  San Luis Potosí y Zacatecas.</a:t>
            </a:r>
          </a:p>
          <a:p>
            <a:pPr marL="1257300" lvl="2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endParaRPr lang="es-MX" sz="2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Diputación migrante: </a:t>
            </a: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Ciudad de México</a:t>
            </a: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endParaRPr lang="es-MX" sz="2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r>
              <a:rPr lang="es-MX" sz="2200" b="1" dirty="0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Diputación de representación proporcional: </a:t>
            </a: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Jalisco</a:t>
            </a:r>
          </a:p>
          <a:p>
            <a:pPr lvl="1" algn="just">
              <a:buClr>
                <a:srgbClr val="D70D86"/>
              </a:buClr>
            </a:pPr>
            <a:endParaRPr lang="es-MX" sz="2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buClr>
                <a:srgbClr val="D70D86"/>
              </a:buClr>
              <a:buFont typeface="Courier New" panose="02070309020205020404" pitchFamily="49" charset="0"/>
              <a:buChar char="o"/>
            </a:pPr>
            <a:endParaRPr lang="es-MX" sz="22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La oferta electoral fue proporcionada por los OPL de cada entidad que en su mayoría correspondieron al último PEL.</a:t>
            </a:r>
          </a:p>
        </p:txBody>
      </p:sp>
    </p:spTree>
    <p:extLst>
      <p:ext uri="{BB962C8B-B14F-4D97-AF65-F5344CB8AC3E}">
        <p14:creationId xmlns:p14="http://schemas.microsoft.com/office/powerpoint/2010/main" val="800823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DCFDB35-0319-4CA9-A9F6-0B00CB175BB4}"/>
              </a:ext>
            </a:extLst>
          </p:cNvPr>
          <p:cNvSpPr/>
          <p:nvPr/>
        </p:nvSpPr>
        <p:spPr>
          <a:xfrm>
            <a:off x="519030" y="1480755"/>
            <a:ext cx="10366018" cy="110799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>
                <a:latin typeface="Century Gothic"/>
                <a:ea typeface="Calibri" panose="020F0502020204030204" pitchFamily="34" charset="0"/>
                <a:cs typeface="Times New Roman"/>
              </a:rPr>
              <a:t>La </a:t>
            </a:r>
            <a:r>
              <a:rPr lang="es-MX" sz="2200" b="1">
                <a:solidFill>
                  <a:srgbClr val="D4007F"/>
                </a:solidFill>
                <a:latin typeface="Century Gothic"/>
                <a:cs typeface="Times New Roman"/>
              </a:rPr>
              <a:t>lista de participantes contó con 2,111 ciudadanas(nos) del</a:t>
            </a:r>
            <a:r>
              <a:rPr lang="es-MX" sz="2200">
                <a:latin typeface="Century Gothic"/>
                <a:ea typeface="Calibri" panose="020F0502020204030204" pitchFamily="34" charset="0"/>
                <a:cs typeface="Times New Roman"/>
              </a:rPr>
              <a:t>: INE, OPL de cada entidad, Partidos Políticos, Secretaría de Relaciones Exteriores y organizaciones de la sociedad civil.</a:t>
            </a:r>
          </a:p>
        </p:txBody>
      </p: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1123DC2D-1D0D-44BF-A9D0-B00B36CAB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000" y="298969"/>
            <a:ext cx="10181399" cy="70025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MX">
                <a:latin typeface="Century Gothic"/>
                <a:cs typeface="Arial"/>
              </a:rPr>
              <a:t>Alcance | Simulacro de votación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1C08D10-135A-4DB0-A544-60741CB3F25E}"/>
              </a:ext>
            </a:extLst>
          </p:cNvPr>
          <p:cNvSpPr/>
          <p:nvPr/>
        </p:nvSpPr>
        <p:spPr>
          <a:xfrm>
            <a:off x="558702" y="3629386"/>
            <a:ext cx="544813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 b="1" dirty="0">
                <a:solidFill>
                  <a:srgbClr val="D4007F"/>
                </a:solidFill>
                <a:latin typeface="Century Gothic"/>
                <a:cs typeface="Times New Roman"/>
              </a:rPr>
              <a:t>462 connacionales</a:t>
            </a:r>
            <a:r>
              <a:rPr lang="es-MX" sz="2200" dirty="0">
                <a:latin typeface="Century Gothic"/>
                <a:cs typeface="Times New Roman"/>
              </a:rPr>
              <a:t> registrados en la Lista de participantes, desde 69 países.</a:t>
            </a:r>
            <a:endParaRPr lang="es-MX" sz="22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92F3DEF-C9C6-45D3-B11F-C916256A74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874" y="3119452"/>
            <a:ext cx="4205525" cy="225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023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ítulo 1">
            <a:extLst>
              <a:ext uri="{FF2B5EF4-FFF2-40B4-BE49-F238E27FC236}">
                <a16:creationId xmlns:a16="http://schemas.microsoft.com/office/drawing/2014/main" id="{4960D148-202A-46E3-9E12-A21D84119FCB}"/>
              </a:ext>
            </a:extLst>
          </p:cNvPr>
          <p:cNvSpPr txBox="1">
            <a:spLocks/>
          </p:cNvSpPr>
          <p:nvPr/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Alcance | Programa de operación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965602D7-DEF7-4022-9C5C-381770F1FE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461397"/>
              </p:ext>
            </p:extLst>
          </p:nvPr>
        </p:nvGraphicFramePr>
        <p:xfrm>
          <a:off x="1253756" y="1035698"/>
          <a:ext cx="9506166" cy="4622370"/>
        </p:xfrm>
        <a:graphic>
          <a:graphicData uri="http://schemas.openxmlformats.org/drawingml/2006/table">
            <a:tbl>
              <a:tblPr firstRow="1" firstCol="1" bandRow="1"/>
              <a:tblGrid>
                <a:gridCol w="2966203">
                  <a:extLst>
                    <a:ext uri="{9D8B030D-6E8A-4147-A177-3AD203B41FA5}">
                      <a16:colId xmlns:a16="http://schemas.microsoft.com/office/drawing/2014/main" val="3143729236"/>
                    </a:ext>
                  </a:extLst>
                </a:gridCol>
                <a:gridCol w="6539963">
                  <a:extLst>
                    <a:ext uri="{9D8B030D-6E8A-4147-A177-3AD203B41FA5}">
                      <a16:colId xmlns:a16="http://schemas.microsoft.com/office/drawing/2014/main" val="645337200"/>
                    </a:ext>
                  </a:extLst>
                </a:gridCol>
              </a:tblGrid>
              <a:tr h="3588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Fecha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Actividad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00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893583"/>
                  </a:ext>
                </a:extLst>
              </a:tr>
              <a:tr h="748189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27 de julio al 06 de agosto de 2020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Conformación de la Lista de participantes para el simulacro de votación.</a:t>
                      </a:r>
                      <a:endParaRPr lang="es-MX" sz="1800" kern="120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300705"/>
                  </a:ext>
                </a:extLst>
              </a:tr>
              <a:tr h="8897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06 al 08 de agosto de 2020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Generación y envío de la información </a:t>
                      </a:r>
                      <a:r>
                        <a:rPr lang="es-MX" sz="1800"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de acceso al SIVEI y el manual de usuario y oferta electoral.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1550230"/>
                  </a:ext>
                </a:extLst>
              </a:tr>
              <a:tr h="1474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10 de agosto de 2020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Actos protocolarios de Configuración de las elecciones, Creación de la llave criptográfica y  Apertura del SIVEI.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Inicio automático del periodo de votación a las </a:t>
                      </a:r>
                      <a:r>
                        <a:rPr lang="es-MX" sz="1800" b="1">
                          <a:solidFill>
                            <a:srgbClr val="D5007F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17:00 horas, tiempo de la Ciudad de México</a:t>
                      </a:r>
                      <a:r>
                        <a:rPr lang="es-MX" sz="1800"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776427"/>
                  </a:ext>
                </a:extLst>
              </a:tr>
              <a:tr h="1119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14 de agosto de 2020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800"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Cierre automático del periodo de votación a las </a:t>
                      </a:r>
                      <a:r>
                        <a:rPr lang="es-MX" sz="1800" b="1">
                          <a:solidFill>
                            <a:srgbClr val="D5007F"/>
                          </a:solidFill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10:00 horas, tiempo de la Ciudad de México</a:t>
                      </a:r>
                      <a:r>
                        <a:rPr lang="es-MX" sz="1800"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85750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800">
                          <a:effectLst/>
                          <a:latin typeface="Century Gothic" panose="020B0502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Acto protocolario de Cómputo y generación de resultados.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3350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9687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83DA3-47D4-44CF-A6C9-19F720565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813" y="2162687"/>
            <a:ext cx="10424339" cy="2387600"/>
          </a:xfrm>
        </p:spPr>
        <p:txBody>
          <a:bodyPr>
            <a:normAutofit/>
          </a:bodyPr>
          <a:lstStyle/>
          <a:p>
            <a:r>
              <a:rPr lang="es-MX">
                <a:latin typeface="Century Gothic" panose="020B0502020202020204" pitchFamily="34" charset="0"/>
              </a:rPr>
              <a:t>Resultados del Simulacro</a:t>
            </a:r>
          </a:p>
        </p:txBody>
      </p:sp>
    </p:spTree>
    <p:extLst>
      <p:ext uri="{BB962C8B-B14F-4D97-AF65-F5344CB8AC3E}">
        <p14:creationId xmlns:p14="http://schemas.microsoft.com/office/powerpoint/2010/main" val="2077756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42">
            <a:extLst>
              <a:ext uri="{FF2B5EF4-FFF2-40B4-BE49-F238E27FC236}">
                <a16:creationId xmlns:a16="http://schemas.microsoft.com/office/drawing/2014/main" id="{71E485DE-F361-4A59-A9C4-D7EA6AA8E5ED}"/>
              </a:ext>
            </a:extLst>
          </p:cNvPr>
          <p:cNvSpPr/>
          <p:nvPr/>
        </p:nvSpPr>
        <p:spPr>
          <a:xfrm>
            <a:off x="4348273" y="6208905"/>
            <a:ext cx="3317132" cy="58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Marcador de texto 2">
            <a:extLst>
              <a:ext uri="{FF2B5EF4-FFF2-40B4-BE49-F238E27FC236}">
                <a16:creationId xmlns:a16="http://schemas.microsoft.com/office/drawing/2014/main" id="{883493D8-D2A2-4987-A548-569C60127FD0}"/>
              </a:ext>
            </a:extLst>
          </p:cNvPr>
          <p:cNvSpPr txBox="1">
            <a:spLocks/>
          </p:cNvSpPr>
          <p:nvPr/>
        </p:nvSpPr>
        <p:spPr>
          <a:xfrm>
            <a:off x="474899" y="232653"/>
            <a:ext cx="10181399" cy="700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>
                <a:latin typeface="Century Gothic" panose="020B0502020202020204" pitchFamily="34" charset="0"/>
              </a:rPr>
              <a:t>Resultados del Simulacro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0E9B3CC-BC59-4696-9FDD-AC90302E6D7C}"/>
              </a:ext>
            </a:extLst>
          </p:cNvPr>
          <p:cNvSpPr/>
          <p:nvPr/>
        </p:nvSpPr>
        <p:spPr>
          <a:xfrm>
            <a:off x="701142" y="1241925"/>
            <a:ext cx="103659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70D86"/>
              </a:buClr>
              <a:buFont typeface="Arial" panose="020B0604020202020204" pitchFamily="34" charset="0"/>
              <a:buChar char="•"/>
            </a:pPr>
            <a:r>
              <a:rPr lang="es-MX" sz="2200" b="1">
                <a:solidFill>
                  <a:srgbClr val="D5007F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De la Lista de participantes 1,328 ciudadanas(nos) emitieron su voto</a:t>
            </a:r>
            <a:r>
              <a:rPr lang="es-MX" sz="2200">
                <a:latin typeface="Century Gothic" panose="020B0502020202020204" pitchFamily="34" charset="0"/>
                <a:cs typeface="Times New Roman" panose="02020603050405020304" pitchFamily="18" charset="0"/>
              </a:rPr>
              <a:t>, representando una participación ciudadana del 62.90%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C89CB603-50BF-4DB4-AA46-D13C90FEF9A7}"/>
              </a:ext>
            </a:extLst>
          </p:cNvPr>
          <p:cNvGraphicFramePr/>
          <p:nvPr/>
        </p:nvGraphicFramePr>
        <p:xfrm>
          <a:off x="2456425" y="2320387"/>
          <a:ext cx="7262607" cy="403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94748762"/>
      </p:ext>
    </p:extLst>
  </p:cSld>
  <p:clrMapOvr>
    <a:masterClrMapping/>
  </p:clrMapOvr>
</p:sld>
</file>

<file path=ppt/theme/theme1.xml><?xml version="1.0" encoding="utf-8"?>
<a:theme xmlns:a="http://schemas.openxmlformats.org/drawingml/2006/main" name="I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2400" b="1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UNICOM-CG_PLANTILLA_PRESENTACION.pptx" id="{42CA9F1E-14B5-4964-B4C6-EDA7B3C32CDC}" vid="{570069FE-D3AD-4F14-845E-48978D9F88D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dentificador xmlns="779DD169-4E70-4282-9D9D-24E7E66659B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A55290578B4304489F652D72A22C6E7" ma:contentTypeVersion="" ma:contentTypeDescription="Crear nuevo documento." ma:contentTypeScope="" ma:versionID="b421b4f129467bf93a30a52d3c714332">
  <xsd:schema xmlns:xsd="http://www.w3.org/2001/XMLSchema" xmlns:xs="http://www.w3.org/2001/XMLSchema" xmlns:p="http://schemas.microsoft.com/office/2006/metadata/properties" xmlns:ns2="779DD169-4E70-4282-9D9D-24E7E66659BE" xmlns:ns3="779dd169-4e70-4282-9d9d-24e7e66659be" xmlns:ns4="86d353b2-dab7-4657-b6ab-2431913a4f90" targetNamespace="http://schemas.microsoft.com/office/2006/metadata/properties" ma:root="true" ma:fieldsID="5c34a5b5583aab0752e12906baecf01b" ns2:_="" ns3:_="" ns4:_="">
    <xsd:import namespace="779DD169-4E70-4282-9D9D-24E7E66659BE"/>
    <xsd:import namespace="779dd169-4e70-4282-9d9d-24e7e66659be"/>
    <xsd:import namespace="86d353b2-dab7-4657-b6ab-2431913a4f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Identificador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9DD169-4E70-4282-9D9D-24E7E66659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Identificador" ma:index="10" nillable="true" ma:displayName="Identificador" ma:list="{056392B5-332E-4CB9-A877-572CF945D652}" ma:internalName="Identificador" ma:readOnly="false" ma:showField="Identificador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9dd169-4e70-4282-9d9d-24e7e66659be" elementFormDefault="qualified">
    <xsd:import namespace="http://schemas.microsoft.com/office/2006/documentManagement/types"/>
    <xsd:import namespace="http://schemas.microsoft.com/office/infopath/2007/PartnerControls"/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d353b2-dab7-4657-b6ab-2431913a4f90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167832-CBE6-470F-B324-6476EEDD4FE9}">
  <ds:schemaRefs>
    <ds:schemaRef ds:uri="779DD169-4E70-4282-9D9D-24E7E66659BE"/>
    <ds:schemaRef ds:uri="http://purl.org/dc/elements/1.1/"/>
    <ds:schemaRef ds:uri="http://www.w3.org/XML/1998/namespace"/>
    <ds:schemaRef ds:uri="86d353b2-dab7-4657-b6ab-2431913a4f90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779dd169-4e70-4282-9d9d-24e7e66659b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9130352-654C-4B56-8AAA-C03F44A97D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9DD169-4E70-4282-9D9D-24E7E66659BE"/>
    <ds:schemaRef ds:uri="779dd169-4e70-4282-9d9d-24e7e66659be"/>
    <ds:schemaRef ds:uri="86d353b2-dab7-4657-b6ab-2431913a4f9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C7BF24A-2F4A-4966-AC23-0E04948225C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UNICOM-CG_PLANTILLA_PRESENTACION_2018 (1)</Template>
  <TotalTime>4</TotalTime>
  <Words>649</Words>
  <Application>Microsoft Office PowerPoint</Application>
  <PresentationFormat>Panorámica</PresentationFormat>
  <Paragraphs>142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6" baseType="lpstr">
      <vt:lpstr>Arial</vt:lpstr>
      <vt:lpstr>Calibri</vt:lpstr>
      <vt:lpstr>Century Gothic</vt:lpstr>
      <vt:lpstr>Courier New</vt:lpstr>
      <vt:lpstr>MS Mincho</vt:lpstr>
      <vt:lpstr>Times New Roman</vt:lpstr>
      <vt:lpstr>Verdana</vt:lpstr>
      <vt:lpstr>Wingdings</vt:lpstr>
      <vt:lpstr>INE</vt:lpstr>
      <vt:lpstr>Presentación de PowerPoint</vt:lpstr>
      <vt:lpstr>Presentación de PowerPoint</vt:lpstr>
      <vt:lpstr>Objetivo y alcance</vt:lpstr>
      <vt:lpstr>Presentación de PowerPoint</vt:lpstr>
      <vt:lpstr>Presentación de PowerPoint</vt:lpstr>
      <vt:lpstr>Presentación de PowerPoint</vt:lpstr>
      <vt:lpstr>Presentación de PowerPoint</vt:lpstr>
      <vt:lpstr>Resultados del Simulacro</vt:lpstr>
      <vt:lpstr>Presentación de PowerPoint</vt:lpstr>
      <vt:lpstr>Presentación de PowerPoint</vt:lpstr>
      <vt:lpstr>Comparativo entre el primero y segundo simulacro</vt:lpstr>
      <vt:lpstr>Presentación de PowerPoint</vt:lpstr>
      <vt:lpstr>Resultados de la encuesta de satisfacción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Reglamento para el uso y operación de la Firma Electrónica Avanzada  en el INE</dc:title>
  <dc:creator>CRUZ ESTRADA STEPHANIE</dc:creator>
  <cp:lastModifiedBy>CORONA RODRIGUEZ CLAUDIA BERENICE</cp:lastModifiedBy>
  <cp:revision>3</cp:revision>
  <cp:lastPrinted>2020-01-16T03:16:33Z</cp:lastPrinted>
  <dcterms:created xsi:type="dcterms:W3CDTF">2019-02-13T19:26:12Z</dcterms:created>
  <dcterms:modified xsi:type="dcterms:W3CDTF">2020-09-24T16:26:54Z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47976e80-4500-464c-b6a7-acd8b68f46dc</vt:lpwstr>
  </property>
  <property fmtid="{D5CDD505-2E9C-101B-9397-08002B2CF9AE}" pid="3" name="ContentTypeId">
    <vt:lpwstr>0x010100CA55290578B4304489F652D72A22C6E7</vt:lpwstr>
  </property>
</Properties>
</file>