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58" r:id="rId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8E"/>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27" autoAdjust="0"/>
    <p:restoredTop sz="94660"/>
  </p:normalViewPr>
  <p:slideViewPr>
    <p:cSldViewPr snapToGrid="0">
      <p:cViewPr>
        <p:scale>
          <a:sx n="75" d="100"/>
          <a:sy n="75" d="100"/>
        </p:scale>
        <p:origin x="1210"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file:///C:\Users\natsumi.simental\Desktop\Nat\Jorgito\gr&#225;ficas%20g&#233;nero%20junio2.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file:///C:\Users\natsumi.simental\Desktop\Nat\Jorgito\gr&#225;ficas%20g&#233;nero%20junio2.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s-MX" sz="1400" b="1" i="0" u="none" strike="noStrike" baseline="0" dirty="0">
                <a:solidFill>
                  <a:schemeClr val="tx1"/>
                </a:solidFill>
                <a:effectLst/>
              </a:rPr>
              <a:t>Discriminación</a:t>
            </a:r>
            <a:endParaRPr lang="es-MX" b="1" dirty="0">
              <a:solidFill>
                <a:schemeClr val="tx1"/>
              </a:solidFill>
            </a:endParaRP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s-MX"/>
        </a:p>
      </c:txPr>
    </c:title>
    <c:autoTitleDeleted val="0"/>
    <c:plotArea>
      <c:layout/>
      <c:barChart>
        <c:barDir val="bar"/>
        <c:grouping val="percentStacked"/>
        <c:varyColors val="0"/>
        <c:ser>
          <c:idx val="0"/>
          <c:order val="0"/>
          <c:tx>
            <c:strRef>
              <c:f>'[gráficas género junio2.xlsx]Hoja4'!$M$11</c:f>
              <c:strCache>
                <c:ptCount val="1"/>
                <c:pt idx="0">
                  <c:v>(2017-2018)</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'[gráficas género junio2.xlsx]Hoja4'!$L$12:$L$17</c:f>
              <c:strCache>
                <c:ptCount val="6"/>
                <c:pt idx="0">
                  <c:v>Personas indígenas </c:v>
                </c:pt>
                <c:pt idx="1">
                  <c:v>Personas afroamericanas  </c:v>
                </c:pt>
                <c:pt idx="2">
                  <c:v>Las juventudes</c:v>
                </c:pt>
                <c:pt idx="3">
                  <c:v>Personas LGBTTTI </c:v>
                </c:pt>
                <c:pt idx="4">
                  <c:v>Persona con discapacidad</c:v>
                </c:pt>
                <c:pt idx="5">
                  <c:v>Personas mayores </c:v>
                </c:pt>
              </c:strCache>
            </c:strRef>
          </c:cat>
          <c:val>
            <c:numRef>
              <c:f>'[gráficas género junio2.xlsx]Hoja4'!$M$12:$M$17</c:f>
              <c:numCache>
                <c:formatCode>0%</c:formatCode>
                <c:ptCount val="6"/>
                <c:pt idx="0">
                  <c:v>0.01</c:v>
                </c:pt>
                <c:pt idx="1">
                  <c:v>0.06</c:v>
                </c:pt>
                <c:pt idx="2">
                  <c:v>0.1</c:v>
                </c:pt>
                <c:pt idx="3">
                  <c:v>0.18</c:v>
                </c:pt>
                <c:pt idx="4">
                  <c:v>0.28000000000000003</c:v>
                </c:pt>
                <c:pt idx="5">
                  <c:v>0.28999999999999998</c:v>
                </c:pt>
              </c:numCache>
            </c:numRef>
          </c:val>
          <c:extLst>
            <c:ext xmlns:c16="http://schemas.microsoft.com/office/drawing/2014/chart" uri="{C3380CC4-5D6E-409C-BE32-E72D297353CC}">
              <c16:uniqueId val="{00000000-3005-4771-8A9A-C9F3D7782833}"/>
            </c:ext>
          </c:extLst>
        </c:ser>
        <c:ser>
          <c:idx val="1"/>
          <c:order val="1"/>
          <c:tx>
            <c:strRef>
              <c:f>'[gráficas género junio2.xlsx]Hoja4'!$N$11</c:f>
              <c:strCache>
                <c:ptCount val="1"/>
                <c:pt idx="0">
                  <c:v> (2019-2020)</c:v>
                </c:pt>
              </c:strCache>
            </c:strRef>
          </c:tx>
          <c:spPr>
            <a:solidFill>
              <a:schemeClr val="bg1">
                <a:lumMod val="9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'[gráficas género junio2.xlsx]Hoja4'!$L$12:$L$17</c:f>
              <c:strCache>
                <c:ptCount val="6"/>
                <c:pt idx="0">
                  <c:v>Personas indígenas </c:v>
                </c:pt>
                <c:pt idx="1">
                  <c:v>Personas afroamericanas  </c:v>
                </c:pt>
                <c:pt idx="2">
                  <c:v>Las juventudes</c:v>
                </c:pt>
                <c:pt idx="3">
                  <c:v>Personas LGBTTTI </c:v>
                </c:pt>
                <c:pt idx="4">
                  <c:v>Persona con discapacidad</c:v>
                </c:pt>
                <c:pt idx="5">
                  <c:v>Personas mayores </c:v>
                </c:pt>
              </c:strCache>
            </c:strRef>
          </c:cat>
          <c:val>
            <c:numRef>
              <c:f>'[gráficas género junio2.xlsx]Hoja4'!$N$12:$N$17</c:f>
              <c:numCache>
                <c:formatCode>0%</c:formatCode>
                <c:ptCount val="6"/>
                <c:pt idx="0">
                  <c:v>0.1</c:v>
                </c:pt>
                <c:pt idx="1">
                  <c:v>0.1</c:v>
                </c:pt>
                <c:pt idx="2">
                  <c:v>0.1</c:v>
                </c:pt>
                <c:pt idx="3">
                  <c:v>0.1</c:v>
                </c:pt>
                <c:pt idx="4">
                  <c:v>0.1</c:v>
                </c:pt>
                <c:pt idx="5">
                  <c:v>0.1</c:v>
                </c:pt>
              </c:numCache>
            </c:numRef>
          </c:val>
          <c:extLst>
            <c:ext xmlns:c16="http://schemas.microsoft.com/office/drawing/2014/chart" uri="{C3380CC4-5D6E-409C-BE32-E72D297353CC}">
              <c16:uniqueId val="{00000001-3005-4771-8A9A-C9F3D7782833}"/>
            </c:ext>
          </c:extLst>
        </c:ser>
        <c:dLbls>
          <c:showLegendKey val="0"/>
          <c:showVal val="0"/>
          <c:showCatName val="0"/>
          <c:showSerName val="0"/>
          <c:showPercent val="0"/>
          <c:showBubbleSize val="0"/>
        </c:dLbls>
        <c:gapWidth val="150"/>
        <c:overlap val="100"/>
        <c:axId val="941928000"/>
        <c:axId val="941924256"/>
      </c:barChart>
      <c:catAx>
        <c:axId val="9419280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s-MX"/>
          </a:p>
        </c:txPr>
        <c:crossAx val="941924256"/>
        <c:crosses val="autoZero"/>
        <c:auto val="1"/>
        <c:lblAlgn val="ctr"/>
        <c:lblOffset val="100"/>
        <c:noMultiLvlLbl val="0"/>
      </c:catAx>
      <c:valAx>
        <c:axId val="941924256"/>
        <c:scaling>
          <c:orientation val="minMax"/>
        </c:scaling>
        <c:delete val="1"/>
        <c:axPos val="b"/>
        <c:numFmt formatCode="0%" sourceLinked="1"/>
        <c:majorTickMark val="none"/>
        <c:minorTickMark val="none"/>
        <c:tickLblPos val="nextTo"/>
        <c:crossAx val="94192800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s-MX" sz="1400" b="1" i="0" u="none" strike="noStrike" baseline="0" dirty="0">
                <a:solidFill>
                  <a:schemeClr val="tx1"/>
                </a:solidFill>
                <a:effectLst/>
              </a:rPr>
              <a:t>Violencia</a:t>
            </a:r>
          </a:p>
        </c:rich>
      </c:tx>
      <c:layout>
        <c:manualLayout>
          <c:xMode val="edge"/>
          <c:yMode val="edge"/>
          <c:x val="0.38101098571124892"/>
          <c:y val="3.165182987141444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s-MX"/>
        </a:p>
      </c:txPr>
    </c:title>
    <c:autoTitleDeleted val="0"/>
    <c:plotArea>
      <c:layout/>
      <c:barChart>
        <c:barDir val="bar"/>
        <c:grouping val="percentStacked"/>
        <c:varyColors val="0"/>
        <c:ser>
          <c:idx val="0"/>
          <c:order val="0"/>
          <c:tx>
            <c:strRef>
              <c:f>'[gráficas género junio2.xlsx]Hoja4'!$M$11</c:f>
              <c:strCache>
                <c:ptCount val="1"/>
                <c:pt idx="0">
                  <c:v>(2017-2018)</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'[gráficas género junio2.xlsx]Hoja4'!$L$31:$L$36</c:f>
              <c:numCache>
                <c:formatCode>General</c:formatCode>
                <c:ptCount val="6"/>
              </c:numCache>
            </c:numRef>
          </c:cat>
          <c:val>
            <c:numRef>
              <c:f>'[gráficas género junio2.xlsx]Hoja4'!$M$31:$M$36</c:f>
              <c:numCache>
                <c:formatCode>0%</c:formatCode>
                <c:ptCount val="6"/>
                <c:pt idx="0">
                  <c:v>0.23</c:v>
                </c:pt>
                <c:pt idx="1">
                  <c:v>0</c:v>
                </c:pt>
                <c:pt idx="2">
                  <c:v>0</c:v>
                </c:pt>
                <c:pt idx="3">
                  <c:v>0.13</c:v>
                </c:pt>
                <c:pt idx="4">
                  <c:v>0.1</c:v>
                </c:pt>
                <c:pt idx="5">
                  <c:v>0</c:v>
                </c:pt>
              </c:numCache>
            </c:numRef>
          </c:val>
          <c:extLst>
            <c:ext xmlns:c16="http://schemas.microsoft.com/office/drawing/2014/chart" uri="{C3380CC4-5D6E-409C-BE32-E72D297353CC}">
              <c16:uniqueId val="{00000000-C3BB-43BD-BD6A-ACC853858164}"/>
            </c:ext>
          </c:extLst>
        </c:ser>
        <c:ser>
          <c:idx val="1"/>
          <c:order val="1"/>
          <c:tx>
            <c:strRef>
              <c:f>'[gráficas género junio2.xlsx]Hoja4'!$N$11</c:f>
              <c:strCache>
                <c:ptCount val="1"/>
                <c:pt idx="0">
                  <c:v> (2019-2020)</c:v>
                </c:pt>
              </c:strCache>
            </c:strRef>
          </c:tx>
          <c:spPr>
            <a:solidFill>
              <a:schemeClr val="bg1">
                <a:lumMod val="9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'[gráficas género junio2.xlsx]Hoja4'!$L$31:$L$36</c:f>
              <c:numCache>
                <c:formatCode>General</c:formatCode>
                <c:ptCount val="6"/>
              </c:numCache>
            </c:numRef>
          </c:cat>
          <c:val>
            <c:numRef>
              <c:f>'[gráficas género junio2.xlsx]Hoja4'!$N$31:$N$36</c:f>
              <c:numCache>
                <c:formatCode>0%</c:formatCode>
                <c:ptCount val="6"/>
                <c:pt idx="0">
                  <c:v>0.1</c:v>
                </c:pt>
                <c:pt idx="1">
                  <c:v>0.1</c:v>
                </c:pt>
                <c:pt idx="2">
                  <c:v>0.1</c:v>
                </c:pt>
                <c:pt idx="3">
                  <c:v>0.1</c:v>
                </c:pt>
                <c:pt idx="4">
                  <c:v>0.1</c:v>
                </c:pt>
                <c:pt idx="5">
                  <c:v>0.1</c:v>
                </c:pt>
              </c:numCache>
            </c:numRef>
          </c:val>
          <c:extLst>
            <c:ext xmlns:c16="http://schemas.microsoft.com/office/drawing/2014/chart" uri="{C3380CC4-5D6E-409C-BE32-E72D297353CC}">
              <c16:uniqueId val="{00000001-C3BB-43BD-BD6A-ACC853858164}"/>
            </c:ext>
          </c:extLst>
        </c:ser>
        <c:dLbls>
          <c:dLblPos val="ctr"/>
          <c:showLegendKey val="0"/>
          <c:showVal val="1"/>
          <c:showCatName val="0"/>
          <c:showSerName val="0"/>
          <c:showPercent val="0"/>
          <c:showBubbleSize val="0"/>
        </c:dLbls>
        <c:gapWidth val="150"/>
        <c:overlap val="100"/>
        <c:axId val="941928000"/>
        <c:axId val="941924256"/>
      </c:barChart>
      <c:catAx>
        <c:axId val="9419280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941924256"/>
        <c:crosses val="autoZero"/>
        <c:auto val="1"/>
        <c:lblAlgn val="ctr"/>
        <c:lblOffset val="100"/>
        <c:noMultiLvlLbl val="0"/>
      </c:catAx>
      <c:valAx>
        <c:axId val="941924256"/>
        <c:scaling>
          <c:orientation val="minMax"/>
        </c:scaling>
        <c:delete val="1"/>
        <c:axPos val="b"/>
        <c:numFmt formatCode="0%" sourceLinked="1"/>
        <c:majorTickMark val="none"/>
        <c:minorTickMark val="none"/>
        <c:tickLblPos val="nextTo"/>
        <c:crossAx val="941928000"/>
        <c:crosses val="autoZero"/>
        <c:crossBetween val="between"/>
      </c:valAx>
      <c:spPr>
        <a:noFill/>
        <a:ln>
          <a:noFill/>
        </a:ln>
        <a:effectLst/>
      </c:spPr>
    </c:plotArea>
    <c:legend>
      <c:legendPos val="b"/>
      <c:layout>
        <c:manualLayout>
          <c:xMode val="edge"/>
          <c:yMode val="edge"/>
          <c:x val="0.25891544020888496"/>
          <c:y val="0.89108274707614032"/>
          <c:w val="0.48216883505976821"/>
          <c:h val="5.4257862698852327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w="9525" cap="flat" cmpd="sng" algn="ctr">
      <a:noFill/>
      <a:round/>
    </a:ln>
    <a:effectLst/>
  </c:spPr>
  <c:txPr>
    <a:bodyPr/>
    <a:lstStyle/>
    <a:p>
      <a:pPr>
        <a:defRPr/>
      </a:pPr>
      <a:endParaRPr lang="es-MX"/>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s-MX" sz="1400" b="1" i="0" u="none" strike="noStrike" baseline="0" dirty="0">
                <a:solidFill>
                  <a:schemeClr val="tx1"/>
                </a:solidFill>
                <a:effectLst/>
              </a:rPr>
              <a:t>Estereotipos</a:t>
            </a: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s-MX"/>
        </a:p>
      </c:txPr>
    </c:title>
    <c:autoTitleDeleted val="0"/>
    <c:plotArea>
      <c:layout/>
      <c:barChart>
        <c:barDir val="bar"/>
        <c:grouping val="percentStacked"/>
        <c:varyColors val="0"/>
        <c:ser>
          <c:idx val="0"/>
          <c:order val="0"/>
          <c:tx>
            <c:strRef>
              <c:f>'[gráficas género junio2.xlsx]Hoja4'!$M$51</c:f>
              <c:strCache>
                <c:ptCount val="1"/>
                <c:pt idx="0">
                  <c:v>(2017-2018)</c:v>
                </c:pt>
              </c:strCache>
            </c:strRef>
          </c:tx>
          <c:spPr>
            <a:solidFill>
              <a:schemeClr val="tx1">
                <a:lumMod val="50000"/>
                <a:lumOff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'[gráficas género junio2.xlsx]Hoja4'!$L$52:$L$57</c:f>
              <c:numCache>
                <c:formatCode>General</c:formatCode>
                <c:ptCount val="6"/>
              </c:numCache>
            </c:numRef>
          </c:cat>
          <c:val>
            <c:numRef>
              <c:f>'[gráficas género junio2.xlsx]Hoja4'!$M$52:$M$57</c:f>
              <c:numCache>
                <c:formatCode>0%</c:formatCode>
                <c:ptCount val="6"/>
                <c:pt idx="0">
                  <c:v>0.23</c:v>
                </c:pt>
                <c:pt idx="1">
                  <c:v>0</c:v>
                </c:pt>
                <c:pt idx="2">
                  <c:v>0</c:v>
                </c:pt>
                <c:pt idx="3">
                  <c:v>0.13</c:v>
                </c:pt>
                <c:pt idx="4">
                  <c:v>0.1</c:v>
                </c:pt>
                <c:pt idx="5">
                  <c:v>0</c:v>
                </c:pt>
              </c:numCache>
            </c:numRef>
          </c:val>
          <c:extLst>
            <c:ext xmlns:c16="http://schemas.microsoft.com/office/drawing/2014/chart" uri="{C3380CC4-5D6E-409C-BE32-E72D297353CC}">
              <c16:uniqueId val="{00000000-C435-4243-8DB1-6381107E5B7C}"/>
            </c:ext>
          </c:extLst>
        </c:ser>
        <c:ser>
          <c:idx val="1"/>
          <c:order val="1"/>
          <c:tx>
            <c:strRef>
              <c:f>'[gráficas género junio2.xlsx]Hoja4'!$N$51</c:f>
              <c:strCache>
                <c:ptCount val="1"/>
                <c:pt idx="0">
                  <c:v> (2019-2020)</c:v>
                </c:pt>
              </c:strCache>
            </c:strRef>
          </c:tx>
          <c:spPr>
            <a:solidFill>
              <a:schemeClr val="bg1">
                <a:lumMod val="9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85000"/>
                      </a:schemeClr>
                    </a:solidFill>
                    <a:latin typeface="+mn-lt"/>
                    <a:ea typeface="+mn-ea"/>
                    <a:cs typeface="+mn-cs"/>
                  </a:defRPr>
                </a:pPr>
                <a:endParaRPr lang="es-MX"/>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'[gráficas género junio2.xlsx]Hoja4'!$L$52:$L$57</c:f>
              <c:numCache>
                <c:formatCode>General</c:formatCode>
                <c:ptCount val="6"/>
              </c:numCache>
            </c:numRef>
          </c:cat>
          <c:val>
            <c:numRef>
              <c:f>'[gráficas género junio2.xlsx]Hoja4'!$N$52:$N$57</c:f>
              <c:numCache>
                <c:formatCode>0%</c:formatCode>
                <c:ptCount val="6"/>
                <c:pt idx="0">
                  <c:v>0.1</c:v>
                </c:pt>
                <c:pt idx="1">
                  <c:v>0.1</c:v>
                </c:pt>
                <c:pt idx="2">
                  <c:v>0.1</c:v>
                </c:pt>
                <c:pt idx="3">
                  <c:v>0.1</c:v>
                </c:pt>
                <c:pt idx="4">
                  <c:v>0.1</c:v>
                </c:pt>
                <c:pt idx="5">
                  <c:v>0.1</c:v>
                </c:pt>
              </c:numCache>
            </c:numRef>
          </c:val>
          <c:extLst>
            <c:ext xmlns:c16="http://schemas.microsoft.com/office/drawing/2014/chart" uri="{C3380CC4-5D6E-409C-BE32-E72D297353CC}">
              <c16:uniqueId val="{00000001-C435-4243-8DB1-6381107E5B7C}"/>
            </c:ext>
          </c:extLst>
        </c:ser>
        <c:dLbls>
          <c:dLblPos val="ctr"/>
          <c:showLegendKey val="0"/>
          <c:showVal val="1"/>
          <c:showCatName val="0"/>
          <c:showSerName val="0"/>
          <c:showPercent val="0"/>
          <c:showBubbleSize val="0"/>
        </c:dLbls>
        <c:gapWidth val="150"/>
        <c:overlap val="100"/>
        <c:axId val="941928000"/>
        <c:axId val="941924256"/>
      </c:barChart>
      <c:catAx>
        <c:axId val="94192800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941924256"/>
        <c:crosses val="autoZero"/>
        <c:auto val="1"/>
        <c:lblAlgn val="ctr"/>
        <c:lblOffset val="100"/>
        <c:noMultiLvlLbl val="0"/>
      </c:catAx>
      <c:valAx>
        <c:axId val="941924256"/>
        <c:scaling>
          <c:orientation val="minMax"/>
        </c:scaling>
        <c:delete val="1"/>
        <c:axPos val="b"/>
        <c:numFmt formatCode="0%" sourceLinked="1"/>
        <c:majorTickMark val="none"/>
        <c:minorTickMark val="none"/>
        <c:tickLblPos val="nextTo"/>
        <c:crossAx val="94192800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s-MX"/>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s-MX" b="1" dirty="0">
                <a:solidFill>
                  <a:sysClr val="windowText" lastClr="000000"/>
                </a:solidFill>
              </a:rPr>
              <a:t>Visibilidad</a:t>
            </a:r>
            <a:endParaRPr lang="es-MX" b="1" baseline="0" dirty="0">
              <a:solidFill>
                <a:sysClr val="windowText" lastClr="000000"/>
              </a:solidFill>
            </a:endParaRPr>
          </a:p>
        </c:rich>
      </c:tx>
      <c:layout/>
      <c:overlay val="0"/>
      <c:spPr>
        <a:noFill/>
        <a:ln>
          <a:noFill/>
        </a:ln>
        <a:effectLst/>
      </c:spPr>
    </c:title>
    <c:autoTitleDeleted val="0"/>
    <c:plotArea>
      <c:layout>
        <c:manualLayout>
          <c:layoutTarget val="inner"/>
          <c:xMode val="edge"/>
          <c:yMode val="edge"/>
          <c:x val="0.36101861444950967"/>
          <c:y val="0.13624459104774064"/>
          <c:w val="0.61648846525763223"/>
          <c:h val="0.86366445189898022"/>
        </c:manualLayout>
      </c:layout>
      <c:barChart>
        <c:barDir val="bar"/>
        <c:grouping val="stacked"/>
        <c:varyColors val="0"/>
        <c:ser>
          <c:idx val="1"/>
          <c:order val="0"/>
          <c:tx>
            <c:strRef>
              <c:f>'[gráficas género junio2.xlsx]Hoja4'!$M$72</c:f>
              <c:strCache>
                <c:ptCount val="1"/>
                <c:pt idx="0">
                  <c:v>(2017-2018)</c:v>
                </c:pt>
              </c:strCache>
            </c:strRef>
          </c:tx>
          <c:spPr>
            <a:solidFill>
              <a:srgbClr val="CC3399"/>
            </a:solidFill>
            <a:ln>
              <a:solidFill>
                <a:srgbClr val="CC3399"/>
              </a:solidFill>
            </a:ln>
          </c:spPr>
          <c:invertIfNegative val="0"/>
          <c:dLbls>
            <c:spPr>
              <a:noFill/>
              <a:ln>
                <a:noFill/>
              </a:ln>
              <a:effectLst/>
            </c:spPr>
            <c:txPr>
              <a:bodyPr wrap="square" lIns="38100" tIns="19050" rIns="38100" bIns="19050" anchor="ctr">
                <a:spAutoFit/>
              </a:bodyPr>
              <a:lstStyle/>
              <a:p>
                <a:pPr>
                  <a:defRPr sz="1050" b="1">
                    <a:solidFill>
                      <a:schemeClr val="tx1"/>
                    </a:solidFill>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'[gráficas género junio2.xlsx]Hoja4'!$L$73:$L$78</c:f>
              <c:strCache>
                <c:ptCount val="6"/>
                <c:pt idx="0">
                  <c:v>Personas afroamericanas</c:v>
                </c:pt>
                <c:pt idx="1">
                  <c:v>Personas LGBTTTI</c:v>
                </c:pt>
                <c:pt idx="2">
                  <c:v>Persona con discapacidad</c:v>
                </c:pt>
                <c:pt idx="3">
                  <c:v>Personas mayores  </c:v>
                </c:pt>
                <c:pt idx="4">
                  <c:v>Personas indígenas </c:v>
                </c:pt>
                <c:pt idx="5">
                  <c:v>Las juventudes</c:v>
                </c:pt>
              </c:strCache>
            </c:strRef>
          </c:cat>
          <c:val>
            <c:numRef>
              <c:f>'[gráficas género junio2.xlsx]Hoja4'!$M$73:$M$78</c:f>
              <c:numCache>
                <c:formatCode>#,##0</c:formatCode>
                <c:ptCount val="6"/>
                <c:pt idx="0" formatCode="General">
                  <c:v>36</c:v>
                </c:pt>
                <c:pt idx="1">
                  <c:v>2299</c:v>
                </c:pt>
                <c:pt idx="2">
                  <c:v>2397</c:v>
                </c:pt>
                <c:pt idx="3">
                  <c:v>5397</c:v>
                </c:pt>
                <c:pt idx="4">
                  <c:v>6414</c:v>
                </c:pt>
                <c:pt idx="5">
                  <c:v>12461</c:v>
                </c:pt>
              </c:numCache>
            </c:numRef>
          </c:val>
          <c:extLst>
            <c:ext xmlns:c16="http://schemas.microsoft.com/office/drawing/2014/chart" uri="{C3380CC4-5D6E-409C-BE32-E72D297353CC}">
              <c16:uniqueId val="{00000000-A9A3-4D3F-BD06-CD15D6C34252}"/>
            </c:ext>
          </c:extLst>
        </c:ser>
        <c:ser>
          <c:idx val="0"/>
          <c:order val="1"/>
          <c:tx>
            <c:strRef>
              <c:f>'[gráficas género junio2.xlsx]Hoja4'!$N$72</c:f>
              <c:strCache>
                <c:ptCount val="1"/>
                <c:pt idx="0">
                  <c:v>(2019-2020)</c:v>
                </c:pt>
              </c:strCache>
            </c:strRef>
          </c:tx>
          <c:spPr>
            <a:solidFill>
              <a:schemeClr val="bg1">
                <a:lumMod val="95000"/>
              </a:schemeClr>
            </a:solidFill>
            <a:ln>
              <a:solidFill>
                <a:schemeClr val="bg1">
                  <a:lumMod val="75000"/>
                </a:schemeClr>
              </a:solidFill>
            </a:ln>
          </c:spPr>
          <c:invertIfNegative val="0"/>
          <c:dLbls>
            <c:dLbl>
              <c:idx val="0"/>
              <c:layout>
                <c:manualLayout>
                  <c:x val="4.1666666666666664E-2"/>
                  <c:y val="-1.2011873249827217E-16"/>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A9A3-4D3F-BD06-CD15D6C34252}"/>
                </c:ext>
              </c:extLst>
            </c:dLbl>
            <c:dLbl>
              <c:idx val="1"/>
              <c:layout>
                <c:manualLayout>
                  <c:x val="3.9473684210526314E-2"/>
                  <c:y val="0"/>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A9A3-4D3F-BD06-CD15D6C34252}"/>
                </c:ext>
              </c:extLst>
            </c:dLbl>
            <c:dLbl>
              <c:idx val="2"/>
              <c:layout>
                <c:manualLayout>
                  <c:x val="4.1666666666666664E-2"/>
                  <c:y val="0"/>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A9A3-4D3F-BD06-CD15D6C34252}"/>
                </c:ext>
              </c:extLst>
            </c:dLbl>
            <c:dLbl>
              <c:idx val="3"/>
              <c:layout>
                <c:manualLayout>
                  <c:x val="4.1666666666666664E-2"/>
                  <c:y val="0"/>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A9A3-4D3F-BD06-CD15D6C34252}"/>
                </c:ext>
              </c:extLst>
            </c:dLbl>
            <c:dLbl>
              <c:idx val="4"/>
              <c:layout>
                <c:manualLayout>
                  <c:x val="4.605263157894729E-2"/>
                  <c:y val="0"/>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A9A3-4D3F-BD06-CD15D6C34252}"/>
                </c:ext>
              </c:extLst>
            </c:dLbl>
            <c:dLbl>
              <c:idx val="5"/>
              <c:layout>
                <c:manualLayout>
                  <c:x val="3.2894736842105102E-2"/>
                  <c:y val="3.2760032760032762E-3"/>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A9A3-4D3F-BD06-CD15D6C34252}"/>
                </c:ext>
              </c:extLst>
            </c:dLbl>
            <c:spPr>
              <a:noFill/>
              <a:ln>
                <a:noFill/>
              </a:ln>
              <a:effectLst/>
            </c:spPr>
            <c:txPr>
              <a:bodyPr wrap="square" lIns="38100" tIns="19050" rIns="38100" bIns="19050" anchor="ctr">
                <a:spAutoFit/>
              </a:bodyPr>
              <a:lstStyle/>
              <a:p>
                <a:pPr>
                  <a:defRPr>
                    <a:solidFill>
                      <a:schemeClr val="bg1">
                        <a:lumMod val="65000"/>
                      </a:schemeClr>
                    </a:solidFill>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'[gráficas género junio2.xlsx]Hoja4'!$L$73:$L$78</c:f>
              <c:strCache>
                <c:ptCount val="6"/>
                <c:pt idx="0">
                  <c:v>Personas afroamericanas</c:v>
                </c:pt>
                <c:pt idx="1">
                  <c:v>Personas LGBTTTI</c:v>
                </c:pt>
                <c:pt idx="2">
                  <c:v>Persona con discapacidad</c:v>
                </c:pt>
                <c:pt idx="3">
                  <c:v>Personas mayores  </c:v>
                </c:pt>
                <c:pt idx="4">
                  <c:v>Personas indígenas </c:v>
                </c:pt>
                <c:pt idx="5">
                  <c:v>Las juventudes</c:v>
                </c:pt>
              </c:strCache>
            </c:strRef>
          </c:cat>
          <c:val>
            <c:numRef>
              <c:f>'[gráficas género junio2.xlsx]Hoja4'!$N$73:$N$78</c:f>
              <c:numCache>
                <c:formatCode>#,##0</c:formatCode>
                <c:ptCount val="6"/>
                <c:pt idx="0">
                  <c:v>1000</c:v>
                </c:pt>
                <c:pt idx="1">
                  <c:v>1000</c:v>
                </c:pt>
                <c:pt idx="2">
                  <c:v>1000</c:v>
                </c:pt>
                <c:pt idx="3">
                  <c:v>1000</c:v>
                </c:pt>
                <c:pt idx="4">
                  <c:v>1000</c:v>
                </c:pt>
                <c:pt idx="5">
                  <c:v>1000</c:v>
                </c:pt>
              </c:numCache>
            </c:numRef>
          </c:val>
          <c:extLst>
            <c:ext xmlns:c16="http://schemas.microsoft.com/office/drawing/2014/chart" uri="{C3380CC4-5D6E-409C-BE32-E72D297353CC}">
              <c16:uniqueId val="{00000007-A9A3-4D3F-BD06-CD15D6C34252}"/>
            </c:ext>
          </c:extLst>
        </c:ser>
        <c:dLbls>
          <c:showLegendKey val="0"/>
          <c:showVal val="1"/>
          <c:showCatName val="0"/>
          <c:showSerName val="0"/>
          <c:showPercent val="0"/>
          <c:showBubbleSize val="0"/>
        </c:dLbls>
        <c:gapWidth val="182"/>
        <c:overlap val="100"/>
        <c:axId val="942435200"/>
        <c:axId val="981579088"/>
      </c:barChart>
      <c:catAx>
        <c:axId val="942435200"/>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endParaRPr lang="es-MX"/>
          </a:p>
        </c:txPr>
        <c:crossAx val="981579088"/>
        <c:crosses val="autoZero"/>
        <c:auto val="1"/>
        <c:lblAlgn val="ctr"/>
        <c:lblOffset val="100"/>
        <c:noMultiLvlLbl val="0"/>
      </c:catAx>
      <c:valAx>
        <c:axId val="981579088"/>
        <c:scaling>
          <c:orientation val="minMax"/>
        </c:scaling>
        <c:delete val="1"/>
        <c:axPos val="b"/>
        <c:numFmt formatCode="General" sourceLinked="1"/>
        <c:majorTickMark val="none"/>
        <c:minorTickMark val="none"/>
        <c:tickLblPos val="nextTo"/>
        <c:crossAx val="942435200"/>
        <c:crosses val="autoZero"/>
        <c:crossBetween val="between"/>
      </c:valAx>
      <c:spPr>
        <a:noFill/>
      </c:spPr>
    </c:plotArea>
    <c:legend>
      <c:legendPos val="r"/>
      <c:layout>
        <c:manualLayout>
          <c:xMode val="edge"/>
          <c:yMode val="edge"/>
          <c:x val="0.66208173755232813"/>
          <c:y val="0.87893182352614396"/>
          <c:w val="0.25304232276072403"/>
          <c:h val="8.1325075480349701E-2"/>
        </c:manualLayout>
      </c:layout>
      <c:overlay val="0"/>
    </c:legend>
    <c:plotVisOnly val="1"/>
    <c:dispBlanksAs val="gap"/>
    <c:showDLblsOverMax val="0"/>
  </c:chart>
  <c:spPr>
    <a:noFill/>
    <a:ln w="9525" cap="flat" cmpd="sng" algn="ctr">
      <a:noFill/>
      <a:round/>
    </a:ln>
    <a:effectLst/>
  </c:spPr>
  <c:txPr>
    <a:bodyPr/>
    <a:lstStyle/>
    <a:p>
      <a:pPr>
        <a:defRPr/>
      </a:pPr>
      <a:endParaRPr lang="es-MX"/>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err="1">
                <a:solidFill>
                  <a:sysClr val="windowText" lastClr="000000"/>
                </a:solidFill>
              </a:rPr>
              <a:t>Notas</a:t>
            </a:r>
            <a:r>
              <a:rPr lang="en-US" b="1" dirty="0">
                <a:solidFill>
                  <a:sysClr val="windowText" lastClr="000000"/>
                </a:solidFill>
              </a:rPr>
              <a:t> </a:t>
            </a:r>
            <a:r>
              <a:rPr lang="en-US" b="1" dirty="0" err="1">
                <a:solidFill>
                  <a:sysClr val="windowText" lastClr="000000"/>
                </a:solidFill>
              </a:rPr>
              <a:t>estereotipadas</a:t>
            </a:r>
            <a:endParaRPr lang="en-US" b="1" dirty="0">
              <a:solidFill>
                <a:sysClr val="windowText" lastClr="000000"/>
              </a:solidFill>
            </a:endParaRPr>
          </a:p>
        </c:rich>
      </c:tx>
      <c:layout>
        <c:manualLayout>
          <c:xMode val="edge"/>
          <c:yMode val="edge"/>
          <c:x val="0.36903164393183241"/>
          <c:y val="0"/>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22571235813833126"/>
          <c:y val="0.16606892543664875"/>
          <c:w val="0.73189919041809914"/>
          <c:h val="0.7628252902946776"/>
        </c:manualLayout>
      </c:layout>
      <c:barChart>
        <c:barDir val="bar"/>
        <c:grouping val="clustered"/>
        <c:varyColors val="0"/>
        <c:ser>
          <c:idx val="0"/>
          <c:order val="0"/>
          <c:spPr>
            <a:solidFill>
              <a:schemeClr val="tx1">
                <a:lumMod val="50000"/>
                <a:lumOff val="50000"/>
              </a:schemeClr>
            </a:solidFill>
            <a:ln>
              <a:noFill/>
            </a:ln>
            <a:effectLst/>
          </c:spPr>
          <c:invertIfNegative val="0"/>
          <c:dPt>
            <c:idx val="0"/>
            <c:invertIfNegative val="0"/>
            <c:bubble3D val="0"/>
            <c:spPr>
              <a:solidFill>
                <a:schemeClr val="bg1">
                  <a:lumMod val="85000"/>
                </a:schemeClr>
              </a:solidFill>
              <a:ln>
                <a:noFill/>
              </a:ln>
              <a:effectLst/>
            </c:spPr>
            <c:extLst>
              <c:ext xmlns:c16="http://schemas.microsoft.com/office/drawing/2014/chart" uri="{C3380CC4-5D6E-409C-BE32-E72D297353CC}">
                <c16:uniqueId val="{00000001-F337-47F9-8B8C-35BF8693E451}"/>
              </c:ext>
            </c:extLst>
          </c:dPt>
          <c:dPt>
            <c:idx val="2"/>
            <c:invertIfNegative val="0"/>
            <c:bubble3D val="0"/>
            <c:spPr>
              <a:solidFill>
                <a:schemeClr val="bg1">
                  <a:lumMod val="85000"/>
                </a:schemeClr>
              </a:solidFill>
              <a:ln>
                <a:noFill/>
              </a:ln>
              <a:effectLst/>
            </c:spPr>
            <c:extLst>
              <c:ext xmlns:c16="http://schemas.microsoft.com/office/drawing/2014/chart" uri="{C3380CC4-5D6E-409C-BE32-E72D297353CC}">
                <c16:uniqueId val="{00000003-F337-47F9-8B8C-35BF8693E451}"/>
              </c:ext>
            </c:extLst>
          </c:dPt>
          <c:dLbls>
            <c:dLbl>
              <c:idx val="0"/>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F337-47F9-8B8C-35BF8693E45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'[gráficas género junio2.xlsx]Hoja2'!$Q$96:$T$96</c:f>
              <c:strCache>
                <c:ptCount val="4"/>
                <c:pt idx="0">
                  <c:v>Candidata</c:v>
                </c:pt>
                <c:pt idx="1">
                  <c:v>Persona con discapacidad: general</c:v>
                </c:pt>
                <c:pt idx="2">
                  <c:v>Candidata</c:v>
                </c:pt>
                <c:pt idx="3">
                  <c:v>Persona indígena (Presidencia): general</c:v>
                </c:pt>
              </c:strCache>
            </c:strRef>
          </c:cat>
          <c:val>
            <c:numRef>
              <c:f>'[gráficas género junio2.xlsx]Hoja2'!$Q$97:$T$97</c:f>
              <c:numCache>
                <c:formatCode>0%</c:formatCode>
                <c:ptCount val="4"/>
                <c:pt idx="0">
                  <c:v>1</c:v>
                </c:pt>
                <c:pt idx="1">
                  <c:v>0.1</c:v>
                </c:pt>
                <c:pt idx="2">
                  <c:v>0.44</c:v>
                </c:pt>
                <c:pt idx="3">
                  <c:v>0.23</c:v>
                </c:pt>
              </c:numCache>
            </c:numRef>
          </c:val>
          <c:extLst>
            <c:ext xmlns:c16="http://schemas.microsoft.com/office/drawing/2014/chart" uri="{C3380CC4-5D6E-409C-BE32-E72D297353CC}">
              <c16:uniqueId val="{00000004-F337-47F9-8B8C-35BF8693E451}"/>
            </c:ext>
          </c:extLst>
        </c:ser>
        <c:dLbls>
          <c:dLblPos val="outEnd"/>
          <c:showLegendKey val="0"/>
          <c:showVal val="1"/>
          <c:showCatName val="0"/>
          <c:showSerName val="0"/>
          <c:showPercent val="0"/>
          <c:showBubbleSize val="0"/>
        </c:dLbls>
        <c:gapWidth val="182"/>
        <c:axId val="159705407"/>
        <c:axId val="159709567"/>
      </c:barChart>
      <c:catAx>
        <c:axId val="159705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MX"/>
          </a:p>
        </c:txPr>
        <c:crossAx val="159709567"/>
        <c:crosses val="autoZero"/>
        <c:auto val="1"/>
        <c:lblAlgn val="ctr"/>
        <c:lblOffset val="100"/>
        <c:noMultiLvlLbl val="0"/>
      </c:catAx>
      <c:valAx>
        <c:axId val="159709567"/>
        <c:scaling>
          <c:orientation val="minMax"/>
          <c:max val="0.60000000000000009"/>
        </c:scaling>
        <c:delete val="1"/>
        <c:axPos val="b"/>
        <c:numFmt formatCode="0%" sourceLinked="1"/>
        <c:majorTickMark val="out"/>
        <c:minorTickMark val="none"/>
        <c:tickLblPos val="nextTo"/>
        <c:crossAx val="1597054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err="1">
                <a:solidFill>
                  <a:sysClr val="windowText" lastClr="000000"/>
                </a:solidFill>
              </a:rPr>
              <a:t>Notas</a:t>
            </a:r>
            <a:r>
              <a:rPr lang="en-US" b="1" dirty="0">
                <a:solidFill>
                  <a:sysClr val="windowText" lastClr="000000"/>
                </a:solidFill>
              </a:rPr>
              <a:t> de </a:t>
            </a:r>
            <a:r>
              <a:rPr lang="en-US" b="1" dirty="0" err="1">
                <a:solidFill>
                  <a:sysClr val="windowText" lastClr="000000"/>
                </a:solidFill>
              </a:rPr>
              <a:t>violencia</a:t>
            </a:r>
            <a:endParaRPr lang="en-US" b="1" dirty="0">
              <a:solidFill>
                <a:sysClr val="windowText" lastClr="000000"/>
              </a:solidFill>
            </a:endParaRPr>
          </a:p>
        </c:rich>
      </c:tx>
      <c:layout>
        <c:manualLayout>
          <c:xMode val="edge"/>
          <c:yMode val="edge"/>
          <c:x val="0.39015840449521277"/>
          <c:y val="0"/>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23275461165945807"/>
          <c:y val="0.18835366932166897"/>
          <c:w val="0.73189919041809914"/>
          <c:h val="0.7628252902946776"/>
        </c:manualLayout>
      </c:layout>
      <c:barChart>
        <c:barDir val="bar"/>
        <c:grouping val="clustered"/>
        <c:varyColors val="0"/>
        <c:ser>
          <c:idx val="0"/>
          <c:order val="0"/>
          <c:tx>
            <c:strRef>
              <c:f>'[gráficas género junio2.xlsx]Hoja2'!$C$126</c:f>
              <c:strCache>
                <c:ptCount val="1"/>
                <c:pt idx="0">
                  <c:v>Violencia</c:v>
                </c:pt>
              </c:strCache>
            </c:strRef>
          </c:tx>
          <c:spPr>
            <a:solidFill>
              <a:schemeClr val="tx1">
                <a:lumMod val="65000"/>
                <a:lumOff val="35000"/>
              </a:schemeClr>
            </a:solidFill>
            <a:ln>
              <a:noFill/>
            </a:ln>
            <a:effectLst/>
          </c:spPr>
          <c:invertIfNegative val="0"/>
          <c:dPt>
            <c:idx val="0"/>
            <c:invertIfNegative val="0"/>
            <c:bubble3D val="0"/>
            <c:spPr>
              <a:solidFill>
                <a:schemeClr val="bg1">
                  <a:lumMod val="85000"/>
                </a:schemeClr>
              </a:solidFill>
              <a:ln>
                <a:noFill/>
              </a:ln>
              <a:effectLst/>
            </c:spPr>
            <c:extLst>
              <c:ext xmlns:c16="http://schemas.microsoft.com/office/drawing/2014/chart" uri="{C3380CC4-5D6E-409C-BE32-E72D297353CC}">
                <c16:uniqueId val="{00000001-FA45-45E4-8E86-55D9974CD3A2}"/>
              </c:ext>
            </c:extLst>
          </c:dPt>
          <c:dPt>
            <c:idx val="1"/>
            <c:invertIfNegative val="0"/>
            <c:bubble3D val="0"/>
            <c:spPr>
              <a:solidFill>
                <a:schemeClr val="tx1">
                  <a:lumMod val="50000"/>
                  <a:lumOff val="50000"/>
                </a:schemeClr>
              </a:solidFill>
              <a:ln>
                <a:noFill/>
              </a:ln>
              <a:effectLst/>
            </c:spPr>
            <c:extLst>
              <c:ext xmlns:c16="http://schemas.microsoft.com/office/drawing/2014/chart" uri="{C3380CC4-5D6E-409C-BE32-E72D297353CC}">
                <c16:uniqueId val="{00000003-FA45-45E4-8E86-55D9974CD3A2}"/>
              </c:ext>
            </c:extLst>
          </c:dPt>
          <c:dPt>
            <c:idx val="2"/>
            <c:invertIfNegative val="0"/>
            <c:bubble3D val="0"/>
            <c:spPr>
              <a:solidFill>
                <a:schemeClr val="bg1">
                  <a:lumMod val="85000"/>
                </a:schemeClr>
              </a:solidFill>
              <a:ln>
                <a:noFill/>
              </a:ln>
              <a:effectLst/>
            </c:spPr>
            <c:extLst>
              <c:ext xmlns:c16="http://schemas.microsoft.com/office/drawing/2014/chart" uri="{C3380CC4-5D6E-409C-BE32-E72D297353CC}">
                <c16:uniqueId val="{00000005-FA45-45E4-8E86-55D9974CD3A2}"/>
              </c:ext>
            </c:extLst>
          </c:dPt>
          <c:dPt>
            <c:idx val="3"/>
            <c:invertIfNegative val="0"/>
            <c:bubble3D val="0"/>
            <c:spPr>
              <a:solidFill>
                <a:schemeClr val="tx1">
                  <a:lumMod val="50000"/>
                  <a:lumOff val="50000"/>
                </a:schemeClr>
              </a:solidFill>
              <a:ln>
                <a:noFill/>
              </a:ln>
              <a:effectLst/>
            </c:spPr>
            <c:extLst>
              <c:ext xmlns:c16="http://schemas.microsoft.com/office/drawing/2014/chart" uri="{C3380CC4-5D6E-409C-BE32-E72D297353CC}">
                <c16:uniqueId val="{00000007-FA45-45E4-8E86-55D9974CD3A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'[gráficas género junio2.xlsx]Hoja2'!$D$125:$G$125</c:f>
              <c:strCache>
                <c:ptCount val="4"/>
                <c:pt idx="0">
                  <c:v>Candidata</c:v>
                </c:pt>
                <c:pt idx="1">
                  <c:v>Persona indígena (Senado): general</c:v>
                </c:pt>
                <c:pt idx="2">
                  <c:v>Candidata</c:v>
                </c:pt>
                <c:pt idx="3">
                  <c:v>Persona transgénero: general</c:v>
                </c:pt>
              </c:strCache>
            </c:strRef>
          </c:cat>
          <c:val>
            <c:numRef>
              <c:f>'[gráficas género junio2.xlsx]Hoja2'!$D$126:$G$126</c:f>
              <c:numCache>
                <c:formatCode>0%</c:formatCode>
                <c:ptCount val="4"/>
                <c:pt idx="0">
                  <c:v>1</c:v>
                </c:pt>
                <c:pt idx="1">
                  <c:v>7.0000000000000007E-2</c:v>
                </c:pt>
                <c:pt idx="2">
                  <c:v>0.7</c:v>
                </c:pt>
                <c:pt idx="3">
                  <c:v>0.13</c:v>
                </c:pt>
              </c:numCache>
            </c:numRef>
          </c:val>
          <c:extLst>
            <c:ext xmlns:c16="http://schemas.microsoft.com/office/drawing/2014/chart" uri="{C3380CC4-5D6E-409C-BE32-E72D297353CC}">
              <c16:uniqueId val="{00000008-FA45-45E4-8E86-55D9974CD3A2}"/>
            </c:ext>
          </c:extLst>
        </c:ser>
        <c:dLbls>
          <c:dLblPos val="outEnd"/>
          <c:showLegendKey val="0"/>
          <c:showVal val="1"/>
          <c:showCatName val="0"/>
          <c:showSerName val="0"/>
          <c:showPercent val="0"/>
          <c:showBubbleSize val="0"/>
        </c:dLbls>
        <c:gapWidth val="182"/>
        <c:axId val="159705407"/>
        <c:axId val="159709567"/>
      </c:barChart>
      <c:catAx>
        <c:axId val="159705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MX"/>
          </a:p>
        </c:txPr>
        <c:crossAx val="159709567"/>
        <c:crosses val="autoZero"/>
        <c:auto val="1"/>
        <c:lblAlgn val="ctr"/>
        <c:lblOffset val="100"/>
        <c:noMultiLvlLbl val="0"/>
      </c:catAx>
      <c:valAx>
        <c:axId val="159709567"/>
        <c:scaling>
          <c:orientation val="minMax"/>
          <c:max val="1"/>
        </c:scaling>
        <c:delete val="1"/>
        <c:axPos val="b"/>
        <c:numFmt formatCode="0%" sourceLinked="1"/>
        <c:majorTickMark val="out"/>
        <c:minorTickMark val="none"/>
        <c:tickLblPos val="nextTo"/>
        <c:crossAx val="1597054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err="1">
                <a:solidFill>
                  <a:sysClr val="windowText" lastClr="000000"/>
                </a:solidFill>
              </a:rPr>
              <a:t>Notas</a:t>
            </a:r>
            <a:r>
              <a:rPr lang="en-US" b="1" dirty="0">
                <a:solidFill>
                  <a:sysClr val="windowText" lastClr="000000"/>
                </a:solidFill>
              </a:rPr>
              <a:t> </a:t>
            </a:r>
            <a:r>
              <a:rPr lang="en-US" b="1" dirty="0" err="1">
                <a:solidFill>
                  <a:sysClr val="windowText" lastClr="000000"/>
                </a:solidFill>
              </a:rPr>
              <a:t>negativas</a:t>
            </a:r>
            <a:endParaRPr lang="en-US" b="1" dirty="0">
              <a:solidFill>
                <a:sysClr val="windowText" lastClr="000000"/>
              </a:solidFill>
            </a:endParaRPr>
          </a:p>
        </c:rich>
      </c:tx>
      <c:layout>
        <c:manualLayout>
          <c:xMode val="edge"/>
          <c:yMode val="edge"/>
          <c:x val="0.42131446208112877"/>
          <c:y val="6.9172113289760348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23243192239858906"/>
          <c:y val="0.16606883494138397"/>
          <c:w val="0.73189919041809914"/>
          <c:h val="0.7628252902946776"/>
        </c:manualLayout>
      </c:layout>
      <c:barChart>
        <c:barDir val="bar"/>
        <c:grouping val="clustered"/>
        <c:varyColors val="0"/>
        <c:ser>
          <c:idx val="0"/>
          <c:order val="0"/>
          <c:spPr>
            <a:solidFill>
              <a:schemeClr val="tx1">
                <a:lumMod val="50000"/>
                <a:lumOff val="50000"/>
              </a:schemeClr>
            </a:solidFill>
            <a:ln>
              <a:noFill/>
            </a:ln>
            <a:effectLst/>
          </c:spPr>
          <c:invertIfNegative val="0"/>
          <c:dPt>
            <c:idx val="0"/>
            <c:invertIfNegative val="0"/>
            <c:bubble3D val="0"/>
            <c:spPr>
              <a:solidFill>
                <a:schemeClr val="bg1">
                  <a:lumMod val="75000"/>
                </a:schemeClr>
              </a:solidFill>
              <a:ln>
                <a:noFill/>
              </a:ln>
              <a:effectLst/>
            </c:spPr>
            <c:extLst>
              <c:ext xmlns:c16="http://schemas.microsoft.com/office/drawing/2014/chart" uri="{C3380CC4-5D6E-409C-BE32-E72D297353CC}">
                <c16:uniqueId val="{00000001-8798-408F-B100-A92EA1B98EFD}"/>
              </c:ext>
            </c:extLst>
          </c:dPt>
          <c:dPt>
            <c:idx val="2"/>
            <c:invertIfNegative val="0"/>
            <c:bubble3D val="0"/>
            <c:spPr>
              <a:solidFill>
                <a:schemeClr val="bg1">
                  <a:lumMod val="75000"/>
                </a:schemeClr>
              </a:solidFill>
              <a:ln>
                <a:noFill/>
              </a:ln>
              <a:effectLst/>
            </c:spPr>
            <c:extLst>
              <c:ext xmlns:c16="http://schemas.microsoft.com/office/drawing/2014/chart" uri="{C3380CC4-5D6E-409C-BE32-E72D297353CC}">
                <c16:uniqueId val="{00000003-8798-408F-B100-A92EA1B98EFD}"/>
              </c:ext>
            </c:extLst>
          </c:dPt>
          <c:dPt>
            <c:idx val="4"/>
            <c:invertIfNegative val="0"/>
            <c:bubble3D val="0"/>
            <c:spPr>
              <a:solidFill>
                <a:schemeClr val="bg1">
                  <a:lumMod val="75000"/>
                </a:schemeClr>
              </a:solidFill>
              <a:ln>
                <a:noFill/>
              </a:ln>
              <a:effectLst/>
            </c:spPr>
            <c:extLst>
              <c:ext xmlns:c16="http://schemas.microsoft.com/office/drawing/2014/chart" uri="{C3380CC4-5D6E-409C-BE32-E72D297353CC}">
                <c16:uniqueId val="{00000005-8798-408F-B100-A92EA1B98EFD}"/>
              </c:ext>
            </c:extLst>
          </c:dPt>
          <c:dPt>
            <c:idx val="6"/>
            <c:invertIfNegative val="0"/>
            <c:bubble3D val="0"/>
            <c:spPr>
              <a:solidFill>
                <a:schemeClr val="bg1">
                  <a:lumMod val="75000"/>
                </a:schemeClr>
              </a:solidFill>
              <a:ln>
                <a:noFill/>
              </a:ln>
              <a:effectLst/>
            </c:spPr>
            <c:extLst>
              <c:ext xmlns:c16="http://schemas.microsoft.com/office/drawing/2014/chart" uri="{C3380CC4-5D6E-409C-BE32-E72D297353CC}">
                <c16:uniqueId val="{00000007-8798-408F-B100-A92EA1B98EFD}"/>
              </c:ext>
            </c:extLst>
          </c:dPt>
          <c:dLbls>
            <c:dLbl>
              <c:idx val="2"/>
              <c:layout>
                <c:manualLayout>
                  <c:x val="0"/>
                  <c:y val="-3.2939101566552549E-3"/>
                </c:manualLayout>
              </c:layout>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8798-408F-B100-A92EA1B98EFD}"/>
                </c:ext>
              </c:extLst>
            </c:dLbl>
            <c:dLbl>
              <c:idx val="4"/>
              <c:layout/>
              <c:tx>
                <c:rich>
                  <a:bodyPr/>
                  <a:lstStyle/>
                  <a:p>
                    <a:r>
                      <a:rPr lang="en-US"/>
                      <a:t>33%</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8798-408F-B100-A92EA1B98EFD}"/>
                </c:ext>
              </c:extLst>
            </c:dLbl>
            <c:dLbl>
              <c:idx val="9"/>
              <c:layout/>
              <c:tx>
                <c:rich>
                  <a:bodyPr/>
                  <a:lstStyle/>
                  <a:p>
                    <a:r>
                      <a:rPr lang="en-US"/>
                      <a:t>6%</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3918-4093-B11E-5B62A85E66C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'[gráficas género junio2.xlsx]Hoja2'!$AB$4:$AK$4</c:f>
              <c:strCache>
                <c:ptCount val="10"/>
                <c:pt idx="0">
                  <c:v>Candidata</c:v>
                </c:pt>
                <c:pt idx="1">
                  <c:v>Persona indígena (Senado): general</c:v>
                </c:pt>
                <c:pt idx="2">
                  <c:v>Candidata</c:v>
                </c:pt>
                <c:pt idx="3">
                  <c:v>Persona con discapacidad: general</c:v>
                </c:pt>
                <c:pt idx="4">
                  <c:v>Candidata</c:v>
                </c:pt>
                <c:pt idx="5">
                  <c:v>Persona indígena (Presidencia): general</c:v>
                </c:pt>
                <c:pt idx="6">
                  <c:v>Candidata</c:v>
                </c:pt>
                <c:pt idx="7">
                  <c:v>Persona transgénero: general</c:v>
                </c:pt>
                <c:pt idx="8">
                  <c:v>Candidata</c:v>
                </c:pt>
                <c:pt idx="9">
                  <c:v>Personas afromexicanas: general</c:v>
                </c:pt>
              </c:strCache>
            </c:strRef>
          </c:cat>
          <c:val>
            <c:numRef>
              <c:f>'[gráficas género junio2.xlsx]Hoja2'!$AB$5:$AK$5</c:f>
              <c:numCache>
                <c:formatCode>0%</c:formatCode>
                <c:ptCount val="10"/>
                <c:pt idx="0">
                  <c:v>1</c:v>
                </c:pt>
                <c:pt idx="1">
                  <c:v>0.08</c:v>
                </c:pt>
                <c:pt idx="2">
                  <c:v>1</c:v>
                </c:pt>
                <c:pt idx="3">
                  <c:v>0.08</c:v>
                </c:pt>
                <c:pt idx="4" formatCode="0.00%">
                  <c:v>0.33329999999999999</c:v>
                </c:pt>
                <c:pt idx="5">
                  <c:v>0.08</c:v>
                </c:pt>
                <c:pt idx="6">
                  <c:v>0.1</c:v>
                </c:pt>
                <c:pt idx="7">
                  <c:v>0.16</c:v>
                </c:pt>
                <c:pt idx="8">
                  <c:v>0</c:v>
                </c:pt>
                <c:pt idx="9" formatCode="0.00%">
                  <c:v>5.5500000000000001E-2</c:v>
                </c:pt>
              </c:numCache>
            </c:numRef>
          </c:val>
          <c:extLst>
            <c:ext xmlns:c16="http://schemas.microsoft.com/office/drawing/2014/chart" uri="{C3380CC4-5D6E-409C-BE32-E72D297353CC}">
              <c16:uniqueId val="{00000008-8798-408F-B100-A92EA1B98EFD}"/>
            </c:ext>
          </c:extLst>
        </c:ser>
        <c:dLbls>
          <c:dLblPos val="outEnd"/>
          <c:showLegendKey val="0"/>
          <c:showVal val="1"/>
          <c:showCatName val="0"/>
          <c:showSerName val="0"/>
          <c:showPercent val="0"/>
          <c:showBubbleSize val="0"/>
        </c:dLbls>
        <c:gapWidth val="182"/>
        <c:axId val="159705407"/>
        <c:axId val="159709567"/>
      </c:barChart>
      <c:catAx>
        <c:axId val="159705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ysClr val="windowText" lastClr="000000"/>
                </a:solidFill>
                <a:latin typeface="+mn-lt"/>
                <a:ea typeface="+mn-ea"/>
                <a:cs typeface="+mn-cs"/>
              </a:defRPr>
            </a:pPr>
            <a:endParaRPr lang="es-MX"/>
          </a:p>
        </c:txPr>
        <c:crossAx val="159709567"/>
        <c:crosses val="autoZero"/>
        <c:auto val="1"/>
        <c:lblAlgn val="ctr"/>
        <c:lblOffset val="100"/>
        <c:noMultiLvlLbl val="0"/>
      </c:catAx>
      <c:valAx>
        <c:axId val="159709567"/>
        <c:scaling>
          <c:orientation val="minMax"/>
          <c:max val="1"/>
        </c:scaling>
        <c:delete val="1"/>
        <c:axPos val="b"/>
        <c:numFmt formatCode="0%" sourceLinked="1"/>
        <c:majorTickMark val="none"/>
        <c:minorTickMark val="none"/>
        <c:tickLblPos val="nextTo"/>
        <c:crossAx val="1597054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MX"/>
          </a:p>
        </p:txBody>
      </p:sp>
      <p:sp>
        <p:nvSpPr>
          <p:cNvPr id="4" name="Marcador de fecha 3"/>
          <p:cNvSpPr>
            <a:spLocks noGrp="1"/>
          </p:cNvSpPr>
          <p:nvPr>
            <p:ph type="dt" sz="half" idx="10"/>
          </p:nvPr>
        </p:nvSpPr>
        <p:spPr/>
        <p:txBody>
          <a:bodyPr/>
          <a:lstStyle/>
          <a:p>
            <a:fld id="{637CEEB5-22E1-400F-B2C9-EC8C0756334E}" type="datetimeFigureOut">
              <a:rPr lang="es-MX" smtClean="0"/>
              <a:t>17/06/2019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1674134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637CEEB5-22E1-400F-B2C9-EC8C0756334E}" type="datetimeFigureOut">
              <a:rPr lang="es-MX" smtClean="0"/>
              <a:t>17/06/2019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3802902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637CEEB5-22E1-400F-B2C9-EC8C0756334E}" type="datetimeFigureOut">
              <a:rPr lang="es-MX" smtClean="0"/>
              <a:t>17/06/2019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477806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637CEEB5-22E1-400F-B2C9-EC8C0756334E}" type="datetimeFigureOut">
              <a:rPr lang="es-MX" smtClean="0"/>
              <a:t>17/06/2019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2543070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637CEEB5-22E1-400F-B2C9-EC8C0756334E}" type="datetimeFigureOut">
              <a:rPr lang="es-MX" smtClean="0"/>
              <a:t>17/06/2019</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3522519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p:cNvSpPr>
            <a:spLocks noGrp="1"/>
          </p:cNvSpPr>
          <p:nvPr>
            <p:ph type="dt" sz="half" idx="10"/>
          </p:nvPr>
        </p:nvSpPr>
        <p:spPr/>
        <p:txBody>
          <a:bodyPr/>
          <a:lstStyle/>
          <a:p>
            <a:fld id="{637CEEB5-22E1-400F-B2C9-EC8C0756334E}" type="datetimeFigureOut">
              <a:rPr lang="es-MX" smtClean="0"/>
              <a:t>17/06/2019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4149111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p:cNvSpPr>
            <a:spLocks noGrp="1"/>
          </p:cNvSpPr>
          <p:nvPr>
            <p:ph type="dt" sz="half" idx="10"/>
          </p:nvPr>
        </p:nvSpPr>
        <p:spPr/>
        <p:txBody>
          <a:bodyPr/>
          <a:lstStyle/>
          <a:p>
            <a:fld id="{637CEEB5-22E1-400F-B2C9-EC8C0756334E}" type="datetimeFigureOut">
              <a:rPr lang="es-MX" smtClean="0"/>
              <a:t>17/06/2019</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601411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fecha 2"/>
          <p:cNvSpPr>
            <a:spLocks noGrp="1"/>
          </p:cNvSpPr>
          <p:nvPr>
            <p:ph type="dt" sz="half" idx="10"/>
          </p:nvPr>
        </p:nvSpPr>
        <p:spPr/>
        <p:txBody>
          <a:bodyPr/>
          <a:lstStyle/>
          <a:p>
            <a:fld id="{637CEEB5-22E1-400F-B2C9-EC8C0756334E}" type="datetimeFigureOut">
              <a:rPr lang="es-MX" smtClean="0"/>
              <a:t>17/06/2019</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3895108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37CEEB5-22E1-400F-B2C9-EC8C0756334E}" type="datetimeFigureOut">
              <a:rPr lang="es-MX" smtClean="0"/>
              <a:t>17/06/2019</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541638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637CEEB5-22E1-400F-B2C9-EC8C0756334E}" type="datetimeFigureOut">
              <a:rPr lang="es-MX" smtClean="0"/>
              <a:t>17/06/2019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2768813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637CEEB5-22E1-400F-B2C9-EC8C0756334E}" type="datetimeFigureOut">
              <a:rPr lang="es-MX" smtClean="0"/>
              <a:t>17/06/2019</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10E861D-AF60-4950-8293-5B11731EB609}" type="slidenum">
              <a:rPr lang="es-MX" smtClean="0"/>
              <a:t>‹Nº›</a:t>
            </a:fld>
            <a:endParaRPr lang="es-MX"/>
          </a:p>
        </p:txBody>
      </p:sp>
    </p:spTree>
    <p:extLst>
      <p:ext uri="{BB962C8B-B14F-4D97-AF65-F5344CB8AC3E}">
        <p14:creationId xmlns:p14="http://schemas.microsoft.com/office/powerpoint/2010/main" val="3432581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7CEEB5-22E1-400F-B2C9-EC8C0756334E}" type="datetimeFigureOut">
              <a:rPr lang="es-MX" smtClean="0"/>
              <a:t>17/06/2019</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0E861D-AF60-4950-8293-5B11731EB609}" type="slidenum">
              <a:rPr lang="es-MX" smtClean="0"/>
              <a:t>‹Nº›</a:t>
            </a:fld>
            <a:endParaRPr lang="es-MX"/>
          </a:p>
        </p:txBody>
      </p:sp>
    </p:spTree>
    <p:extLst>
      <p:ext uri="{BB962C8B-B14F-4D97-AF65-F5344CB8AC3E}">
        <p14:creationId xmlns:p14="http://schemas.microsoft.com/office/powerpoint/2010/main" val="2813025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4370245" y="3120589"/>
            <a:ext cx="7076381" cy="769441"/>
          </a:xfrm>
          <a:prstGeom prst="rect">
            <a:avLst/>
          </a:prstGeom>
          <a:noFill/>
        </p:spPr>
        <p:txBody>
          <a:bodyPr wrap="square" rtlCol="0">
            <a:spAutoFit/>
          </a:bodyPr>
          <a:lstStyle/>
          <a:p>
            <a:pPr algn="r"/>
            <a:r>
              <a:rPr lang="es-MX" sz="4400" b="1" dirty="0">
                <a:solidFill>
                  <a:srgbClr val="CC0099"/>
                </a:solidFill>
              </a:rPr>
              <a:t>Observatorio de medios</a:t>
            </a:r>
          </a:p>
        </p:txBody>
      </p:sp>
      <p:sp>
        <p:nvSpPr>
          <p:cNvPr id="6" name="CuadroTexto 5"/>
          <p:cNvSpPr txBox="1"/>
          <p:nvPr/>
        </p:nvSpPr>
        <p:spPr>
          <a:xfrm>
            <a:off x="2676525" y="4363610"/>
            <a:ext cx="8770101" cy="1200329"/>
          </a:xfrm>
          <a:prstGeom prst="rect">
            <a:avLst/>
          </a:prstGeom>
          <a:noFill/>
        </p:spPr>
        <p:txBody>
          <a:bodyPr wrap="square" rtlCol="0">
            <a:spAutoFit/>
          </a:bodyPr>
          <a:lstStyle/>
          <a:p>
            <a:pPr algn="r"/>
            <a:r>
              <a:rPr lang="es-MX" sz="3600" dirty="0"/>
              <a:t>La discriminación en los procesos electorales</a:t>
            </a:r>
          </a:p>
          <a:p>
            <a:pPr algn="r"/>
            <a:r>
              <a:rPr lang="es-MX" sz="3600" b="1" dirty="0"/>
              <a:t>2017 - 2018</a:t>
            </a:r>
          </a:p>
        </p:txBody>
      </p:sp>
      <p:sp>
        <p:nvSpPr>
          <p:cNvPr id="7" name="Triángulo isósceles 6"/>
          <p:cNvSpPr/>
          <p:nvPr/>
        </p:nvSpPr>
        <p:spPr>
          <a:xfrm rot="16200000">
            <a:off x="11220450" y="57150"/>
            <a:ext cx="1028700" cy="914400"/>
          </a:xfrm>
          <a:prstGeom prst="triangle">
            <a:avLst/>
          </a:prstGeom>
          <a:solidFill>
            <a:srgbClr val="C0008E"/>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Triángulo isósceles 7"/>
          <p:cNvSpPr/>
          <p:nvPr/>
        </p:nvSpPr>
        <p:spPr>
          <a:xfrm rot="5400000">
            <a:off x="-57150" y="5886450"/>
            <a:ext cx="1028700" cy="914400"/>
          </a:xfrm>
          <a:prstGeom prst="triangle">
            <a:avLst/>
          </a:prstGeom>
          <a:solidFill>
            <a:srgbClr val="C0008E"/>
          </a:solid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9" name="Imagen 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05200" y="2771192"/>
            <a:ext cx="1981154" cy="1414699"/>
          </a:xfrm>
          <a:prstGeom prst="rect">
            <a:avLst/>
          </a:prstGeom>
        </p:spPr>
      </p:pic>
      <p:sp>
        <p:nvSpPr>
          <p:cNvPr id="10" name="CuadroTexto 9"/>
          <p:cNvSpPr txBox="1"/>
          <p:nvPr/>
        </p:nvSpPr>
        <p:spPr>
          <a:xfrm>
            <a:off x="1666875" y="5829300"/>
            <a:ext cx="9779751" cy="830997"/>
          </a:xfrm>
          <a:prstGeom prst="rect">
            <a:avLst/>
          </a:prstGeom>
          <a:noFill/>
        </p:spPr>
        <p:txBody>
          <a:bodyPr wrap="square" rtlCol="0">
            <a:spAutoFit/>
          </a:bodyPr>
          <a:lstStyle/>
          <a:p>
            <a:pPr algn="just"/>
            <a:r>
              <a:rPr lang="es-MX" sz="1600" dirty="0"/>
              <a:t>El </a:t>
            </a:r>
            <a:r>
              <a:rPr lang="es-MX" sz="1600" b="1" dirty="0"/>
              <a:t>Observatorio </a:t>
            </a:r>
            <a:r>
              <a:rPr lang="es-MX" sz="1600" dirty="0"/>
              <a:t>presenta indicadores para medir la discriminación en la comunicación política durante los procesos electorales, con la finalidad de que al compararlos el siguiente año, sea posible evaluar si la discriminación aumentó o disminuyó y diseñar mejores estrategias para su contención. </a:t>
            </a:r>
          </a:p>
        </p:txBody>
      </p:sp>
    </p:spTree>
    <p:extLst>
      <p:ext uri="{BB962C8B-B14F-4D97-AF65-F5344CB8AC3E}">
        <p14:creationId xmlns:p14="http://schemas.microsoft.com/office/powerpoint/2010/main" val="407119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áfico 3"/>
          <p:cNvGraphicFramePr>
            <a:graphicFrameLocks/>
          </p:cNvGraphicFramePr>
          <p:nvPr>
            <p:extLst>
              <p:ext uri="{D42A27DB-BD31-4B8C-83A1-F6EECF244321}">
                <p14:modId xmlns:p14="http://schemas.microsoft.com/office/powerpoint/2010/main" val="2918349946"/>
              </p:ext>
            </p:extLst>
          </p:nvPr>
        </p:nvGraphicFramePr>
        <p:xfrm>
          <a:off x="244589" y="3781425"/>
          <a:ext cx="3927361" cy="29381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Gráfico 4"/>
          <p:cNvGraphicFramePr>
            <a:graphicFrameLocks/>
          </p:cNvGraphicFramePr>
          <p:nvPr>
            <p:extLst>
              <p:ext uri="{D42A27DB-BD31-4B8C-83A1-F6EECF244321}">
                <p14:modId xmlns:p14="http://schemas.microsoft.com/office/powerpoint/2010/main" val="2844553531"/>
              </p:ext>
            </p:extLst>
          </p:nvPr>
        </p:nvGraphicFramePr>
        <p:xfrm>
          <a:off x="5128009" y="3781425"/>
          <a:ext cx="2770781" cy="32099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áfico 6"/>
          <p:cNvGraphicFramePr>
            <a:graphicFrameLocks/>
          </p:cNvGraphicFramePr>
          <p:nvPr>
            <p:extLst>
              <p:ext uri="{D42A27DB-BD31-4B8C-83A1-F6EECF244321}">
                <p14:modId xmlns:p14="http://schemas.microsoft.com/office/powerpoint/2010/main" val="2264622002"/>
              </p:ext>
            </p:extLst>
          </p:nvPr>
        </p:nvGraphicFramePr>
        <p:xfrm>
          <a:off x="8854850" y="3781425"/>
          <a:ext cx="2799420" cy="293819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Gráfico 7"/>
          <p:cNvGraphicFramePr>
            <a:graphicFrameLocks/>
          </p:cNvGraphicFramePr>
          <p:nvPr>
            <p:extLst>
              <p:ext uri="{D42A27DB-BD31-4B8C-83A1-F6EECF244321}">
                <p14:modId xmlns:p14="http://schemas.microsoft.com/office/powerpoint/2010/main" val="2880016284"/>
              </p:ext>
            </p:extLst>
          </p:nvPr>
        </p:nvGraphicFramePr>
        <p:xfrm>
          <a:off x="3512528" y="485706"/>
          <a:ext cx="8620126" cy="2861999"/>
        </p:xfrm>
        <a:graphic>
          <a:graphicData uri="http://schemas.openxmlformats.org/drawingml/2006/chart">
            <c:chart xmlns:c="http://schemas.openxmlformats.org/drawingml/2006/chart" xmlns:r="http://schemas.openxmlformats.org/officeDocument/2006/relationships" r:id="rId5"/>
          </a:graphicData>
        </a:graphic>
      </p:graphicFrame>
      <p:cxnSp>
        <p:nvCxnSpPr>
          <p:cNvPr id="3" name="Conector recto 2"/>
          <p:cNvCxnSpPr/>
          <p:nvPr/>
        </p:nvCxnSpPr>
        <p:spPr>
          <a:xfrm>
            <a:off x="4095750" y="4429125"/>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Conector recto 13"/>
          <p:cNvCxnSpPr/>
          <p:nvPr/>
        </p:nvCxnSpPr>
        <p:spPr>
          <a:xfrm>
            <a:off x="7822591" y="4429125"/>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Conector recto 14"/>
          <p:cNvCxnSpPr/>
          <p:nvPr/>
        </p:nvCxnSpPr>
        <p:spPr>
          <a:xfrm>
            <a:off x="4145154" y="483870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Conector recto 15"/>
          <p:cNvCxnSpPr/>
          <p:nvPr/>
        </p:nvCxnSpPr>
        <p:spPr>
          <a:xfrm>
            <a:off x="7845983" y="483870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4171950" y="5231474"/>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4145153" y="560070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p:nvPr/>
        </p:nvCxnSpPr>
        <p:spPr>
          <a:xfrm>
            <a:off x="4145153" y="5991225"/>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Conector recto 19"/>
          <p:cNvCxnSpPr/>
          <p:nvPr/>
        </p:nvCxnSpPr>
        <p:spPr>
          <a:xfrm>
            <a:off x="4171949" y="638175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a:off x="7845984" y="5231474"/>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a:xfrm>
            <a:off x="7822591" y="560070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Conector recto 22"/>
          <p:cNvCxnSpPr/>
          <p:nvPr/>
        </p:nvCxnSpPr>
        <p:spPr>
          <a:xfrm>
            <a:off x="7824367" y="5991225"/>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Conector recto 23"/>
          <p:cNvCxnSpPr/>
          <p:nvPr/>
        </p:nvCxnSpPr>
        <p:spPr>
          <a:xfrm>
            <a:off x="7845983" y="6381750"/>
            <a:ext cx="1032259"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CuadroTexto 5"/>
          <p:cNvSpPr txBox="1"/>
          <p:nvPr/>
        </p:nvSpPr>
        <p:spPr>
          <a:xfrm>
            <a:off x="244589" y="661655"/>
            <a:ext cx="3335281" cy="1815882"/>
          </a:xfrm>
          <a:prstGeom prst="rect">
            <a:avLst/>
          </a:prstGeom>
          <a:noFill/>
        </p:spPr>
        <p:txBody>
          <a:bodyPr wrap="square" rtlCol="0">
            <a:spAutoFit/>
          </a:bodyPr>
          <a:lstStyle/>
          <a:p>
            <a:pPr algn="just"/>
            <a:r>
              <a:rPr lang="es-MX" sz="1600" dirty="0"/>
              <a:t>El indicador de la derecha </a:t>
            </a:r>
            <a:r>
              <a:rPr lang="es-MX" sz="1600" b="1" dirty="0"/>
              <a:t>mide la invisibilidad </a:t>
            </a:r>
            <a:r>
              <a:rPr lang="es-MX" sz="1600" dirty="0"/>
              <a:t>de forma comparativa, sin embargo, como muestran los otros tres indicadores sobre la discriminación, la </a:t>
            </a:r>
            <a:r>
              <a:rPr lang="es-MX" sz="1600" b="1" dirty="0"/>
              <a:t>visibilidad no es en sí misma buena si no se combate la discriminación en la prensa.</a:t>
            </a:r>
          </a:p>
        </p:txBody>
      </p:sp>
      <p:sp>
        <p:nvSpPr>
          <p:cNvPr id="25" name="CuadroTexto 24"/>
          <p:cNvSpPr txBox="1"/>
          <p:nvPr/>
        </p:nvSpPr>
        <p:spPr>
          <a:xfrm>
            <a:off x="0" y="92375"/>
            <a:ext cx="5341746" cy="400110"/>
          </a:xfrm>
          <a:prstGeom prst="rect">
            <a:avLst/>
          </a:prstGeom>
          <a:noFill/>
        </p:spPr>
        <p:txBody>
          <a:bodyPr wrap="square" rtlCol="0">
            <a:spAutoFit/>
          </a:bodyPr>
          <a:lstStyle/>
          <a:p>
            <a:r>
              <a:rPr lang="es-MX" sz="2000" b="1" dirty="0">
                <a:solidFill>
                  <a:schemeClr val="bg1">
                    <a:lumMod val="50000"/>
                  </a:schemeClr>
                </a:solidFill>
              </a:rPr>
              <a:t>La discriminación contra las </a:t>
            </a:r>
            <a:r>
              <a:rPr lang="es-MX" sz="2000" b="1" dirty="0" smtClean="0">
                <a:solidFill>
                  <a:schemeClr val="bg1">
                    <a:lumMod val="50000"/>
                  </a:schemeClr>
                </a:solidFill>
              </a:rPr>
              <a:t>comunidades </a:t>
            </a:r>
            <a:endParaRPr lang="es-MX" sz="2000" b="1" dirty="0">
              <a:solidFill>
                <a:schemeClr val="bg1">
                  <a:lumMod val="50000"/>
                </a:schemeClr>
              </a:solidFill>
            </a:endParaRPr>
          </a:p>
        </p:txBody>
      </p:sp>
    </p:spTree>
    <p:extLst>
      <p:ext uri="{BB962C8B-B14F-4D97-AF65-F5344CB8AC3E}">
        <p14:creationId xmlns:p14="http://schemas.microsoft.com/office/powerpoint/2010/main" val="566809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Gráfico 10"/>
          <p:cNvGraphicFramePr>
            <a:graphicFrameLocks/>
          </p:cNvGraphicFramePr>
          <p:nvPr>
            <p:extLst>
              <p:ext uri="{D42A27DB-BD31-4B8C-83A1-F6EECF244321}">
                <p14:modId xmlns:p14="http://schemas.microsoft.com/office/powerpoint/2010/main" val="2219321221"/>
              </p:ext>
            </p:extLst>
          </p:nvPr>
        </p:nvGraphicFramePr>
        <p:xfrm>
          <a:off x="719758" y="4110451"/>
          <a:ext cx="4833784" cy="266945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Gráfico 12"/>
          <p:cNvGraphicFramePr>
            <a:graphicFrameLocks/>
          </p:cNvGraphicFramePr>
          <p:nvPr>
            <p:extLst>
              <p:ext uri="{D42A27DB-BD31-4B8C-83A1-F6EECF244321}">
                <p14:modId xmlns:p14="http://schemas.microsoft.com/office/powerpoint/2010/main" val="1930654543"/>
              </p:ext>
            </p:extLst>
          </p:nvPr>
        </p:nvGraphicFramePr>
        <p:xfrm>
          <a:off x="6488167" y="4108709"/>
          <a:ext cx="4834800" cy="2671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Gráfico 13"/>
          <p:cNvGraphicFramePr>
            <a:graphicFrameLocks/>
          </p:cNvGraphicFramePr>
          <p:nvPr>
            <p:extLst>
              <p:ext uri="{D42A27DB-BD31-4B8C-83A1-F6EECF244321}">
                <p14:modId xmlns:p14="http://schemas.microsoft.com/office/powerpoint/2010/main" val="4075777968"/>
              </p:ext>
            </p:extLst>
          </p:nvPr>
        </p:nvGraphicFramePr>
        <p:xfrm>
          <a:off x="4369042" y="0"/>
          <a:ext cx="5670000" cy="3855600"/>
        </p:xfrm>
        <a:graphic>
          <a:graphicData uri="http://schemas.openxmlformats.org/drawingml/2006/chart">
            <c:chart xmlns:c="http://schemas.openxmlformats.org/drawingml/2006/chart" xmlns:r="http://schemas.openxmlformats.org/officeDocument/2006/relationships" r:id="rId4"/>
          </a:graphicData>
        </a:graphic>
      </p:graphicFrame>
      <p:sp>
        <p:nvSpPr>
          <p:cNvPr id="2" name="CuadroTexto 1"/>
          <p:cNvSpPr txBox="1"/>
          <p:nvPr/>
        </p:nvSpPr>
        <p:spPr>
          <a:xfrm>
            <a:off x="9353550" y="137100"/>
            <a:ext cx="2702351" cy="523220"/>
          </a:xfrm>
          <a:prstGeom prst="rect">
            <a:avLst/>
          </a:prstGeom>
          <a:noFill/>
        </p:spPr>
        <p:txBody>
          <a:bodyPr wrap="square" rtlCol="0">
            <a:spAutoFit/>
          </a:bodyPr>
          <a:lstStyle/>
          <a:p>
            <a:pPr algn="r"/>
            <a:r>
              <a:rPr lang="es-MX" sz="2800" b="1" dirty="0">
                <a:solidFill>
                  <a:srgbClr val="C0008E"/>
                </a:solidFill>
              </a:rPr>
              <a:t>Intersecciones </a:t>
            </a:r>
          </a:p>
        </p:txBody>
      </p:sp>
      <p:sp>
        <p:nvSpPr>
          <p:cNvPr id="3" name="CuadroTexto 2"/>
          <p:cNvSpPr txBox="1"/>
          <p:nvPr/>
        </p:nvSpPr>
        <p:spPr>
          <a:xfrm>
            <a:off x="4695517" y="904875"/>
            <a:ext cx="467033" cy="338554"/>
          </a:xfrm>
          <a:prstGeom prst="rect">
            <a:avLst/>
          </a:prstGeom>
          <a:noFill/>
        </p:spPr>
        <p:txBody>
          <a:bodyPr wrap="square" rtlCol="0">
            <a:spAutoFit/>
          </a:bodyPr>
          <a:lstStyle/>
          <a:p>
            <a:pPr algn="ctr"/>
            <a:r>
              <a:rPr lang="es-MX" sz="1600" b="1" dirty="0"/>
              <a:t>+</a:t>
            </a:r>
          </a:p>
        </p:txBody>
      </p:sp>
      <p:sp>
        <p:nvSpPr>
          <p:cNvPr id="9" name="CuadroTexto 8"/>
          <p:cNvSpPr txBox="1"/>
          <p:nvPr/>
        </p:nvSpPr>
        <p:spPr>
          <a:xfrm>
            <a:off x="4695517" y="1498280"/>
            <a:ext cx="467033" cy="338554"/>
          </a:xfrm>
          <a:prstGeom prst="rect">
            <a:avLst/>
          </a:prstGeom>
          <a:noFill/>
        </p:spPr>
        <p:txBody>
          <a:bodyPr wrap="square" rtlCol="0">
            <a:spAutoFit/>
          </a:bodyPr>
          <a:lstStyle/>
          <a:p>
            <a:pPr algn="ctr"/>
            <a:r>
              <a:rPr lang="es-MX" sz="1600" b="1" dirty="0"/>
              <a:t>+</a:t>
            </a:r>
          </a:p>
        </p:txBody>
      </p:sp>
      <p:sp>
        <p:nvSpPr>
          <p:cNvPr id="10" name="CuadroTexto 9"/>
          <p:cNvSpPr txBox="1"/>
          <p:nvPr/>
        </p:nvSpPr>
        <p:spPr>
          <a:xfrm>
            <a:off x="4695517" y="2083535"/>
            <a:ext cx="467033" cy="338554"/>
          </a:xfrm>
          <a:prstGeom prst="rect">
            <a:avLst/>
          </a:prstGeom>
          <a:noFill/>
        </p:spPr>
        <p:txBody>
          <a:bodyPr wrap="square" rtlCol="0">
            <a:spAutoFit/>
          </a:bodyPr>
          <a:lstStyle/>
          <a:p>
            <a:pPr algn="ctr"/>
            <a:r>
              <a:rPr lang="es-MX" sz="1600" b="1" dirty="0"/>
              <a:t>+</a:t>
            </a:r>
          </a:p>
        </p:txBody>
      </p:sp>
      <p:sp>
        <p:nvSpPr>
          <p:cNvPr id="12" name="CuadroTexto 11"/>
          <p:cNvSpPr txBox="1"/>
          <p:nvPr/>
        </p:nvSpPr>
        <p:spPr>
          <a:xfrm>
            <a:off x="4695517" y="2631013"/>
            <a:ext cx="467033" cy="338554"/>
          </a:xfrm>
          <a:prstGeom prst="rect">
            <a:avLst/>
          </a:prstGeom>
          <a:noFill/>
        </p:spPr>
        <p:txBody>
          <a:bodyPr wrap="square" rtlCol="0">
            <a:spAutoFit/>
          </a:bodyPr>
          <a:lstStyle/>
          <a:p>
            <a:pPr algn="ctr"/>
            <a:r>
              <a:rPr lang="es-MX" sz="1600" b="1" dirty="0"/>
              <a:t>+</a:t>
            </a:r>
          </a:p>
        </p:txBody>
      </p:sp>
      <p:sp>
        <p:nvSpPr>
          <p:cNvPr id="15" name="CuadroTexto 14"/>
          <p:cNvSpPr txBox="1"/>
          <p:nvPr/>
        </p:nvSpPr>
        <p:spPr>
          <a:xfrm>
            <a:off x="4695517" y="3243306"/>
            <a:ext cx="467033" cy="338554"/>
          </a:xfrm>
          <a:prstGeom prst="rect">
            <a:avLst/>
          </a:prstGeom>
          <a:noFill/>
        </p:spPr>
        <p:txBody>
          <a:bodyPr wrap="square" rtlCol="0">
            <a:spAutoFit/>
          </a:bodyPr>
          <a:lstStyle/>
          <a:p>
            <a:pPr algn="ctr"/>
            <a:r>
              <a:rPr lang="es-MX" sz="1600" b="1" dirty="0"/>
              <a:t>+</a:t>
            </a:r>
          </a:p>
        </p:txBody>
      </p:sp>
      <p:sp>
        <p:nvSpPr>
          <p:cNvPr id="16" name="CuadroTexto 15"/>
          <p:cNvSpPr txBox="1"/>
          <p:nvPr/>
        </p:nvSpPr>
        <p:spPr>
          <a:xfrm>
            <a:off x="828367" y="5105755"/>
            <a:ext cx="467033" cy="338554"/>
          </a:xfrm>
          <a:prstGeom prst="rect">
            <a:avLst/>
          </a:prstGeom>
          <a:noFill/>
        </p:spPr>
        <p:txBody>
          <a:bodyPr wrap="square" rtlCol="0">
            <a:spAutoFit/>
          </a:bodyPr>
          <a:lstStyle/>
          <a:p>
            <a:pPr algn="ctr"/>
            <a:r>
              <a:rPr lang="es-MX" sz="1600" b="1" dirty="0"/>
              <a:t>+</a:t>
            </a:r>
          </a:p>
        </p:txBody>
      </p:sp>
      <p:sp>
        <p:nvSpPr>
          <p:cNvPr id="17" name="CuadroTexto 16"/>
          <p:cNvSpPr txBox="1"/>
          <p:nvPr/>
        </p:nvSpPr>
        <p:spPr>
          <a:xfrm>
            <a:off x="828367" y="6134188"/>
            <a:ext cx="467033" cy="338554"/>
          </a:xfrm>
          <a:prstGeom prst="rect">
            <a:avLst/>
          </a:prstGeom>
          <a:noFill/>
        </p:spPr>
        <p:txBody>
          <a:bodyPr wrap="square" rtlCol="0">
            <a:spAutoFit/>
          </a:bodyPr>
          <a:lstStyle/>
          <a:p>
            <a:pPr algn="ctr"/>
            <a:r>
              <a:rPr lang="es-MX" sz="1600" b="1" dirty="0"/>
              <a:t>+</a:t>
            </a:r>
          </a:p>
        </p:txBody>
      </p:sp>
      <p:sp>
        <p:nvSpPr>
          <p:cNvPr id="18" name="CuadroTexto 17"/>
          <p:cNvSpPr txBox="1"/>
          <p:nvPr/>
        </p:nvSpPr>
        <p:spPr>
          <a:xfrm>
            <a:off x="6581467" y="5181600"/>
            <a:ext cx="467033" cy="338554"/>
          </a:xfrm>
          <a:prstGeom prst="rect">
            <a:avLst/>
          </a:prstGeom>
          <a:noFill/>
        </p:spPr>
        <p:txBody>
          <a:bodyPr wrap="square" rtlCol="0">
            <a:spAutoFit/>
          </a:bodyPr>
          <a:lstStyle/>
          <a:p>
            <a:pPr algn="ctr"/>
            <a:r>
              <a:rPr lang="es-MX" sz="1600" b="1" dirty="0"/>
              <a:t>+</a:t>
            </a:r>
          </a:p>
        </p:txBody>
      </p:sp>
      <p:sp>
        <p:nvSpPr>
          <p:cNvPr id="19" name="CuadroTexto 18"/>
          <p:cNvSpPr txBox="1"/>
          <p:nvPr/>
        </p:nvSpPr>
        <p:spPr>
          <a:xfrm>
            <a:off x="6581467" y="6254491"/>
            <a:ext cx="467033" cy="338554"/>
          </a:xfrm>
          <a:prstGeom prst="rect">
            <a:avLst/>
          </a:prstGeom>
          <a:noFill/>
        </p:spPr>
        <p:txBody>
          <a:bodyPr wrap="square" rtlCol="0">
            <a:spAutoFit/>
          </a:bodyPr>
          <a:lstStyle/>
          <a:p>
            <a:pPr algn="ctr"/>
            <a:r>
              <a:rPr lang="es-MX" sz="1600" b="1" dirty="0"/>
              <a:t>+</a:t>
            </a:r>
          </a:p>
        </p:txBody>
      </p:sp>
      <p:cxnSp>
        <p:nvCxnSpPr>
          <p:cNvPr id="5" name="Conector angular 4"/>
          <p:cNvCxnSpPr/>
          <p:nvPr/>
        </p:nvCxnSpPr>
        <p:spPr>
          <a:xfrm>
            <a:off x="4369042" y="695953"/>
            <a:ext cx="418800" cy="378199"/>
          </a:xfrm>
          <a:prstGeom prst="bentConnector3">
            <a:avLst>
              <a:gd name="adj1" fmla="val -38700"/>
            </a:avLst>
          </a:prstGeom>
          <a:ln w="12700">
            <a:solidFill>
              <a:srgbClr val="C0008E"/>
            </a:solidFill>
          </a:ln>
        </p:spPr>
        <p:style>
          <a:lnRef idx="1">
            <a:schemeClr val="accent1"/>
          </a:lnRef>
          <a:fillRef idx="0">
            <a:schemeClr val="accent1"/>
          </a:fillRef>
          <a:effectRef idx="0">
            <a:schemeClr val="accent1"/>
          </a:effectRef>
          <a:fontRef idx="minor">
            <a:schemeClr val="tx1"/>
          </a:fontRef>
        </p:style>
      </p:cxnSp>
      <p:cxnSp>
        <p:nvCxnSpPr>
          <p:cNvPr id="38" name="Conector angular 37"/>
          <p:cNvCxnSpPr/>
          <p:nvPr/>
        </p:nvCxnSpPr>
        <p:spPr>
          <a:xfrm rot="5400000">
            <a:off x="697326" y="5028053"/>
            <a:ext cx="471632" cy="12700"/>
          </a:xfrm>
          <a:prstGeom prst="bentConnector4">
            <a:avLst>
              <a:gd name="adj1" fmla="val -259"/>
              <a:gd name="adj2" fmla="val 2125000"/>
            </a:avLst>
          </a:prstGeom>
          <a:ln w="12700">
            <a:solidFill>
              <a:srgbClr val="C0008E"/>
            </a:solidFill>
          </a:ln>
        </p:spPr>
        <p:style>
          <a:lnRef idx="1">
            <a:schemeClr val="accent1"/>
          </a:lnRef>
          <a:fillRef idx="0">
            <a:schemeClr val="accent1"/>
          </a:fillRef>
          <a:effectRef idx="0">
            <a:schemeClr val="accent1"/>
          </a:effectRef>
          <a:fontRef idx="minor">
            <a:schemeClr val="tx1"/>
          </a:fontRef>
        </p:style>
      </p:cxnSp>
      <p:cxnSp>
        <p:nvCxnSpPr>
          <p:cNvPr id="45" name="Conector angular 44"/>
          <p:cNvCxnSpPr/>
          <p:nvPr/>
        </p:nvCxnSpPr>
        <p:spPr>
          <a:xfrm rot="5400000">
            <a:off x="706361" y="5971909"/>
            <a:ext cx="551986" cy="111125"/>
          </a:xfrm>
          <a:prstGeom prst="bentConnector4">
            <a:avLst>
              <a:gd name="adj1" fmla="val 1880"/>
              <a:gd name="adj2" fmla="val 305714"/>
            </a:avLst>
          </a:prstGeom>
          <a:ln w="12700">
            <a:solidFill>
              <a:srgbClr val="C0008E"/>
            </a:solidFill>
          </a:ln>
        </p:spPr>
        <p:style>
          <a:lnRef idx="1">
            <a:schemeClr val="accent1"/>
          </a:lnRef>
          <a:fillRef idx="0">
            <a:schemeClr val="accent1"/>
          </a:fillRef>
          <a:effectRef idx="0">
            <a:schemeClr val="accent1"/>
          </a:effectRef>
          <a:fontRef idx="minor">
            <a:schemeClr val="tx1"/>
          </a:fontRef>
        </p:style>
      </p:cxnSp>
      <p:cxnSp>
        <p:nvCxnSpPr>
          <p:cNvPr id="60" name="Conector angular 59"/>
          <p:cNvCxnSpPr/>
          <p:nvPr/>
        </p:nvCxnSpPr>
        <p:spPr>
          <a:xfrm rot="5400000">
            <a:off x="6431376" y="5133295"/>
            <a:ext cx="471632" cy="12700"/>
          </a:xfrm>
          <a:prstGeom prst="bentConnector4">
            <a:avLst>
              <a:gd name="adj1" fmla="val -259"/>
              <a:gd name="adj2" fmla="val 2125000"/>
            </a:avLst>
          </a:prstGeom>
          <a:ln w="12700">
            <a:solidFill>
              <a:srgbClr val="C0008E"/>
            </a:solidFill>
          </a:ln>
        </p:spPr>
        <p:style>
          <a:lnRef idx="1">
            <a:schemeClr val="accent1"/>
          </a:lnRef>
          <a:fillRef idx="0">
            <a:schemeClr val="accent1"/>
          </a:fillRef>
          <a:effectRef idx="0">
            <a:schemeClr val="accent1"/>
          </a:effectRef>
          <a:fontRef idx="minor">
            <a:schemeClr val="tx1"/>
          </a:fontRef>
        </p:style>
      </p:cxnSp>
      <p:cxnSp>
        <p:nvCxnSpPr>
          <p:cNvPr id="61" name="Conector angular 60"/>
          <p:cNvCxnSpPr/>
          <p:nvPr/>
        </p:nvCxnSpPr>
        <p:spPr>
          <a:xfrm rot="10800000" flipH="1">
            <a:off x="6667191" y="5903887"/>
            <a:ext cx="1" cy="519881"/>
          </a:xfrm>
          <a:prstGeom prst="bentConnector4">
            <a:avLst>
              <a:gd name="adj1" fmla="val -22860000000"/>
              <a:gd name="adj2" fmla="val 97427"/>
            </a:avLst>
          </a:prstGeom>
          <a:ln w="12700">
            <a:solidFill>
              <a:srgbClr val="C0008E"/>
            </a:solidFill>
          </a:ln>
        </p:spPr>
        <p:style>
          <a:lnRef idx="1">
            <a:schemeClr val="accent1"/>
          </a:lnRef>
          <a:fillRef idx="0">
            <a:schemeClr val="accent1"/>
          </a:fillRef>
          <a:effectRef idx="0">
            <a:schemeClr val="accent1"/>
          </a:effectRef>
          <a:fontRef idx="minor">
            <a:schemeClr val="tx1"/>
          </a:fontRef>
        </p:style>
      </p:cxnSp>
      <p:cxnSp>
        <p:nvCxnSpPr>
          <p:cNvPr id="85" name="Conector recto 84"/>
          <p:cNvCxnSpPr/>
          <p:nvPr/>
        </p:nvCxnSpPr>
        <p:spPr>
          <a:xfrm flipH="1">
            <a:off x="4270125" y="2514600"/>
            <a:ext cx="425392" cy="0"/>
          </a:xfrm>
          <a:prstGeom prst="line">
            <a:avLst/>
          </a:prstGeom>
          <a:ln>
            <a:solidFill>
              <a:srgbClr val="C0008E"/>
            </a:solidFill>
          </a:ln>
        </p:spPr>
        <p:style>
          <a:lnRef idx="1">
            <a:schemeClr val="accent3"/>
          </a:lnRef>
          <a:fillRef idx="0">
            <a:schemeClr val="accent3"/>
          </a:fillRef>
          <a:effectRef idx="0">
            <a:schemeClr val="accent3"/>
          </a:effectRef>
          <a:fontRef idx="minor">
            <a:schemeClr val="tx1"/>
          </a:fontRef>
        </p:style>
      </p:cxnSp>
      <p:cxnSp>
        <p:nvCxnSpPr>
          <p:cNvPr id="87" name="Conector angular 86"/>
          <p:cNvCxnSpPr>
            <a:endCxn id="12" idx="1"/>
          </p:cNvCxnSpPr>
          <p:nvPr/>
        </p:nvCxnSpPr>
        <p:spPr>
          <a:xfrm>
            <a:off x="4270125" y="2514600"/>
            <a:ext cx="425392" cy="285690"/>
          </a:xfrm>
          <a:prstGeom prst="bentConnector3">
            <a:avLst>
              <a:gd name="adj1" fmla="val 2979"/>
            </a:avLst>
          </a:prstGeom>
          <a:ln>
            <a:solidFill>
              <a:srgbClr val="C0008E"/>
            </a:solidFill>
          </a:ln>
        </p:spPr>
        <p:style>
          <a:lnRef idx="1">
            <a:schemeClr val="accent3"/>
          </a:lnRef>
          <a:fillRef idx="0">
            <a:schemeClr val="accent3"/>
          </a:fillRef>
          <a:effectRef idx="0">
            <a:schemeClr val="accent3"/>
          </a:effectRef>
          <a:fontRef idx="minor">
            <a:schemeClr val="tx1"/>
          </a:fontRef>
        </p:style>
      </p:cxnSp>
      <p:cxnSp>
        <p:nvCxnSpPr>
          <p:cNvPr id="89" name="Conector recto 88"/>
          <p:cNvCxnSpPr/>
          <p:nvPr/>
        </p:nvCxnSpPr>
        <p:spPr>
          <a:xfrm flipH="1">
            <a:off x="4362450" y="3146995"/>
            <a:ext cx="425392" cy="0"/>
          </a:xfrm>
          <a:prstGeom prst="line">
            <a:avLst/>
          </a:prstGeom>
          <a:ln>
            <a:solidFill>
              <a:srgbClr val="C0008E"/>
            </a:solidFill>
          </a:ln>
        </p:spPr>
        <p:style>
          <a:lnRef idx="1">
            <a:schemeClr val="accent3"/>
          </a:lnRef>
          <a:fillRef idx="0">
            <a:schemeClr val="accent3"/>
          </a:fillRef>
          <a:effectRef idx="0">
            <a:schemeClr val="accent3"/>
          </a:effectRef>
          <a:fontRef idx="minor">
            <a:schemeClr val="tx1"/>
          </a:fontRef>
        </p:style>
      </p:cxnSp>
      <p:cxnSp>
        <p:nvCxnSpPr>
          <p:cNvPr id="90" name="Conector angular 89"/>
          <p:cNvCxnSpPr/>
          <p:nvPr/>
        </p:nvCxnSpPr>
        <p:spPr>
          <a:xfrm>
            <a:off x="4362450" y="3146995"/>
            <a:ext cx="425392" cy="285690"/>
          </a:xfrm>
          <a:prstGeom prst="bentConnector3">
            <a:avLst>
              <a:gd name="adj1" fmla="val 2979"/>
            </a:avLst>
          </a:prstGeom>
          <a:ln>
            <a:solidFill>
              <a:srgbClr val="C0008E"/>
            </a:solidFill>
          </a:ln>
        </p:spPr>
        <p:style>
          <a:lnRef idx="1">
            <a:schemeClr val="accent3"/>
          </a:lnRef>
          <a:fillRef idx="0">
            <a:schemeClr val="accent3"/>
          </a:fillRef>
          <a:effectRef idx="0">
            <a:schemeClr val="accent3"/>
          </a:effectRef>
          <a:fontRef idx="minor">
            <a:schemeClr val="tx1"/>
          </a:fontRef>
        </p:style>
      </p:cxnSp>
      <p:sp>
        <p:nvSpPr>
          <p:cNvPr id="91" name="CuadroTexto 90"/>
          <p:cNvSpPr txBox="1"/>
          <p:nvPr/>
        </p:nvSpPr>
        <p:spPr>
          <a:xfrm>
            <a:off x="214516" y="1562545"/>
            <a:ext cx="3175984" cy="1261884"/>
          </a:xfrm>
          <a:prstGeom prst="rect">
            <a:avLst/>
          </a:prstGeom>
          <a:noFill/>
        </p:spPr>
        <p:txBody>
          <a:bodyPr wrap="square" rtlCol="0">
            <a:spAutoFit/>
          </a:bodyPr>
          <a:lstStyle/>
          <a:p>
            <a:pPr algn="just"/>
            <a:r>
              <a:rPr lang="es-MX" dirty="0"/>
              <a:t>En la mayoría de los casos la discriminación </a:t>
            </a:r>
            <a:r>
              <a:rPr lang="es-MX" sz="2000" b="1" dirty="0">
                <a:solidFill>
                  <a:schemeClr val="tx1">
                    <a:lumMod val="50000"/>
                    <a:lumOff val="50000"/>
                  </a:schemeClr>
                </a:solidFill>
              </a:rPr>
              <a:t>aumenta </a:t>
            </a:r>
            <a:r>
              <a:rPr lang="es-MX" dirty="0"/>
              <a:t>cuando, </a:t>
            </a:r>
            <a:r>
              <a:rPr lang="es-MX" b="1" dirty="0"/>
              <a:t>además</a:t>
            </a:r>
            <a:r>
              <a:rPr lang="es-MX" dirty="0"/>
              <a:t>, la persona es </a:t>
            </a:r>
            <a:r>
              <a:rPr lang="es-MX" sz="2000" b="1" dirty="0">
                <a:solidFill>
                  <a:srgbClr val="C0008E"/>
                </a:solidFill>
              </a:rPr>
              <a:t>candidata.</a:t>
            </a:r>
            <a:endParaRPr lang="es-MX" dirty="0"/>
          </a:p>
        </p:txBody>
      </p:sp>
      <p:cxnSp>
        <p:nvCxnSpPr>
          <p:cNvPr id="92" name="Conector angular 91"/>
          <p:cNvCxnSpPr/>
          <p:nvPr/>
        </p:nvCxnSpPr>
        <p:spPr>
          <a:xfrm>
            <a:off x="4369042" y="1967728"/>
            <a:ext cx="425392" cy="285690"/>
          </a:xfrm>
          <a:prstGeom prst="bentConnector3">
            <a:avLst>
              <a:gd name="adj1" fmla="val 2979"/>
            </a:avLst>
          </a:prstGeom>
          <a:ln>
            <a:solidFill>
              <a:srgbClr val="C0008E"/>
            </a:solidFill>
          </a:ln>
        </p:spPr>
        <p:style>
          <a:lnRef idx="1">
            <a:schemeClr val="accent3"/>
          </a:lnRef>
          <a:fillRef idx="0">
            <a:schemeClr val="accent3"/>
          </a:fillRef>
          <a:effectRef idx="0">
            <a:schemeClr val="accent3"/>
          </a:effectRef>
          <a:fontRef idx="minor">
            <a:schemeClr val="tx1"/>
          </a:fontRef>
        </p:style>
      </p:cxnSp>
      <p:cxnSp>
        <p:nvCxnSpPr>
          <p:cNvPr id="97" name="Conector recto 96"/>
          <p:cNvCxnSpPr/>
          <p:nvPr/>
        </p:nvCxnSpPr>
        <p:spPr>
          <a:xfrm flipH="1">
            <a:off x="4375634" y="1967728"/>
            <a:ext cx="206104" cy="0"/>
          </a:xfrm>
          <a:prstGeom prst="line">
            <a:avLst/>
          </a:prstGeom>
          <a:ln>
            <a:solidFill>
              <a:srgbClr val="C0008E"/>
            </a:solidFill>
          </a:ln>
        </p:spPr>
        <p:style>
          <a:lnRef idx="1">
            <a:schemeClr val="accent3"/>
          </a:lnRef>
          <a:fillRef idx="0">
            <a:schemeClr val="accent3"/>
          </a:fillRef>
          <a:effectRef idx="0">
            <a:schemeClr val="accent3"/>
          </a:effectRef>
          <a:fontRef idx="minor">
            <a:schemeClr val="tx1"/>
          </a:fontRef>
        </p:style>
      </p:cxnSp>
      <p:cxnSp>
        <p:nvCxnSpPr>
          <p:cNvPr id="99" name="Conector angular 98"/>
          <p:cNvCxnSpPr/>
          <p:nvPr/>
        </p:nvCxnSpPr>
        <p:spPr>
          <a:xfrm>
            <a:off x="4362450" y="1396349"/>
            <a:ext cx="425392" cy="285690"/>
          </a:xfrm>
          <a:prstGeom prst="bentConnector3">
            <a:avLst>
              <a:gd name="adj1" fmla="val 2979"/>
            </a:avLst>
          </a:prstGeom>
          <a:ln>
            <a:solidFill>
              <a:srgbClr val="C0008E"/>
            </a:solidFill>
          </a:ln>
        </p:spPr>
        <p:style>
          <a:lnRef idx="1">
            <a:schemeClr val="accent3"/>
          </a:lnRef>
          <a:fillRef idx="0">
            <a:schemeClr val="accent3"/>
          </a:fillRef>
          <a:effectRef idx="0">
            <a:schemeClr val="accent3"/>
          </a:effectRef>
          <a:fontRef idx="minor">
            <a:schemeClr val="tx1"/>
          </a:fontRef>
        </p:style>
      </p:cxnSp>
      <p:cxnSp>
        <p:nvCxnSpPr>
          <p:cNvPr id="100" name="Conector recto 99"/>
          <p:cNvCxnSpPr/>
          <p:nvPr/>
        </p:nvCxnSpPr>
        <p:spPr>
          <a:xfrm flipH="1">
            <a:off x="4369042" y="1396349"/>
            <a:ext cx="425392" cy="0"/>
          </a:xfrm>
          <a:prstGeom prst="line">
            <a:avLst/>
          </a:prstGeom>
          <a:ln>
            <a:solidFill>
              <a:srgbClr val="C0008E"/>
            </a:solidFill>
          </a:ln>
        </p:spPr>
        <p:style>
          <a:lnRef idx="1">
            <a:schemeClr val="accent3"/>
          </a:lnRef>
          <a:fillRef idx="0">
            <a:schemeClr val="accent3"/>
          </a:fillRef>
          <a:effectRef idx="0">
            <a:schemeClr val="accent3"/>
          </a:effectRef>
          <a:fontRef idx="minor">
            <a:schemeClr val="tx1"/>
          </a:fontRef>
        </p:style>
      </p:cxnSp>
      <p:sp>
        <p:nvSpPr>
          <p:cNvPr id="104" name="CuadroTexto 103"/>
          <p:cNvSpPr txBox="1"/>
          <p:nvPr/>
        </p:nvSpPr>
        <p:spPr>
          <a:xfrm>
            <a:off x="-1" y="92375"/>
            <a:ext cx="6581467" cy="400110"/>
          </a:xfrm>
          <a:prstGeom prst="rect">
            <a:avLst/>
          </a:prstGeom>
          <a:noFill/>
        </p:spPr>
        <p:txBody>
          <a:bodyPr wrap="square" rtlCol="0">
            <a:spAutoFit/>
          </a:bodyPr>
          <a:lstStyle/>
          <a:p>
            <a:r>
              <a:rPr lang="es-MX" sz="2000" b="1" dirty="0">
                <a:solidFill>
                  <a:schemeClr val="bg1">
                    <a:lumMod val="50000"/>
                  </a:schemeClr>
                </a:solidFill>
              </a:rPr>
              <a:t>La discriminación contra las candidatas</a:t>
            </a:r>
          </a:p>
        </p:txBody>
      </p:sp>
    </p:spTree>
    <p:extLst>
      <p:ext uri="{BB962C8B-B14F-4D97-AF65-F5344CB8AC3E}">
        <p14:creationId xmlns:p14="http://schemas.microsoft.com/office/powerpoint/2010/main" val="201300160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TotalTime>
  <Words>161</Words>
  <Application>Microsoft Office PowerPoint</Application>
  <PresentationFormat>Panorámica</PresentationFormat>
  <Paragraphs>35</Paragraphs>
  <Slides>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vt:i4>
      </vt:variant>
    </vt:vector>
  </HeadingPairs>
  <TitlesOfParts>
    <vt:vector size="7" baseType="lpstr">
      <vt:lpstr>Arial</vt:lpstr>
      <vt:lpstr>Calibri</vt:lpstr>
      <vt:lpstr>Calibri Light</vt:lpstr>
      <vt:lpstr>Tema de Office</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SIMENTAL MURAKAMI NATSUMI</dc:creator>
  <cp:lastModifiedBy>TZINTZUN SALAS LETICIA DEL CARMEN</cp:lastModifiedBy>
  <cp:revision>20</cp:revision>
  <dcterms:created xsi:type="dcterms:W3CDTF">2019-06-17T19:56:34Z</dcterms:created>
  <dcterms:modified xsi:type="dcterms:W3CDTF">2019-06-17T23:26:21Z</dcterms:modified>
</cp:coreProperties>
</file>