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7.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59" r:id="rId5"/>
  </p:sldMasterIdLst>
  <p:notesMasterIdLst>
    <p:notesMasterId r:id="rId27"/>
  </p:notesMasterIdLst>
  <p:handoutMasterIdLst>
    <p:handoutMasterId r:id="rId28"/>
  </p:handoutMasterIdLst>
  <p:sldIdLst>
    <p:sldId id="701" r:id="rId6"/>
    <p:sldId id="684" r:id="rId7"/>
    <p:sldId id="703" r:id="rId8"/>
    <p:sldId id="711" r:id="rId9"/>
    <p:sldId id="707" r:id="rId10"/>
    <p:sldId id="724" r:id="rId11"/>
    <p:sldId id="725" r:id="rId12"/>
    <p:sldId id="726" r:id="rId13"/>
    <p:sldId id="727" r:id="rId14"/>
    <p:sldId id="730" r:id="rId15"/>
    <p:sldId id="728" r:id="rId16"/>
    <p:sldId id="729" r:id="rId17"/>
    <p:sldId id="712" r:id="rId18"/>
    <p:sldId id="702" r:id="rId19"/>
    <p:sldId id="705" r:id="rId20"/>
    <p:sldId id="731" r:id="rId21"/>
    <p:sldId id="720" r:id="rId22"/>
    <p:sldId id="721" r:id="rId23"/>
    <p:sldId id="722" r:id="rId24"/>
    <p:sldId id="723" r:id="rId25"/>
    <p:sldId id="700" r:id="rId26"/>
  </p:sldIdLst>
  <p:sldSz cx="12192000" cy="6858000"/>
  <p:notesSz cx="6858000" cy="9144000"/>
  <p:defaultTextStyle>
    <a:defPPr>
      <a:defRPr lang="es-ES_tradnl"/>
    </a:defPPr>
    <a:lvl1pPr algn="l" rtl="0" eaLnBrk="0" fontAlgn="base" hangingPunct="0">
      <a:spcBef>
        <a:spcPct val="0"/>
      </a:spcBef>
      <a:spcAft>
        <a:spcPct val="0"/>
      </a:spcAft>
      <a:defRPr sz="1000" b="1" kern="1200">
        <a:solidFill>
          <a:schemeClr val="tx1"/>
        </a:solidFill>
        <a:latin typeface="Helvetica"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1000" b="1" kern="1200">
        <a:solidFill>
          <a:schemeClr val="tx1"/>
        </a:solidFill>
        <a:latin typeface="Helvetica"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1000" b="1" kern="1200">
        <a:solidFill>
          <a:schemeClr val="tx1"/>
        </a:solidFill>
        <a:latin typeface="Helvetica"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1000" b="1" kern="1200">
        <a:solidFill>
          <a:schemeClr val="tx1"/>
        </a:solidFill>
        <a:latin typeface="Helvetica"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1000" b="1" kern="1200">
        <a:solidFill>
          <a:schemeClr val="tx1"/>
        </a:solidFill>
        <a:latin typeface="Helvetica" panose="020B0604020202020204" pitchFamily="34" charset="0"/>
        <a:ea typeface="ＭＳ Ｐゴシック" panose="020B0600070205080204" pitchFamily="34" charset="-128"/>
        <a:cs typeface="+mn-cs"/>
      </a:defRPr>
    </a:lvl5pPr>
    <a:lvl6pPr marL="2286000" algn="l" defTabSz="914400" rtl="0" eaLnBrk="1" latinLnBrk="0" hangingPunct="1">
      <a:defRPr sz="1000" b="1" kern="1200">
        <a:solidFill>
          <a:schemeClr val="tx1"/>
        </a:solidFill>
        <a:latin typeface="Helvetica" panose="020B0604020202020204" pitchFamily="34" charset="0"/>
        <a:ea typeface="ＭＳ Ｐゴシック" panose="020B0600070205080204" pitchFamily="34" charset="-128"/>
        <a:cs typeface="+mn-cs"/>
      </a:defRPr>
    </a:lvl6pPr>
    <a:lvl7pPr marL="2743200" algn="l" defTabSz="914400" rtl="0" eaLnBrk="1" latinLnBrk="0" hangingPunct="1">
      <a:defRPr sz="1000" b="1" kern="1200">
        <a:solidFill>
          <a:schemeClr val="tx1"/>
        </a:solidFill>
        <a:latin typeface="Helvetica" panose="020B0604020202020204" pitchFamily="34" charset="0"/>
        <a:ea typeface="ＭＳ Ｐゴシック" panose="020B0600070205080204" pitchFamily="34" charset="-128"/>
        <a:cs typeface="+mn-cs"/>
      </a:defRPr>
    </a:lvl7pPr>
    <a:lvl8pPr marL="3200400" algn="l" defTabSz="914400" rtl="0" eaLnBrk="1" latinLnBrk="0" hangingPunct="1">
      <a:defRPr sz="1000" b="1" kern="1200">
        <a:solidFill>
          <a:schemeClr val="tx1"/>
        </a:solidFill>
        <a:latin typeface="Helvetica" panose="020B0604020202020204" pitchFamily="34" charset="0"/>
        <a:ea typeface="ＭＳ Ｐゴシック" panose="020B0600070205080204" pitchFamily="34" charset="-128"/>
        <a:cs typeface="+mn-cs"/>
      </a:defRPr>
    </a:lvl8pPr>
    <a:lvl9pPr marL="3657600" algn="l" defTabSz="914400" rtl="0" eaLnBrk="1" latinLnBrk="0" hangingPunct="1">
      <a:defRPr sz="1000" b="1" kern="1200">
        <a:solidFill>
          <a:schemeClr val="tx1"/>
        </a:solidFill>
        <a:latin typeface="Helvetica"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974"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UTIERREZ GUERRERO CHRIST YOZELIN" initials="GGCY" lastIdx="1" clrIdx="0">
    <p:extLst>
      <p:ext uri="{19B8F6BF-5375-455C-9EA6-DF929625EA0E}">
        <p15:presenceInfo xmlns:p15="http://schemas.microsoft.com/office/powerpoint/2012/main" userId="GUTIERREZ GUERRERO CHRIST YOZELIN" providerId="None"/>
      </p:ext>
    </p:extLst>
  </p:cmAuthor>
  <p:cmAuthor id="2" name="RIVAS MALDONADO FAN JUA" initials="RMFJ" lastIdx="12" clrIdx="1">
    <p:extLst>
      <p:ext uri="{19B8F6BF-5375-455C-9EA6-DF929625EA0E}">
        <p15:presenceInfo xmlns:p15="http://schemas.microsoft.com/office/powerpoint/2012/main" userId="RIVAS MALDONADO FAN JU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0093"/>
    <a:srgbClr val="CC0066"/>
    <a:srgbClr val="D5007F"/>
    <a:srgbClr val="00CC99"/>
    <a:srgbClr val="00CC66"/>
    <a:srgbClr val="70E296"/>
    <a:srgbClr val="E77DD0"/>
    <a:srgbClr val="FFCCFF"/>
    <a:srgbClr val="FFF3FF"/>
    <a:srgbClr val="E8E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8603FDC-E32A-4AB5-989C-0864C3EAD2B8}" styleName="Estilo temático 2 - Énfasis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442" autoAdjust="0"/>
    <p:restoredTop sz="93693" autoAdjust="0"/>
  </p:normalViewPr>
  <p:slideViewPr>
    <p:cSldViewPr>
      <p:cViewPr varScale="1">
        <p:scale>
          <a:sx n="109" d="100"/>
          <a:sy n="109" d="100"/>
        </p:scale>
        <p:origin x="876" y="120"/>
      </p:cViewPr>
      <p:guideLst>
        <p:guide orient="horz" pos="3974"/>
        <p:guide pos="3840"/>
      </p:guideLst>
    </p:cSldViewPr>
  </p:slideViewPr>
  <p:outlineViewPr>
    <p:cViewPr>
      <p:scale>
        <a:sx n="33" d="100"/>
        <a:sy n="33" d="100"/>
      </p:scale>
      <p:origin x="0" y="0"/>
    </p:cViewPr>
  </p:outlin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3.xml"/></Relationships>
</file>

<file path=ppt/charts/_rels/chart1.xml.rels><?xml version="1.0" encoding="UTF-8" standalone="yes"?>
<Relationships xmlns="http://schemas.openxmlformats.org/package/2006/relationships"><Relationship Id="rId3" Type="http://schemas.openxmlformats.org/officeDocument/2006/relationships/oleObject" Target="file:///C:\Users\christ.gutierrez\Desktop\Graficas%20Informe%20Semestral%203%25%20LPM.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christ.gutierrez\Desktop\Graficas%20Informe%20Semestral%203%25%20LPM.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oleObject" Target="file:///C:\Users\christ.gutierrez\Desktop\Graficas%20Informe%20Semestral%203%25%20LPM.xlsx" TargetMode="External"/></Relationships>
</file>

<file path=ppt/charts/_rels/chart4.xml.rels><?xml version="1.0" encoding="UTF-8" standalone="yes"?>
<Relationships xmlns="http://schemas.openxmlformats.org/package/2006/relationships"><Relationship Id="rId3" Type="http://schemas.microsoft.com/office/2011/relationships/chartColorStyle" Target="colors4.xml"/><Relationship Id="rId2" Type="http://schemas.microsoft.com/office/2011/relationships/chartStyle" Target="style4.xml"/><Relationship Id="rId1" Type="http://schemas.openxmlformats.org/officeDocument/2006/relationships/oleObject" Target="file:///C:\Users\christ.gutierrez\Desktop\Graficas%20Informe%20Semestral%203%25%20LPM.xlsx" TargetMode="External"/></Relationships>
</file>

<file path=ppt/charts/_rels/chart5.xml.rels><?xml version="1.0" encoding="UTF-8" standalone="yes"?>
<Relationships xmlns="http://schemas.openxmlformats.org/package/2006/relationships"><Relationship Id="rId3" Type="http://schemas.microsoft.com/office/2011/relationships/chartColorStyle" Target="colors5.xml"/><Relationship Id="rId2" Type="http://schemas.microsoft.com/office/2011/relationships/chartStyle" Target="style5.xml"/><Relationship Id="rId1" Type="http://schemas.openxmlformats.org/officeDocument/2006/relationships/oleObject" Target="file:///C:\Users\christ.gutierrez\Desktop\Graficas%20Informe%20Semestral%203%25%20LPM.xlsx" TargetMode="External"/></Relationships>
</file>

<file path=ppt/charts/_rels/chart6.xml.rels><?xml version="1.0" encoding="UTF-8" standalone="yes"?>
<Relationships xmlns="http://schemas.openxmlformats.org/package/2006/relationships"><Relationship Id="rId3" Type="http://schemas.openxmlformats.org/officeDocument/2006/relationships/oleObject" Target="file:///C:\Users\christ.gutierrez\Desktop\Graficas%20Informe%20Semestral%203%25%20LPM.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christ.gutierrez\Desktop\Graficas%20Informe%20Semestral%203%25%20LPM.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christ.gutierrez\Desktop\Graficas%20Informe%20Semestral%203%25%20LPM.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C:\Users\christ.gutierrez\Desktop\Graficas%20Informe%20Semestral%203%25%20LPM.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solidFill>
                <a:latin typeface="Arial" panose="020B0604020202020204" pitchFamily="34" charset="0"/>
                <a:ea typeface="+mn-ea"/>
                <a:cs typeface="Arial" panose="020B0604020202020204" pitchFamily="34" charset="0"/>
              </a:defRPr>
            </a:pPr>
            <a:r>
              <a:rPr lang="es-MX" sz="1600" b="0" dirty="0" smtClean="0">
                <a:solidFill>
                  <a:schemeClr val="tx1"/>
                </a:solidFill>
              </a:rPr>
              <a:t>PAT Partidos </a:t>
            </a:r>
            <a:r>
              <a:rPr lang="es-MX" sz="1600" b="0" dirty="0">
                <a:solidFill>
                  <a:schemeClr val="tx1"/>
                </a:solidFill>
              </a:rPr>
              <a:t>Políticos Nacionales</a:t>
            </a:r>
          </a:p>
        </c:rich>
      </c:tx>
      <c:layout>
        <c:manualLayout>
          <c:xMode val="edge"/>
          <c:yMode val="edge"/>
          <c:x val="0.25964888255915863"/>
          <c:y val="5.0391226371672988E-2"/>
        </c:manualLayout>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solidFill>
              <a:latin typeface="Arial" panose="020B0604020202020204" pitchFamily="34" charset="0"/>
              <a:ea typeface="+mn-ea"/>
              <a:cs typeface="Arial" panose="020B0604020202020204" pitchFamily="34" charset="0"/>
            </a:defRPr>
          </a:pPr>
          <a:endParaRPr lang="es-MX"/>
        </a:p>
      </c:txPr>
    </c:title>
    <c:autoTitleDeleted val="0"/>
    <c:plotArea>
      <c:layout>
        <c:manualLayout>
          <c:layoutTarget val="inner"/>
          <c:xMode val="edge"/>
          <c:yMode val="edge"/>
          <c:x val="0.21191955156295647"/>
          <c:y val="0.1609369792245306"/>
          <c:w val="0.50659490943616714"/>
          <c:h val="0.68804830217277446"/>
        </c:manualLayout>
      </c:layout>
      <c:pieChart>
        <c:varyColors val="1"/>
        <c:ser>
          <c:idx val="0"/>
          <c:order val="0"/>
          <c:tx>
            <c:strRef>
              <c:f>PAT!$A$26</c:f>
              <c:strCache>
                <c:ptCount val="1"/>
                <c:pt idx="0">
                  <c:v>Nacional</c:v>
                </c:pt>
              </c:strCache>
            </c:strRef>
          </c:tx>
          <c:spPr>
            <a:solidFill>
              <a:srgbClr val="D60093"/>
            </a:solidFill>
          </c:spPr>
          <c:dPt>
            <c:idx val="0"/>
            <c:bubble3D val="0"/>
            <c:spPr>
              <a:solidFill>
                <a:srgbClr val="D60093"/>
              </a:solidFill>
              <a:ln w="19050">
                <a:solidFill>
                  <a:schemeClr val="lt1"/>
                </a:solidFill>
              </a:ln>
              <a:effectLst/>
            </c:spPr>
            <c:extLst>
              <c:ext xmlns:c16="http://schemas.microsoft.com/office/drawing/2014/chart" uri="{C3380CC4-5D6E-409C-BE32-E72D297353CC}">
                <c16:uniqueId val="{00000001-3A44-4D43-B443-0FDCF6083121}"/>
              </c:ext>
            </c:extLst>
          </c:dPt>
          <c:dPt>
            <c:idx val="1"/>
            <c:bubble3D val="0"/>
            <c:spPr>
              <a:solidFill>
                <a:srgbClr val="D60093"/>
              </a:solidFill>
              <a:ln w="19050">
                <a:solidFill>
                  <a:schemeClr val="lt1"/>
                </a:solidFill>
              </a:ln>
              <a:effectLst/>
            </c:spPr>
            <c:extLst>
              <c:ext xmlns:c16="http://schemas.microsoft.com/office/drawing/2014/chart" uri="{C3380CC4-5D6E-409C-BE32-E72D297353CC}">
                <c16:uniqueId val="{00000003-3A44-4D43-B443-0FDCF6083121}"/>
              </c:ext>
            </c:extLst>
          </c:dPt>
          <c:dLbls>
            <c:delete val="1"/>
          </c:dLbls>
          <c:cat>
            <c:strRef>
              <c:f>PAT!$B$25:$C$25</c:f>
              <c:strCache>
                <c:ptCount val="2"/>
                <c:pt idx="0">
                  <c:v>PAT presentados</c:v>
                </c:pt>
                <c:pt idx="1">
                  <c:v>PAT omisos</c:v>
                </c:pt>
              </c:strCache>
            </c:strRef>
          </c:cat>
          <c:val>
            <c:numRef>
              <c:f>PAT!$B$26:$C$26</c:f>
              <c:numCache>
                <c:formatCode>General</c:formatCode>
                <c:ptCount val="2"/>
                <c:pt idx="0">
                  <c:v>14</c:v>
                </c:pt>
                <c:pt idx="1">
                  <c:v>0</c:v>
                </c:pt>
              </c:numCache>
            </c:numRef>
          </c:val>
          <c:extLst>
            <c:ext xmlns:c16="http://schemas.microsoft.com/office/drawing/2014/chart" uri="{C3380CC4-5D6E-409C-BE32-E72D297353CC}">
              <c16:uniqueId val="{00000004-3A44-4D43-B443-0FDCF6083121}"/>
            </c:ext>
          </c:extLst>
        </c:ser>
        <c:dLbls>
          <c:showLegendKey val="0"/>
          <c:showVal val="1"/>
          <c:showCatName val="0"/>
          <c:showSerName val="0"/>
          <c:showPercent val="0"/>
          <c:showBubbleSize val="0"/>
          <c:showLeaderLines val="1"/>
        </c:dLbls>
        <c:firstSliceAng val="0"/>
      </c:pieChart>
      <c:spPr>
        <a:noFill/>
        <a:ln>
          <a:noFill/>
        </a:ln>
        <a:effectLst/>
      </c:spPr>
    </c:plotArea>
    <c:legend>
      <c:legendPos val="b"/>
      <c:layout>
        <c:manualLayout>
          <c:xMode val="edge"/>
          <c:yMode val="edge"/>
          <c:x val="0.21957347356120363"/>
          <c:y val="0.88260133794657747"/>
          <c:w val="0.50520011685655852"/>
          <c:h val="6.0708532385290524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legend>
    <c:plotVisOnly val="1"/>
    <c:dispBlanksAs val="gap"/>
    <c:showDLblsOverMax val="0"/>
  </c:chart>
  <c:spPr>
    <a:noFill/>
    <a:ln>
      <a:noFill/>
    </a:ln>
    <a:effectLst/>
  </c:spPr>
  <c:txPr>
    <a:bodyPr/>
    <a:lstStyle/>
    <a:p>
      <a:pPr>
        <a:defRPr>
          <a:latin typeface="Arial" panose="020B0604020202020204" pitchFamily="34" charset="0"/>
          <a:cs typeface="Arial" panose="020B0604020202020204" pitchFamily="34" charset="0"/>
        </a:defRPr>
      </a:pPr>
      <a:endParaRPr lang="es-MX"/>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solidFill>
                <a:latin typeface="Arial" panose="020B0604020202020204" pitchFamily="34" charset="0"/>
                <a:ea typeface="+mn-ea"/>
                <a:cs typeface="Arial" panose="020B0604020202020204" pitchFamily="34" charset="0"/>
              </a:defRPr>
            </a:pPr>
            <a:r>
              <a:rPr lang="es-MX" sz="1600" dirty="0" smtClean="0">
                <a:solidFill>
                  <a:schemeClr val="tx1"/>
                </a:solidFill>
              </a:rPr>
              <a:t>PAT Partidos </a:t>
            </a:r>
            <a:r>
              <a:rPr lang="es-MX" sz="1600" dirty="0">
                <a:solidFill>
                  <a:schemeClr val="tx1"/>
                </a:solidFill>
              </a:rPr>
              <a:t>Políticos Locales</a:t>
            </a:r>
          </a:p>
        </c:rich>
      </c:tx>
      <c:layout>
        <c:manualLayout>
          <c:xMode val="edge"/>
          <c:yMode val="edge"/>
          <c:x val="0.23598437659409377"/>
          <c:y val="5.1307430487521587E-2"/>
        </c:manualLayout>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solidFill>
              <a:latin typeface="Arial" panose="020B0604020202020204" pitchFamily="34" charset="0"/>
              <a:ea typeface="+mn-ea"/>
              <a:cs typeface="Arial" panose="020B0604020202020204" pitchFamily="34" charset="0"/>
            </a:defRPr>
          </a:pPr>
          <a:endParaRPr lang="es-MX"/>
        </a:p>
      </c:txPr>
    </c:title>
    <c:autoTitleDeleted val="0"/>
    <c:plotArea>
      <c:layout>
        <c:manualLayout>
          <c:layoutTarget val="inner"/>
          <c:xMode val="edge"/>
          <c:yMode val="edge"/>
          <c:x val="0.25312650634548767"/>
          <c:y val="0.15330013836846412"/>
          <c:w val="0.5103887412637812"/>
          <c:h val="0.68843083091777679"/>
        </c:manualLayout>
      </c:layout>
      <c:pieChart>
        <c:varyColors val="1"/>
        <c:ser>
          <c:idx val="0"/>
          <c:order val="0"/>
          <c:tx>
            <c:strRef>
              <c:f>PAT!$A$27</c:f>
              <c:strCache>
                <c:ptCount val="1"/>
                <c:pt idx="0">
                  <c:v>Local</c:v>
                </c:pt>
              </c:strCache>
            </c:strRef>
          </c:tx>
          <c:dPt>
            <c:idx val="0"/>
            <c:bubble3D val="0"/>
            <c:spPr>
              <a:solidFill>
                <a:srgbClr val="D60093"/>
              </a:solidFill>
              <a:ln w="19050">
                <a:solidFill>
                  <a:schemeClr val="lt1"/>
                </a:solidFill>
              </a:ln>
              <a:effectLst/>
            </c:spPr>
            <c:extLst>
              <c:ext xmlns:c16="http://schemas.microsoft.com/office/drawing/2014/chart" uri="{C3380CC4-5D6E-409C-BE32-E72D297353CC}">
                <c16:uniqueId val="{00000001-9D0C-4CDA-9134-7EA269A17D07}"/>
              </c:ext>
            </c:extLst>
          </c:dPt>
          <c:dPt>
            <c:idx val="1"/>
            <c:bubble3D val="0"/>
            <c:spPr>
              <a:solidFill>
                <a:schemeClr val="bg1">
                  <a:lumMod val="65000"/>
                </a:schemeClr>
              </a:solidFill>
              <a:ln w="19050">
                <a:solidFill>
                  <a:schemeClr val="lt1"/>
                </a:solidFill>
              </a:ln>
              <a:effectLst/>
            </c:spPr>
            <c:extLst>
              <c:ext xmlns:c16="http://schemas.microsoft.com/office/drawing/2014/chart" uri="{C3380CC4-5D6E-409C-BE32-E72D297353CC}">
                <c16:uniqueId val="{00000003-9D0C-4CDA-9134-7EA269A17D07}"/>
              </c:ext>
            </c:extLst>
          </c:dPt>
          <c:dLbls>
            <c:dLbl>
              <c:idx val="0"/>
              <c:layout>
                <c:manualLayout>
                  <c:x val="-8.5011283258938392E-2"/>
                  <c:y val="-0.12719495813596468"/>
                </c:manualLayout>
              </c:layou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1-9D0C-4CDA-9134-7EA269A17D07}"/>
                </c:ext>
              </c:extLst>
            </c:dLbl>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Arial" panose="020B0604020202020204" pitchFamily="34" charset="0"/>
                    <a:ea typeface="+mn-ea"/>
                    <a:cs typeface="Arial" panose="020B0604020202020204" pitchFamily="34" charset="0"/>
                  </a:defRPr>
                </a:pPr>
                <a:endParaRPr lang="es-MX"/>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PAT!$B$25:$C$25</c:f>
              <c:strCache>
                <c:ptCount val="2"/>
                <c:pt idx="0">
                  <c:v>PAT presentados</c:v>
                </c:pt>
                <c:pt idx="1">
                  <c:v>PAT omisos</c:v>
                </c:pt>
              </c:strCache>
            </c:strRef>
          </c:cat>
          <c:val>
            <c:numRef>
              <c:f>PAT!$B$27:$C$27</c:f>
              <c:numCache>
                <c:formatCode>General</c:formatCode>
                <c:ptCount val="2"/>
                <c:pt idx="0">
                  <c:v>434</c:v>
                </c:pt>
                <c:pt idx="1">
                  <c:v>56</c:v>
                </c:pt>
              </c:numCache>
            </c:numRef>
          </c:val>
          <c:extLst>
            <c:ext xmlns:c16="http://schemas.microsoft.com/office/drawing/2014/chart" uri="{C3380CC4-5D6E-409C-BE32-E72D297353CC}">
              <c16:uniqueId val="{00000004-9D0C-4CDA-9134-7EA269A17D07}"/>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legend>
    <c:plotVisOnly val="1"/>
    <c:dispBlanksAs val="gap"/>
    <c:showDLblsOverMax val="0"/>
  </c:chart>
  <c:spPr>
    <a:noFill/>
    <a:ln>
      <a:noFill/>
    </a:ln>
    <a:effectLst/>
  </c:spPr>
  <c:txPr>
    <a:bodyPr/>
    <a:lstStyle/>
    <a:p>
      <a:pPr>
        <a:defRPr>
          <a:latin typeface="Arial" panose="020B0604020202020204" pitchFamily="34" charset="0"/>
          <a:cs typeface="Arial" panose="020B0604020202020204" pitchFamily="34" charset="0"/>
        </a:defRPr>
      </a:pPr>
      <a:endParaRPr lang="es-MX"/>
    </a:p>
  </c:txPr>
  <c:externalData r:id="rId3">
    <c:autoUpdate val="0"/>
  </c:externalData>
</c:chartSpace>
</file>

<file path=ppt/charts/chart3.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 dir="row">PAT!$B$34:$C$34</cx:f>
        <cx:lvl ptCount="2">
          <cx:pt idx="0">AE presentado</cx:pt>
          <cx:pt idx="1">AE omiso</cx:pt>
        </cx:lvl>
      </cx:strDim>
      <cx:numDim type="size">
        <cx:f dir="row">PAT!$B$37:$C$37</cx:f>
        <cx:lvl ptCount="2" formatCode="Estándar">
          <cx:pt idx="0">213</cx:pt>
          <cx:pt idx="1">27</cx:pt>
        </cx:lvl>
      </cx:numDim>
    </cx:data>
  </cx:chartData>
  <cx:chart>
    <cx:title pos="t" align="ctr" overlay="0">
      <cx:tx>
        <cx:rich>
          <a:bodyPr spcFirstLastPara="1" vertOverflow="ellipsis" wrap="square" lIns="0" tIns="0" rIns="0" bIns="0" anchor="ctr" anchorCtr="1"/>
          <a:lstStyle/>
          <a:p>
            <a:pPr algn="ctr">
              <a:defRPr sz="1600">
                <a:latin typeface="Arial" panose="020B0604020202020204" pitchFamily="34" charset="0"/>
                <a:ea typeface="Arial" panose="020B0604020202020204" pitchFamily="34" charset="0"/>
                <a:cs typeface="Arial" panose="020B0604020202020204" pitchFamily="34" charset="0"/>
              </a:defRPr>
            </a:pPr>
            <a:r>
              <a:rPr lang="es-MX" sz="1600" dirty="0" smtClean="0">
                <a:latin typeface="Arial" panose="020B0604020202020204" pitchFamily="34" charset="0"/>
                <a:cs typeface="Arial" panose="020B0604020202020204" pitchFamily="34" charset="0"/>
              </a:rPr>
              <a:t>PAT Actividades Específicas</a:t>
            </a:r>
            <a:endParaRPr lang="es-MX" sz="1600" dirty="0">
              <a:latin typeface="Arial" panose="020B0604020202020204" pitchFamily="34" charset="0"/>
              <a:cs typeface="Arial" panose="020B0604020202020204" pitchFamily="34" charset="0"/>
            </a:endParaRPr>
          </a:p>
        </cx:rich>
      </cx:tx>
    </cx:title>
    <cx:plotArea>
      <cx:plotAreaRegion>
        <cx:series layoutId="sunburst" uniqueId="{1B3D4E77-CDEF-4071-9602-3E447A2398B1}">
          <cx:spPr>
            <a:solidFill>
              <a:srgbClr val="D60093"/>
            </a:solidFill>
          </cx:spPr>
          <cx:dataPt idx="1">
            <cx:spPr>
              <a:solidFill>
                <a:schemeClr val="bg1">
                  <a:lumMod val="65000"/>
                </a:schemeClr>
              </a:solidFill>
            </cx:spPr>
          </cx:dataPt>
          <cx:dataLabels pos="ctr">
            <cx:txPr>
              <a:bodyPr spcFirstLastPara="1" vertOverflow="ellipsis" wrap="square" lIns="0" tIns="0" rIns="0" bIns="0" anchor="ctr" anchorCtr="1">
                <a:spAutoFit/>
              </a:bodyPr>
              <a:lstStyle/>
              <a:p>
                <a:pPr>
                  <a:defRPr sz="1200" b="1">
                    <a:solidFill>
                      <a:schemeClr val="bg1"/>
                    </a:solidFill>
                    <a:latin typeface="Arial" panose="020B0604020202020204" pitchFamily="34" charset="0"/>
                    <a:ea typeface="Arial" panose="020B0604020202020204" pitchFamily="34" charset="0"/>
                    <a:cs typeface="Arial" panose="020B0604020202020204" pitchFamily="34" charset="0"/>
                  </a:defRPr>
                </a:pPr>
                <a:endParaRPr lang="es-MX" sz="1200" b="1">
                  <a:solidFill>
                    <a:schemeClr val="bg1"/>
                  </a:solidFill>
                  <a:latin typeface="Arial" panose="020B0604020202020204" pitchFamily="34" charset="0"/>
                  <a:cs typeface="Arial" panose="020B0604020202020204" pitchFamily="34" charset="0"/>
                </a:endParaRPr>
              </a:p>
            </cx:txPr>
            <cx:visibility seriesName="0" categoryName="0" value="1"/>
            <cx:separator>, </cx:separator>
          </cx:dataLabels>
          <cx:dataId val="0"/>
        </cx:series>
      </cx:plotAreaRegion>
    </cx:plotArea>
    <cx:legend pos="b" align="ctr" overlay="0">
      <cx:txPr>
        <a:bodyPr spcFirstLastPara="1" vertOverflow="ellipsis" wrap="square" lIns="0" tIns="0" rIns="0" bIns="0" anchor="ctr" anchorCtr="1"/>
        <a:lstStyle/>
        <a:p>
          <a:pPr>
            <a:defRPr sz="1200">
              <a:latin typeface="Arial" panose="020B0604020202020204" pitchFamily="34" charset="0"/>
              <a:ea typeface="Arial" panose="020B0604020202020204" pitchFamily="34" charset="0"/>
              <a:cs typeface="Arial" panose="020B0604020202020204" pitchFamily="34" charset="0"/>
            </a:defRPr>
          </a:pPr>
          <a:endParaRPr lang="es-MX" sz="1200">
            <a:latin typeface="Arial" panose="020B0604020202020204" pitchFamily="34" charset="0"/>
            <a:cs typeface="Arial" panose="020B0604020202020204" pitchFamily="34" charset="0"/>
          </a:endParaRPr>
        </a:p>
      </cx:txPr>
    </cx:legend>
  </cx:chart>
</cx:chartSpace>
</file>

<file path=ppt/charts/chart4.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 dir="row">PAT!$D$34:$E$34</cx:f>
        <cx:lvl ptCount="2">
          <cx:pt idx="0">LPM presentado</cx:pt>
          <cx:pt idx="1">LPM omiso</cx:pt>
        </cx:lvl>
      </cx:strDim>
      <cx:numDim type="size">
        <cx:f dir="row">PAT!$D$37:$E$37</cx:f>
        <cx:lvl ptCount="2" formatCode="Estándar">
          <cx:pt idx="0">213</cx:pt>
          <cx:pt idx="1">27</cx:pt>
        </cx:lvl>
      </cx:numDim>
    </cx:data>
  </cx:chartData>
  <cx:chart>
    <cx:title pos="t" align="ctr" overlay="0">
      <cx:tx>
        <cx:rich>
          <a:bodyPr spcFirstLastPara="1" vertOverflow="ellipsis" wrap="square" lIns="0" tIns="0" rIns="0" bIns="0" anchor="ctr" anchorCtr="1"/>
          <a:lstStyle/>
          <a:p>
            <a:pPr algn="ctr">
              <a:defRPr sz="1600">
                <a:latin typeface="Arial" panose="020B0604020202020204" pitchFamily="34" charset="0"/>
                <a:ea typeface="Arial" panose="020B0604020202020204" pitchFamily="34" charset="0"/>
                <a:cs typeface="Arial" panose="020B0604020202020204" pitchFamily="34" charset="0"/>
              </a:defRPr>
            </a:pPr>
            <a:r>
              <a:rPr lang="es-MX" sz="1600" dirty="0" smtClean="0">
                <a:latin typeface="Arial" panose="020B0604020202020204" pitchFamily="34" charset="0"/>
                <a:cs typeface="Arial" panose="020B0604020202020204" pitchFamily="34" charset="0"/>
              </a:rPr>
              <a:t>PAT Liderazgo Político de las Mujeres</a:t>
            </a:r>
            <a:endParaRPr lang="es-MX" sz="1600" dirty="0">
              <a:latin typeface="Arial" panose="020B0604020202020204" pitchFamily="34" charset="0"/>
              <a:cs typeface="Arial" panose="020B0604020202020204" pitchFamily="34" charset="0"/>
            </a:endParaRPr>
          </a:p>
        </cx:rich>
      </cx:tx>
    </cx:title>
    <cx:plotArea>
      <cx:plotAreaRegion>
        <cx:series layoutId="sunburst" uniqueId="{6827CB18-93E6-4870-9EF4-CC2F2DE8D0E4}">
          <cx:spPr>
            <a:solidFill>
              <a:srgbClr val="D60093"/>
            </a:solidFill>
          </cx:spPr>
          <cx:dataPt idx="1">
            <cx:spPr>
              <a:solidFill>
                <a:schemeClr val="bg1">
                  <a:lumMod val="65000"/>
                </a:schemeClr>
              </a:solidFill>
            </cx:spPr>
          </cx:dataPt>
          <cx:dataLabels pos="ctr">
            <cx:txPr>
              <a:bodyPr spcFirstLastPara="1" vertOverflow="ellipsis" wrap="square" lIns="0" tIns="0" rIns="0" bIns="0" anchor="ctr" anchorCtr="1">
                <a:spAutoFit/>
              </a:bodyPr>
              <a:lstStyle/>
              <a:p>
                <a:pPr>
                  <a:defRPr sz="1200" b="1">
                    <a:solidFill>
                      <a:schemeClr val="bg1"/>
                    </a:solidFill>
                    <a:latin typeface="Arial" panose="020B0604020202020204" pitchFamily="34" charset="0"/>
                    <a:ea typeface="Arial" panose="020B0604020202020204" pitchFamily="34" charset="0"/>
                    <a:cs typeface="Arial" panose="020B0604020202020204" pitchFamily="34" charset="0"/>
                  </a:defRPr>
                </a:pPr>
                <a:endParaRPr lang="es-MX" sz="1200" b="1">
                  <a:solidFill>
                    <a:schemeClr val="bg1"/>
                  </a:solidFill>
                  <a:latin typeface="Arial" panose="020B0604020202020204" pitchFamily="34" charset="0"/>
                  <a:cs typeface="Arial" panose="020B0604020202020204" pitchFamily="34" charset="0"/>
                </a:endParaRPr>
              </a:p>
            </cx:txPr>
            <cx:visibility seriesName="0" categoryName="0" value="1"/>
            <cx:separator>, </cx:separator>
          </cx:dataLabels>
          <cx:dataId val="0"/>
        </cx:series>
      </cx:plotAreaRegion>
    </cx:plotArea>
    <cx:legend pos="b" align="ctr" overlay="0">
      <cx:txPr>
        <a:bodyPr spcFirstLastPara="1" vertOverflow="ellipsis" wrap="square" lIns="0" tIns="0" rIns="0" bIns="0" anchor="ctr" anchorCtr="1"/>
        <a:lstStyle/>
        <a:p>
          <a:pPr>
            <a:defRPr sz="1200">
              <a:latin typeface="Arial" panose="020B0604020202020204" pitchFamily="34" charset="0"/>
              <a:ea typeface="Arial" panose="020B0604020202020204" pitchFamily="34" charset="0"/>
              <a:cs typeface="Arial" panose="020B0604020202020204" pitchFamily="34" charset="0"/>
            </a:defRPr>
          </a:pPr>
          <a:endParaRPr lang="es-MX" sz="1200">
            <a:latin typeface="Arial" panose="020B0604020202020204" pitchFamily="34" charset="0"/>
            <a:cs typeface="Arial" panose="020B0604020202020204" pitchFamily="34" charset="0"/>
          </a:endParaRPr>
        </a:p>
      </cx:txPr>
    </cx:legend>
  </cx:chart>
</cx:chartSpace>
</file>

<file path=ppt/charts/chart5.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 dir="row">PAT!$F$34:$G$34</cx:f>
        <cx:lvl ptCount="2">
          <cx:pt idx="0">LJ presentado</cx:pt>
          <cx:pt idx="1">LJ omiso</cx:pt>
        </cx:lvl>
      </cx:strDim>
      <cx:numDim type="size">
        <cx:f dir="row">PAT!$F$37:$G$37</cx:f>
        <cx:lvl ptCount="2" formatCode="Estándar">
          <cx:pt idx="0">22</cx:pt>
          <cx:pt idx="1">2</cx:pt>
        </cx:lvl>
      </cx:numDim>
    </cx:data>
  </cx:chartData>
  <cx:chart>
    <cx:title pos="t" align="ctr" overlay="0">
      <cx:tx>
        <cx:rich>
          <a:bodyPr spcFirstLastPara="1" vertOverflow="ellipsis" wrap="square" lIns="0" tIns="0" rIns="0" bIns="0" anchor="ctr" anchorCtr="1"/>
          <a:lstStyle/>
          <a:p>
            <a:pPr algn="ctr">
              <a:defRPr sz="1600">
                <a:latin typeface="Arial" panose="020B0604020202020204" pitchFamily="34" charset="0"/>
                <a:ea typeface="Arial" panose="020B0604020202020204" pitchFamily="34" charset="0"/>
                <a:cs typeface="Arial" panose="020B0604020202020204" pitchFamily="34" charset="0"/>
              </a:defRPr>
            </a:pPr>
            <a:r>
              <a:rPr lang="es-MX" sz="1600" dirty="0" smtClean="0">
                <a:latin typeface="Arial" panose="020B0604020202020204" pitchFamily="34" charset="0"/>
                <a:cs typeface="Arial" panose="020B0604020202020204" pitchFamily="34" charset="0"/>
              </a:rPr>
              <a:t>PAT Liderazgos Juveniles</a:t>
            </a:r>
            <a:endParaRPr lang="es-MX" sz="1600" dirty="0">
              <a:latin typeface="Arial" panose="020B0604020202020204" pitchFamily="34" charset="0"/>
              <a:cs typeface="Arial" panose="020B0604020202020204" pitchFamily="34" charset="0"/>
            </a:endParaRPr>
          </a:p>
        </cx:rich>
      </cx:tx>
    </cx:title>
    <cx:plotArea>
      <cx:plotAreaRegion>
        <cx:series layoutId="sunburst" uniqueId="{8871DD4B-BBE6-4196-8BA6-9D8136D808D2}">
          <cx:dataPt idx="0">
            <cx:spPr>
              <a:solidFill>
                <a:srgbClr val="D60093"/>
              </a:solidFill>
            </cx:spPr>
          </cx:dataPt>
          <cx:dataPt idx="1">
            <cx:spPr>
              <a:solidFill>
                <a:schemeClr val="bg1">
                  <a:lumMod val="65000"/>
                </a:schemeClr>
              </a:solidFill>
            </cx:spPr>
          </cx:dataPt>
          <cx:dataLabels pos="ctr">
            <cx:txPr>
              <a:bodyPr spcFirstLastPara="1" vertOverflow="ellipsis" wrap="square" lIns="0" tIns="0" rIns="0" bIns="0" anchor="ctr" anchorCtr="1">
                <a:spAutoFit/>
              </a:bodyPr>
              <a:lstStyle/>
              <a:p>
                <a:pPr>
                  <a:defRPr sz="1200" b="1">
                    <a:solidFill>
                      <a:schemeClr val="bg1"/>
                    </a:solidFill>
                    <a:latin typeface="Arial" panose="020B0604020202020204" pitchFamily="34" charset="0"/>
                    <a:ea typeface="Arial" panose="020B0604020202020204" pitchFamily="34" charset="0"/>
                    <a:cs typeface="Arial" panose="020B0604020202020204" pitchFamily="34" charset="0"/>
                  </a:defRPr>
                </a:pPr>
                <a:endParaRPr lang="es-MX" sz="1200" b="1">
                  <a:solidFill>
                    <a:schemeClr val="bg1"/>
                  </a:solidFill>
                  <a:latin typeface="Arial" panose="020B0604020202020204" pitchFamily="34" charset="0"/>
                  <a:cs typeface="Arial" panose="020B0604020202020204" pitchFamily="34" charset="0"/>
                </a:endParaRPr>
              </a:p>
            </cx:txPr>
            <cx:visibility seriesName="0" categoryName="0" value="1"/>
            <cx:separator>, </cx:separator>
          </cx:dataLabels>
          <cx:dataId val="0"/>
        </cx:series>
      </cx:plotAreaRegion>
    </cx:plotArea>
    <cx:legend pos="b" align="ctr" overlay="0">
      <cx:txPr>
        <a:bodyPr spcFirstLastPara="1" vertOverflow="ellipsis" wrap="square" lIns="0" tIns="0" rIns="0" bIns="0" anchor="ctr" anchorCtr="1"/>
        <a:lstStyle/>
        <a:p>
          <a:pPr>
            <a:defRPr sz="1200">
              <a:latin typeface="Arial" panose="020B0604020202020204" pitchFamily="34" charset="0"/>
              <a:ea typeface="Arial" panose="020B0604020202020204" pitchFamily="34" charset="0"/>
              <a:cs typeface="Arial" panose="020B0604020202020204" pitchFamily="34" charset="0"/>
            </a:defRPr>
          </a:pPr>
          <a:endParaRPr lang="es-MX" sz="1200">
            <a:latin typeface="Arial" panose="020B0604020202020204" pitchFamily="34" charset="0"/>
            <a:cs typeface="Arial" panose="020B0604020202020204" pitchFamily="34" charset="0"/>
          </a:endParaRPr>
        </a:p>
      </cx:txPr>
    </cx:legend>
  </cx:chart>
  <cx:clrMapOvr bg1="lt1" tx1="dk1" bg2="lt2" tx2="dk2" accent1="accent1" accent2="accent2" accent3="accent3" accent4="accent4" accent5="accent5" accent6="accent6" hlink="hlink" folHlink="folHlink"/>
</cx: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s-MX" sz="1600"/>
              <a:t>Partidos políticos nacionales y locales</a:t>
            </a:r>
          </a:p>
        </c:rich>
      </c:tx>
      <c:layout>
        <c:manualLayout>
          <c:xMode val="edge"/>
          <c:yMode val="edge"/>
          <c:x val="0.23101904533909726"/>
          <c:y val="9.8115119164619846E-2"/>
        </c:manualLayout>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RECOMENDAICONES!$A$16</c:f>
              <c:strCache>
                <c:ptCount val="1"/>
                <c:pt idx="0">
                  <c:v>PPN</c:v>
                </c:pt>
              </c:strCache>
            </c:strRef>
          </c:tx>
          <c:spPr>
            <a:solidFill>
              <a:srgbClr val="D60093"/>
            </a:solidFill>
            <a:ln>
              <a:noFill/>
            </a:ln>
            <a:effectLst/>
            <a:sp3d/>
          </c:spPr>
          <c:invertIfNegative val="0"/>
          <c:dPt>
            <c:idx val="1"/>
            <c:invertIfNegative val="0"/>
            <c:bubble3D val="0"/>
            <c:spPr>
              <a:noFill/>
              <a:ln>
                <a:noFill/>
              </a:ln>
              <a:effectLst/>
              <a:sp3d/>
            </c:spPr>
            <c:extLst>
              <c:ext xmlns:c16="http://schemas.microsoft.com/office/drawing/2014/chart" uri="{C3380CC4-5D6E-409C-BE32-E72D297353CC}">
                <c16:uniqueId val="{00000003-1650-4FE9-9854-886EC7D0250E}"/>
              </c:ext>
            </c:extLst>
          </c:dPt>
          <c:dLbls>
            <c:dLbl>
              <c:idx val="0"/>
              <c:layout>
                <c:manualLayout>
                  <c:x val="2.053977227700034E-3"/>
                  <c:y val="1.4016445594945692E-2"/>
                </c:manualLayout>
              </c:layout>
              <c:showLegendKey val="0"/>
              <c:showVal val="1"/>
              <c:showCatName val="0"/>
              <c:showSerName val="0"/>
              <c:showPercent val="0"/>
              <c:showBubbleSize val="0"/>
              <c:extLst>
                <c:ext xmlns:c15="http://schemas.microsoft.com/office/drawing/2012/chart" uri="{CE6537A1-D6FC-4f65-9D91-7224C49458BB}">
                  <c15:layout>
                    <c:manualLayout>
                      <c:w val="2.3743976752212393E-2"/>
                      <c:h val="5.0809615281678135E-2"/>
                    </c:manualLayout>
                  </c15:layout>
                </c:ext>
                <c:ext xmlns:c16="http://schemas.microsoft.com/office/drawing/2014/chart" uri="{C3380CC4-5D6E-409C-BE32-E72D297353CC}">
                  <c16:uniqueId val="{00000002-1650-4FE9-9854-886EC7D0250E}"/>
                </c:ext>
              </c:extLst>
            </c:dLbl>
            <c:dLbl>
              <c:idx val="1"/>
              <c:layout>
                <c:manualLayout>
                  <c:x val="6.1619316831001015E-3"/>
                  <c:y val="1.4016445594945692E-2"/>
                </c:manualLayout>
              </c:layout>
              <c:spPr>
                <a:noFill/>
                <a:ln>
                  <a:noFill/>
                </a:ln>
                <a:effectLst/>
              </c:spPr>
              <c:txPr>
                <a:bodyPr rot="0" spcFirstLastPara="1" vertOverflow="ellipsis" vert="horz" wrap="square" anchor="ctr" anchorCtr="1"/>
                <a:lstStyle/>
                <a:p>
                  <a:pPr>
                    <a:defRPr sz="1200" b="1" i="0" u="none" strike="noStrike" kern="1200" baseline="0">
                      <a:solidFill>
                        <a:schemeClr val="bg1">
                          <a:lumMod val="65000"/>
                        </a:schemeClr>
                      </a:solidFill>
                      <a:latin typeface="Arial" panose="020B0604020202020204" pitchFamily="34" charset="0"/>
                      <a:ea typeface="+mn-ea"/>
                      <a:cs typeface="Arial" panose="020B0604020202020204" pitchFamily="34" charset="0"/>
                    </a:defRPr>
                  </a:pPr>
                  <a:endParaRPr lang="es-MX"/>
                </a:p>
              </c:txPr>
              <c:showLegendKey val="0"/>
              <c:showVal val="1"/>
              <c:showCatName val="0"/>
              <c:showSerName val="0"/>
              <c:showPercent val="0"/>
              <c:showBubbleSize val="0"/>
              <c:extLst>
                <c:ext xmlns:c15="http://schemas.microsoft.com/office/drawing/2012/chart" uri="{CE6537A1-D6FC-4f65-9D91-7224C49458BB}">
                  <c15:layout>
                    <c:manualLayout>
                      <c:w val="2.3743976752212393E-2"/>
                      <c:h val="5.0809615281678135E-2"/>
                    </c:manualLayout>
                  </c15:layout>
                </c:ext>
                <c:ext xmlns:c16="http://schemas.microsoft.com/office/drawing/2014/chart" uri="{C3380CC4-5D6E-409C-BE32-E72D297353CC}">
                  <c16:uniqueId val="{00000003-1650-4FE9-9854-886EC7D0250E}"/>
                </c:ext>
              </c:extLst>
            </c:dLbl>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Arial" panose="020B0604020202020204" pitchFamily="34" charset="0"/>
                    <a:ea typeface="+mn-ea"/>
                    <a:cs typeface="Arial" panose="020B0604020202020204" pitchFamily="34" charset="0"/>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RECOMENDAICONES!$B$15:$C$15</c:f>
              <c:strCache>
                <c:ptCount val="2"/>
                <c:pt idx="0">
                  <c:v>1er. Trimestre</c:v>
                </c:pt>
                <c:pt idx="1">
                  <c:v>2do. Trimestre</c:v>
                </c:pt>
              </c:strCache>
            </c:strRef>
          </c:cat>
          <c:val>
            <c:numRef>
              <c:f>RECOMENDAICONES!$B$16:$C$16</c:f>
              <c:numCache>
                <c:formatCode>General</c:formatCode>
                <c:ptCount val="2"/>
                <c:pt idx="0">
                  <c:v>7</c:v>
                </c:pt>
                <c:pt idx="1">
                  <c:v>0</c:v>
                </c:pt>
              </c:numCache>
            </c:numRef>
          </c:val>
          <c:extLst>
            <c:ext xmlns:c16="http://schemas.microsoft.com/office/drawing/2014/chart" uri="{C3380CC4-5D6E-409C-BE32-E72D297353CC}">
              <c16:uniqueId val="{00000000-1650-4FE9-9854-886EC7D0250E}"/>
            </c:ext>
          </c:extLst>
        </c:ser>
        <c:ser>
          <c:idx val="1"/>
          <c:order val="1"/>
          <c:tx>
            <c:strRef>
              <c:f>RECOMENDAICONES!$A$17</c:f>
              <c:strCache>
                <c:ptCount val="1"/>
                <c:pt idx="0">
                  <c:v>PPL</c:v>
                </c:pt>
              </c:strCache>
            </c:strRef>
          </c:tx>
          <c:spPr>
            <a:solidFill>
              <a:schemeClr val="bg1">
                <a:lumMod val="65000"/>
              </a:schemeClr>
            </a:solidFill>
            <a:ln>
              <a:noFill/>
            </a:ln>
            <a:effectLst/>
            <a:sp3d/>
          </c:spPr>
          <c:invertIfNegative val="0"/>
          <c:dLbls>
            <c:dLbl>
              <c:idx val="0"/>
              <c:layout>
                <c:manualLayout>
                  <c:x val="1.0269886138500132E-2"/>
                  <c:y val="2.1024668392418538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1650-4FE9-9854-886EC7D0250E}"/>
                </c:ext>
              </c:extLst>
            </c:dLbl>
            <c:dLbl>
              <c:idx val="1"/>
              <c:layout>
                <c:manualLayout>
                  <c:x val="1.0269886138500019E-2"/>
                  <c:y val="1.7520556993682084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1650-4FE9-9854-886EC7D0250E}"/>
                </c:ext>
              </c:extLst>
            </c:dLbl>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Arial" panose="020B0604020202020204" pitchFamily="34" charset="0"/>
                    <a:ea typeface="+mn-ea"/>
                    <a:cs typeface="Arial" panose="020B0604020202020204" pitchFamily="34" charset="0"/>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RECOMENDAICONES!$B$15:$C$15</c:f>
              <c:strCache>
                <c:ptCount val="2"/>
                <c:pt idx="0">
                  <c:v>1er. Trimestre</c:v>
                </c:pt>
                <c:pt idx="1">
                  <c:v>2do. Trimestre</c:v>
                </c:pt>
              </c:strCache>
            </c:strRef>
          </c:cat>
          <c:val>
            <c:numRef>
              <c:f>RECOMENDAICONES!$B$17:$C$17</c:f>
              <c:numCache>
                <c:formatCode>General</c:formatCode>
                <c:ptCount val="2"/>
                <c:pt idx="0">
                  <c:v>52</c:v>
                </c:pt>
                <c:pt idx="1">
                  <c:v>181</c:v>
                </c:pt>
              </c:numCache>
            </c:numRef>
          </c:val>
          <c:extLst>
            <c:ext xmlns:c16="http://schemas.microsoft.com/office/drawing/2014/chart" uri="{C3380CC4-5D6E-409C-BE32-E72D297353CC}">
              <c16:uniqueId val="{00000001-1650-4FE9-9854-886EC7D0250E}"/>
            </c:ext>
          </c:extLst>
        </c:ser>
        <c:dLbls>
          <c:showLegendKey val="0"/>
          <c:showVal val="1"/>
          <c:showCatName val="0"/>
          <c:showSerName val="0"/>
          <c:showPercent val="0"/>
          <c:showBubbleSize val="0"/>
        </c:dLbls>
        <c:gapWidth val="150"/>
        <c:shape val="box"/>
        <c:axId val="1369219136"/>
        <c:axId val="1369227040"/>
        <c:axId val="0"/>
      </c:bar3DChart>
      <c:catAx>
        <c:axId val="136921913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crossAx val="1369227040"/>
        <c:crosses val="autoZero"/>
        <c:auto val="1"/>
        <c:lblAlgn val="ctr"/>
        <c:lblOffset val="100"/>
        <c:noMultiLvlLbl val="0"/>
      </c:catAx>
      <c:valAx>
        <c:axId val="1369227040"/>
        <c:scaling>
          <c:orientation val="minMax"/>
        </c:scaling>
        <c:delete val="1"/>
        <c:axPos val="l"/>
        <c:numFmt formatCode="General" sourceLinked="1"/>
        <c:majorTickMark val="none"/>
        <c:minorTickMark val="none"/>
        <c:tickLblPos val="nextTo"/>
        <c:crossAx val="1369219136"/>
        <c:crosses val="autoZero"/>
        <c:crossBetween val="between"/>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legend>
    <c:plotVisOnly val="1"/>
    <c:dispBlanksAs val="gap"/>
    <c:showDLblsOverMax val="0"/>
  </c:chart>
  <c:spPr>
    <a:noFill/>
    <a:ln>
      <a:noFill/>
    </a:ln>
    <a:effectLst/>
  </c:spPr>
  <c:txPr>
    <a:bodyPr/>
    <a:lstStyle/>
    <a:p>
      <a:pPr>
        <a:defRPr>
          <a:latin typeface="Arial" panose="020B0604020202020204" pitchFamily="34" charset="0"/>
          <a:cs typeface="Arial" panose="020B0604020202020204" pitchFamily="34" charset="0"/>
        </a:defRPr>
      </a:pPr>
      <a:endParaRPr lang="es-MX"/>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s-MX" sz="1600" dirty="0" smtClean="0">
                <a:latin typeface="Arial" panose="020B0604020202020204" pitchFamily="34" charset="0"/>
                <a:cs typeface="Arial" panose="020B0604020202020204" pitchFamily="34" charset="0"/>
              </a:rPr>
              <a:t>PAT analizados</a:t>
            </a:r>
            <a:r>
              <a:rPr lang="es-MX" sz="1600" baseline="0" dirty="0" smtClean="0">
                <a:latin typeface="Arial" panose="020B0604020202020204" pitchFamily="34" charset="0"/>
                <a:cs typeface="Arial" panose="020B0604020202020204" pitchFamily="34" charset="0"/>
              </a:rPr>
              <a:t> 1er. trimestre</a:t>
            </a:r>
            <a:endParaRPr lang="es-MX" sz="1600" dirty="0">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RECOMENDAICONES!$B$33</c:f>
              <c:strCache>
                <c:ptCount val="1"/>
                <c:pt idx="0">
                  <c:v>PAT Iniciales</c:v>
                </c:pt>
              </c:strCache>
            </c:strRef>
          </c:tx>
          <c:spPr>
            <a:solidFill>
              <a:srgbClr val="D60093"/>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Arial" panose="020B0604020202020204" pitchFamily="34" charset="0"/>
                    <a:ea typeface="+mn-ea"/>
                    <a:cs typeface="Arial" panose="020B0604020202020204" pitchFamily="34" charset="0"/>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RECOMENDAICONES!$A$34</c:f>
              <c:strCache>
                <c:ptCount val="1"/>
                <c:pt idx="0">
                  <c:v>1er. Trimestre</c:v>
                </c:pt>
              </c:strCache>
            </c:strRef>
          </c:cat>
          <c:val>
            <c:numRef>
              <c:f>RECOMENDAICONES!$B$34</c:f>
              <c:numCache>
                <c:formatCode>General</c:formatCode>
                <c:ptCount val="1"/>
                <c:pt idx="0">
                  <c:v>121</c:v>
                </c:pt>
              </c:numCache>
            </c:numRef>
          </c:val>
          <c:extLst>
            <c:ext xmlns:c16="http://schemas.microsoft.com/office/drawing/2014/chart" uri="{C3380CC4-5D6E-409C-BE32-E72D297353CC}">
              <c16:uniqueId val="{00000000-8BC0-44DE-A951-DD458B83EAC1}"/>
            </c:ext>
          </c:extLst>
        </c:ser>
        <c:ser>
          <c:idx val="1"/>
          <c:order val="1"/>
          <c:tx>
            <c:strRef>
              <c:f>RECOMENDAICONES!$C$33</c:f>
              <c:strCache>
                <c:ptCount val="1"/>
                <c:pt idx="0">
                  <c:v>Modificaciones PAT</c:v>
                </c:pt>
              </c:strCache>
            </c:strRef>
          </c:tx>
          <c:spPr>
            <a:solidFill>
              <a:schemeClr val="accent2"/>
            </a:solidFill>
            <a:ln>
              <a:noFill/>
            </a:ln>
            <a:effectLst/>
            <a:sp3d/>
          </c:spPr>
          <c:invertIfNegative val="0"/>
          <c:dPt>
            <c:idx val="0"/>
            <c:invertIfNegative val="0"/>
            <c:bubble3D val="0"/>
            <c:spPr>
              <a:solidFill>
                <a:schemeClr val="bg1">
                  <a:lumMod val="65000"/>
                </a:schemeClr>
              </a:solidFill>
              <a:ln>
                <a:noFill/>
              </a:ln>
              <a:effectLst/>
              <a:sp3d/>
            </c:spPr>
            <c:extLst>
              <c:ext xmlns:c16="http://schemas.microsoft.com/office/drawing/2014/chart" uri="{C3380CC4-5D6E-409C-BE32-E72D297353CC}">
                <c16:uniqueId val="{00000002-8BC0-44DE-A951-DD458B83EAC1}"/>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Arial" panose="020B0604020202020204" pitchFamily="34" charset="0"/>
                    <a:ea typeface="+mn-ea"/>
                    <a:cs typeface="Arial" panose="020B0604020202020204" pitchFamily="34" charset="0"/>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RECOMENDAICONES!$A$34</c:f>
              <c:strCache>
                <c:ptCount val="1"/>
                <c:pt idx="0">
                  <c:v>1er. Trimestre</c:v>
                </c:pt>
              </c:strCache>
            </c:strRef>
          </c:cat>
          <c:val>
            <c:numRef>
              <c:f>RECOMENDAICONES!$C$34</c:f>
              <c:numCache>
                <c:formatCode>General</c:formatCode>
                <c:ptCount val="1"/>
                <c:pt idx="0">
                  <c:v>0</c:v>
                </c:pt>
              </c:numCache>
            </c:numRef>
          </c:val>
          <c:extLst>
            <c:ext xmlns:c16="http://schemas.microsoft.com/office/drawing/2014/chart" uri="{C3380CC4-5D6E-409C-BE32-E72D297353CC}">
              <c16:uniqueId val="{00000001-8BC0-44DE-A951-DD458B83EAC1}"/>
            </c:ext>
          </c:extLst>
        </c:ser>
        <c:dLbls>
          <c:showLegendKey val="0"/>
          <c:showVal val="1"/>
          <c:showCatName val="0"/>
          <c:showSerName val="0"/>
          <c:showPercent val="0"/>
          <c:showBubbleSize val="0"/>
        </c:dLbls>
        <c:gapWidth val="150"/>
        <c:shape val="box"/>
        <c:axId val="710450527"/>
        <c:axId val="710458847"/>
        <c:axId val="0"/>
      </c:bar3DChart>
      <c:catAx>
        <c:axId val="710450527"/>
        <c:scaling>
          <c:orientation val="minMax"/>
        </c:scaling>
        <c:delete val="1"/>
        <c:axPos val="b"/>
        <c:numFmt formatCode="General" sourceLinked="1"/>
        <c:majorTickMark val="none"/>
        <c:minorTickMark val="none"/>
        <c:tickLblPos val="nextTo"/>
        <c:crossAx val="710458847"/>
        <c:crosses val="autoZero"/>
        <c:auto val="1"/>
        <c:lblAlgn val="ctr"/>
        <c:lblOffset val="100"/>
        <c:noMultiLvlLbl val="0"/>
      </c:catAx>
      <c:valAx>
        <c:axId val="710458847"/>
        <c:scaling>
          <c:orientation val="minMax"/>
        </c:scaling>
        <c:delete val="1"/>
        <c:axPos val="l"/>
        <c:numFmt formatCode="General" sourceLinked="1"/>
        <c:majorTickMark val="none"/>
        <c:minorTickMark val="none"/>
        <c:tickLblPos val="nextTo"/>
        <c:crossAx val="710450527"/>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s-MX" sz="1600" b="0" i="0" baseline="0" dirty="0" smtClean="0">
                <a:effectLst/>
                <a:latin typeface="Arial" panose="020B0604020202020204" pitchFamily="34" charset="0"/>
                <a:cs typeface="Arial" panose="020B0604020202020204" pitchFamily="34" charset="0"/>
              </a:rPr>
              <a:t>PAT analizados 2do. trimestre</a:t>
            </a:r>
            <a:endParaRPr lang="es-MX" sz="1600" dirty="0">
              <a:effectLst/>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RECOMENDAICONES!$B$35</c:f>
              <c:strCache>
                <c:ptCount val="1"/>
                <c:pt idx="0">
                  <c:v>PAT Iniciales</c:v>
                </c:pt>
              </c:strCache>
            </c:strRef>
          </c:tx>
          <c:spPr>
            <a:solidFill>
              <a:srgbClr val="D60093"/>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Arial" panose="020B0604020202020204" pitchFamily="34" charset="0"/>
                    <a:ea typeface="+mn-ea"/>
                    <a:cs typeface="Arial" panose="020B0604020202020204" pitchFamily="34" charset="0"/>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RECOMENDAICONES!$A$36</c:f>
              <c:strCache>
                <c:ptCount val="1"/>
                <c:pt idx="0">
                  <c:v>2do. Trimestre</c:v>
                </c:pt>
              </c:strCache>
            </c:strRef>
          </c:cat>
          <c:val>
            <c:numRef>
              <c:f>RECOMENDAICONES!$B$36</c:f>
              <c:numCache>
                <c:formatCode>General</c:formatCode>
                <c:ptCount val="1"/>
                <c:pt idx="0">
                  <c:v>327</c:v>
                </c:pt>
              </c:numCache>
            </c:numRef>
          </c:val>
          <c:extLst>
            <c:ext xmlns:c16="http://schemas.microsoft.com/office/drawing/2014/chart" uri="{C3380CC4-5D6E-409C-BE32-E72D297353CC}">
              <c16:uniqueId val="{00000000-D6F1-45EF-BFBE-1B37AE667FE4}"/>
            </c:ext>
          </c:extLst>
        </c:ser>
        <c:ser>
          <c:idx val="1"/>
          <c:order val="1"/>
          <c:tx>
            <c:strRef>
              <c:f>RECOMENDAICONES!$C$35</c:f>
              <c:strCache>
                <c:ptCount val="1"/>
                <c:pt idx="0">
                  <c:v>Modificaciones PAT</c:v>
                </c:pt>
              </c:strCache>
            </c:strRef>
          </c:tx>
          <c:spPr>
            <a:solidFill>
              <a:schemeClr val="accent2"/>
            </a:solidFill>
            <a:ln>
              <a:noFill/>
            </a:ln>
            <a:effectLst/>
            <a:sp3d/>
          </c:spPr>
          <c:invertIfNegative val="0"/>
          <c:dPt>
            <c:idx val="0"/>
            <c:invertIfNegative val="0"/>
            <c:bubble3D val="0"/>
            <c:spPr>
              <a:solidFill>
                <a:schemeClr val="bg1">
                  <a:lumMod val="65000"/>
                </a:schemeClr>
              </a:solidFill>
              <a:ln>
                <a:noFill/>
              </a:ln>
              <a:effectLst/>
              <a:sp3d/>
            </c:spPr>
            <c:extLst>
              <c:ext xmlns:c16="http://schemas.microsoft.com/office/drawing/2014/chart" uri="{C3380CC4-5D6E-409C-BE32-E72D297353CC}">
                <c16:uniqueId val="{00000002-D6F1-45EF-BFBE-1B37AE667FE4}"/>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Arial" panose="020B0604020202020204" pitchFamily="34" charset="0"/>
                    <a:ea typeface="+mn-ea"/>
                    <a:cs typeface="Arial" panose="020B0604020202020204" pitchFamily="34" charset="0"/>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RECOMENDAICONES!$A$36</c:f>
              <c:strCache>
                <c:ptCount val="1"/>
                <c:pt idx="0">
                  <c:v>2do. Trimestre</c:v>
                </c:pt>
              </c:strCache>
            </c:strRef>
          </c:cat>
          <c:val>
            <c:numRef>
              <c:f>RECOMENDAICONES!$C$36</c:f>
              <c:numCache>
                <c:formatCode>General</c:formatCode>
                <c:ptCount val="1"/>
                <c:pt idx="0">
                  <c:v>132</c:v>
                </c:pt>
              </c:numCache>
            </c:numRef>
          </c:val>
          <c:extLst>
            <c:ext xmlns:c16="http://schemas.microsoft.com/office/drawing/2014/chart" uri="{C3380CC4-5D6E-409C-BE32-E72D297353CC}">
              <c16:uniqueId val="{00000001-D6F1-45EF-BFBE-1B37AE667FE4}"/>
            </c:ext>
          </c:extLst>
        </c:ser>
        <c:dLbls>
          <c:showLegendKey val="0"/>
          <c:showVal val="1"/>
          <c:showCatName val="0"/>
          <c:showSerName val="0"/>
          <c:showPercent val="0"/>
          <c:showBubbleSize val="0"/>
        </c:dLbls>
        <c:gapWidth val="150"/>
        <c:shape val="box"/>
        <c:axId val="710455103"/>
        <c:axId val="710467999"/>
        <c:axId val="0"/>
      </c:bar3DChart>
      <c:catAx>
        <c:axId val="710455103"/>
        <c:scaling>
          <c:orientation val="minMax"/>
        </c:scaling>
        <c:delete val="1"/>
        <c:axPos val="b"/>
        <c:numFmt formatCode="General" sourceLinked="1"/>
        <c:majorTickMark val="none"/>
        <c:minorTickMark val="none"/>
        <c:tickLblPos val="nextTo"/>
        <c:crossAx val="710467999"/>
        <c:crosses val="autoZero"/>
        <c:auto val="1"/>
        <c:lblAlgn val="ctr"/>
        <c:lblOffset val="100"/>
        <c:noMultiLvlLbl val="0"/>
      </c:catAx>
      <c:valAx>
        <c:axId val="710467999"/>
        <c:scaling>
          <c:orientation val="minMax"/>
        </c:scaling>
        <c:delete val="1"/>
        <c:axPos val="l"/>
        <c:numFmt formatCode="General" sourceLinked="1"/>
        <c:majorTickMark val="none"/>
        <c:minorTickMark val="none"/>
        <c:tickLblPos val="nextTo"/>
        <c:crossAx val="710455103"/>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s-MX" sz="1600"/>
              <a:t>Verificación de eventos por subrubro de gasto</a:t>
            </a:r>
          </a:p>
        </c:rich>
      </c:tx>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title>
    <c:autoTitleDeleted val="0"/>
    <c:plotArea>
      <c:layout/>
      <c:barChart>
        <c:barDir val="bar"/>
        <c:grouping val="clustered"/>
        <c:varyColors val="0"/>
        <c:ser>
          <c:idx val="0"/>
          <c:order val="0"/>
          <c:tx>
            <c:strRef>
              <c:f>Visitas!$A$18</c:f>
              <c:strCache>
                <c:ptCount val="1"/>
                <c:pt idx="0">
                  <c:v>Capacitación</c:v>
                </c:pt>
              </c:strCache>
            </c:strRef>
          </c:tx>
          <c:spPr>
            <a:solidFill>
              <a:srgbClr val="D60093"/>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Visitas!$B$17:$C$17</c:f>
              <c:strCache>
                <c:ptCount val="2"/>
                <c:pt idx="0">
                  <c:v>Partidos Políticos Nacionales</c:v>
                </c:pt>
                <c:pt idx="1">
                  <c:v>Partidos Políticos Locales</c:v>
                </c:pt>
              </c:strCache>
            </c:strRef>
          </c:cat>
          <c:val>
            <c:numRef>
              <c:f>Visitas!$B$18:$C$18</c:f>
              <c:numCache>
                <c:formatCode>General</c:formatCode>
                <c:ptCount val="2"/>
                <c:pt idx="0">
                  <c:v>9</c:v>
                </c:pt>
                <c:pt idx="1">
                  <c:v>119</c:v>
                </c:pt>
              </c:numCache>
            </c:numRef>
          </c:val>
          <c:extLst>
            <c:ext xmlns:c16="http://schemas.microsoft.com/office/drawing/2014/chart" uri="{C3380CC4-5D6E-409C-BE32-E72D297353CC}">
              <c16:uniqueId val="{00000000-9B38-4689-BFE1-BDE5B8EC58E1}"/>
            </c:ext>
          </c:extLst>
        </c:ser>
        <c:ser>
          <c:idx val="1"/>
          <c:order val="1"/>
          <c:tx>
            <c:strRef>
              <c:f>Visitas!$A$19</c:f>
              <c:strCache>
                <c:ptCount val="1"/>
                <c:pt idx="0">
                  <c:v>Difusión</c:v>
                </c:pt>
              </c:strCache>
            </c:strRef>
          </c:tx>
          <c:spPr>
            <a:solidFill>
              <a:schemeClr val="bg1">
                <a:lumMod val="65000"/>
              </a:schemeClr>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Visitas!$B$17:$C$17</c:f>
              <c:strCache>
                <c:ptCount val="2"/>
                <c:pt idx="0">
                  <c:v>Partidos Políticos Nacionales</c:v>
                </c:pt>
                <c:pt idx="1">
                  <c:v>Partidos Políticos Locales</c:v>
                </c:pt>
              </c:strCache>
            </c:strRef>
          </c:cat>
          <c:val>
            <c:numRef>
              <c:f>Visitas!$B$19:$C$19</c:f>
              <c:numCache>
                <c:formatCode>General</c:formatCode>
                <c:ptCount val="2"/>
                <c:pt idx="0">
                  <c:v>2</c:v>
                </c:pt>
                <c:pt idx="1">
                  <c:v>2</c:v>
                </c:pt>
              </c:numCache>
            </c:numRef>
          </c:val>
          <c:extLst>
            <c:ext xmlns:c16="http://schemas.microsoft.com/office/drawing/2014/chart" uri="{C3380CC4-5D6E-409C-BE32-E72D297353CC}">
              <c16:uniqueId val="{00000001-9B38-4689-BFE1-BDE5B8EC58E1}"/>
            </c:ext>
          </c:extLst>
        </c:ser>
        <c:dLbls>
          <c:dLblPos val="outEnd"/>
          <c:showLegendKey val="0"/>
          <c:showVal val="1"/>
          <c:showCatName val="0"/>
          <c:showSerName val="0"/>
          <c:showPercent val="0"/>
          <c:showBubbleSize val="0"/>
        </c:dLbls>
        <c:gapWidth val="182"/>
        <c:axId val="1586584288"/>
        <c:axId val="1586576672"/>
      </c:barChart>
      <c:catAx>
        <c:axId val="1586584288"/>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crossAx val="1586576672"/>
        <c:crosses val="autoZero"/>
        <c:auto val="1"/>
        <c:lblAlgn val="ctr"/>
        <c:lblOffset val="100"/>
        <c:noMultiLvlLbl val="0"/>
      </c:catAx>
      <c:valAx>
        <c:axId val="1586576672"/>
        <c:scaling>
          <c:orientation val="minMax"/>
        </c:scaling>
        <c:delete val="1"/>
        <c:axPos val="b"/>
        <c:numFmt formatCode="General" sourceLinked="1"/>
        <c:majorTickMark val="out"/>
        <c:minorTickMark val="none"/>
        <c:tickLblPos val="nextTo"/>
        <c:crossAx val="158658428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legend>
    <c:plotVisOnly val="1"/>
    <c:dispBlanksAs val="gap"/>
    <c:showDLblsOverMax val="0"/>
  </c:chart>
  <c:spPr>
    <a:noFill/>
    <a:ln>
      <a:noFill/>
    </a:ln>
    <a:effectLst/>
  </c:spPr>
  <c:txPr>
    <a:bodyPr/>
    <a:lstStyle/>
    <a:p>
      <a:pPr>
        <a:defRPr>
          <a:latin typeface="Arial" panose="020B0604020202020204" pitchFamily="34" charset="0"/>
          <a:cs typeface="Arial" panose="020B0604020202020204" pitchFamily="34" charset="0"/>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81">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850" kern="1200"/>
    <cs:bodyPr wrap="square" lIns="38100" tIns="19050" rIns="38100" bIns="19050" anchor="ctr">
      <a:spAutoFit/>
    </cs:bodyPr>
  </cs:dataLabel>
  <cs:dataLabelCallout>
    <cs:lnRef idx="0"/>
    <cs:fillRef idx="0"/>
    <cs:effectRef idx="0"/>
    <cs:fontRef idx="minor">
      <a:schemeClr val="tx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9525">
        <a:solidFill>
          <a:schemeClr val="lt1"/>
        </a:solidFill>
      </a:ln>
    </cs:spPr>
  </cs:dataPoint>
  <cs:dataPoint3D>
    <cs:lnRef idx="0"/>
    <cs:fillRef idx="0">
      <cs:styleClr val="auto"/>
    </cs:fillRef>
    <cs:effectRef idx="0"/>
    <cs:fontRef idx="minor">
      <a:schemeClr val="tx1"/>
    </cs:fontRef>
    <cs:spPr>
      <a:solidFill>
        <a:schemeClr val="phClr"/>
      </a:solidFill>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defRPr sz="900"/>
  </cs:dataTable>
  <cs:downBar>
    <cs:lnRef idx="0"/>
    <cs:fillRef idx="0"/>
    <cs:effectRef idx="0"/>
    <cs:fontRef idx="minor">
      <a:schemeClr val="tx1"/>
    </cs:fontRef>
    <cs:spPr>
      <a:solidFill>
        <a:schemeClr val="dk1"/>
      </a:solidFill>
    </cs:spPr>
  </cs:downBar>
  <cs:dropLine>
    <cs:lnRef idx="0"/>
    <cs:fillRef idx="0"/>
    <cs:effectRef idx="0"/>
    <cs:fontRef idx="minor">
      <a:schemeClr val="tx1"/>
    </cs:fontRef>
  </cs:dropLine>
  <cs:errorBar>
    <cs:lnRef idx="0"/>
    <cs:fillRef idx="0"/>
    <cs:effectRef idx="0"/>
    <cs:fontRef idx="minor">
      <a:schemeClr val="tx1"/>
    </cs:fontRef>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lumOff val="10000"/>
          </a:schemeClr>
        </a:solidFill>
        <a:round/>
      </a:ln>
    </cs:spPr>
  </cs:gridlineMinor>
  <cs:hiLoLine>
    <cs:lnRef idx="0"/>
    <cs:fillRef idx="0"/>
    <cs:effectRef idx="0"/>
    <cs:fontRef idx="minor">
      <a:schemeClr val="tx1"/>
    </cs:fontRef>
  </cs:hiLoLine>
  <cs:leaderLine>
    <cs:lnRef idx="0"/>
    <cs:fillRef idx="0"/>
    <cs:effectRef idx="0"/>
    <cs:fontRef idx="minor">
      <a:schemeClr val="tx1"/>
    </cs:fontRef>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b="0" kern="1200" spc="0" baseline="0"/>
    <cs:bodyPr/>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tx1"/>
    </cs:fontRef>
    <cs:spPr>
      <a:solidFill>
        <a:schemeClr val="lt1"/>
      </a:solidFill>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4.xml><?xml version="1.0" encoding="utf-8"?>
<cs:chartStyle xmlns:cs="http://schemas.microsoft.com/office/drawing/2012/chartStyle" xmlns:a="http://schemas.openxmlformats.org/drawingml/2006/main" id="381">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850" kern="1200"/>
    <cs:bodyPr wrap="square" lIns="38100" tIns="19050" rIns="38100" bIns="19050" anchor="ctr">
      <a:spAutoFit/>
    </cs:bodyPr>
  </cs:dataLabel>
  <cs:dataLabelCallout>
    <cs:lnRef idx="0"/>
    <cs:fillRef idx="0"/>
    <cs:effectRef idx="0"/>
    <cs:fontRef idx="minor">
      <a:schemeClr val="tx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9525">
        <a:solidFill>
          <a:schemeClr val="lt1"/>
        </a:solidFill>
      </a:ln>
    </cs:spPr>
  </cs:dataPoint>
  <cs:dataPoint3D>
    <cs:lnRef idx="0"/>
    <cs:fillRef idx="0">
      <cs:styleClr val="auto"/>
    </cs:fillRef>
    <cs:effectRef idx="0"/>
    <cs:fontRef idx="minor">
      <a:schemeClr val="tx1"/>
    </cs:fontRef>
    <cs:spPr>
      <a:solidFill>
        <a:schemeClr val="phClr"/>
      </a:solidFill>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defRPr sz="900"/>
  </cs:dataTable>
  <cs:downBar>
    <cs:lnRef idx="0"/>
    <cs:fillRef idx="0"/>
    <cs:effectRef idx="0"/>
    <cs:fontRef idx="minor">
      <a:schemeClr val="tx1"/>
    </cs:fontRef>
    <cs:spPr>
      <a:solidFill>
        <a:schemeClr val="dk1"/>
      </a:solidFill>
    </cs:spPr>
  </cs:downBar>
  <cs:dropLine>
    <cs:lnRef idx="0"/>
    <cs:fillRef idx="0"/>
    <cs:effectRef idx="0"/>
    <cs:fontRef idx="minor">
      <a:schemeClr val="tx1"/>
    </cs:fontRef>
  </cs:dropLine>
  <cs:errorBar>
    <cs:lnRef idx="0"/>
    <cs:fillRef idx="0"/>
    <cs:effectRef idx="0"/>
    <cs:fontRef idx="minor">
      <a:schemeClr val="tx1"/>
    </cs:fontRef>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lumOff val="10000"/>
          </a:schemeClr>
        </a:solidFill>
        <a:round/>
      </a:ln>
    </cs:spPr>
  </cs:gridlineMinor>
  <cs:hiLoLine>
    <cs:lnRef idx="0"/>
    <cs:fillRef idx="0"/>
    <cs:effectRef idx="0"/>
    <cs:fontRef idx="minor">
      <a:schemeClr val="tx1"/>
    </cs:fontRef>
  </cs:hiLoLine>
  <cs:leaderLine>
    <cs:lnRef idx="0"/>
    <cs:fillRef idx="0"/>
    <cs:effectRef idx="0"/>
    <cs:fontRef idx="minor">
      <a:schemeClr val="tx1"/>
    </cs:fontRef>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b="0" kern="1200" spc="0" baseline="0"/>
    <cs:bodyPr/>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tx1"/>
    </cs:fontRef>
    <cs:spPr>
      <a:solidFill>
        <a:schemeClr val="lt1"/>
      </a:solidFill>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5.xml><?xml version="1.0" encoding="utf-8"?>
<cs:chartStyle xmlns:cs="http://schemas.microsoft.com/office/drawing/2012/chartStyle" xmlns:a="http://schemas.openxmlformats.org/drawingml/2006/main" id="381">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850" kern="1200"/>
    <cs:bodyPr wrap="square" lIns="38100" tIns="19050" rIns="38100" bIns="19050" anchor="ctr">
      <a:spAutoFit/>
    </cs:bodyPr>
  </cs:dataLabel>
  <cs:dataLabelCallout>
    <cs:lnRef idx="0"/>
    <cs:fillRef idx="0"/>
    <cs:effectRef idx="0"/>
    <cs:fontRef idx="minor">
      <a:schemeClr val="tx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9525">
        <a:solidFill>
          <a:schemeClr val="lt1"/>
        </a:solidFill>
      </a:ln>
    </cs:spPr>
  </cs:dataPoint>
  <cs:dataPoint3D>
    <cs:lnRef idx="0"/>
    <cs:fillRef idx="0">
      <cs:styleClr val="auto"/>
    </cs:fillRef>
    <cs:effectRef idx="0"/>
    <cs:fontRef idx="minor">
      <a:schemeClr val="tx1"/>
    </cs:fontRef>
    <cs:spPr>
      <a:solidFill>
        <a:schemeClr val="phClr"/>
      </a:solidFill>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defRPr sz="900"/>
  </cs:dataTable>
  <cs:downBar>
    <cs:lnRef idx="0"/>
    <cs:fillRef idx="0"/>
    <cs:effectRef idx="0"/>
    <cs:fontRef idx="minor">
      <a:schemeClr val="tx1"/>
    </cs:fontRef>
    <cs:spPr>
      <a:solidFill>
        <a:schemeClr val="dk1"/>
      </a:solidFill>
    </cs:spPr>
  </cs:downBar>
  <cs:dropLine>
    <cs:lnRef idx="0"/>
    <cs:fillRef idx="0"/>
    <cs:effectRef idx="0"/>
    <cs:fontRef idx="minor">
      <a:schemeClr val="tx1"/>
    </cs:fontRef>
  </cs:dropLine>
  <cs:errorBar>
    <cs:lnRef idx="0"/>
    <cs:fillRef idx="0"/>
    <cs:effectRef idx="0"/>
    <cs:fontRef idx="minor">
      <a:schemeClr val="tx1"/>
    </cs:fontRef>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lumOff val="10000"/>
          </a:schemeClr>
        </a:solidFill>
        <a:round/>
      </a:ln>
    </cs:spPr>
  </cs:gridlineMinor>
  <cs:hiLoLine>
    <cs:lnRef idx="0"/>
    <cs:fillRef idx="0"/>
    <cs:effectRef idx="0"/>
    <cs:fontRef idx="minor">
      <a:schemeClr val="tx1"/>
    </cs:fontRef>
  </cs:hiLoLine>
  <cs:leaderLine>
    <cs:lnRef idx="0"/>
    <cs:fillRef idx="0"/>
    <cs:effectRef idx="0"/>
    <cs:fontRef idx="minor">
      <a:schemeClr val="tx1"/>
    </cs:fontRef>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b="0" kern="1200" spc="0" baseline="0"/>
    <cs:bodyPr/>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tx1"/>
    </cs:fontRef>
    <cs:spPr>
      <a:solidFill>
        <a:schemeClr val="lt1"/>
      </a:solidFill>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6.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7F77FC-B43E-4B46-9F74-4FE596086A3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
        </a:p>
      </dgm:t>
    </dgm:pt>
    <dgm:pt modelId="{A0770E6B-FDD7-4F8F-B4D3-547718F9D590}">
      <dgm:prSet phldrT="[Texto]" custT="1"/>
      <dgm:spPr>
        <a:solidFill>
          <a:srgbClr val="D60093"/>
        </a:solidFill>
        <a:ln>
          <a:solidFill>
            <a:srgbClr val="D60093"/>
          </a:solidFill>
        </a:ln>
      </dgm:spPr>
      <dgm:t>
        <a:bodyPr/>
        <a:lstStyle/>
        <a:p>
          <a:r>
            <a:rPr lang="es-MX" sz="1600" b="1" dirty="0" smtClean="0">
              <a:latin typeface="Arial" panose="020B0604020202020204" pitchFamily="34" charset="0"/>
              <a:cs typeface="Arial" panose="020B0604020202020204" pitchFamily="34" charset="0"/>
            </a:rPr>
            <a:t>La aplicación de la legislación ambiental del estado de Aguascalientes, para el desarrollo sostenible de las comunidades</a:t>
          </a:r>
          <a:endParaRPr lang="es-ES" sz="1600" dirty="0">
            <a:latin typeface="Arial" panose="020B0604020202020204" pitchFamily="34" charset="0"/>
            <a:cs typeface="Arial" panose="020B0604020202020204" pitchFamily="34" charset="0"/>
          </a:endParaRPr>
        </a:p>
      </dgm:t>
    </dgm:pt>
    <dgm:pt modelId="{F9F4C8E0-73E8-4F5A-8020-ABEDB59D63B9}" type="parTrans" cxnId="{476C658F-5472-4DD6-B894-E7E8724C1067}">
      <dgm:prSet/>
      <dgm:spPr/>
      <dgm:t>
        <a:bodyPr/>
        <a:lstStyle/>
        <a:p>
          <a:endParaRPr lang="es-ES" sz="1400">
            <a:latin typeface="Arial" panose="020B0604020202020204" pitchFamily="34" charset="0"/>
            <a:cs typeface="Arial" panose="020B0604020202020204" pitchFamily="34" charset="0"/>
          </a:endParaRPr>
        </a:p>
      </dgm:t>
    </dgm:pt>
    <dgm:pt modelId="{3908D368-E5A8-40D0-963A-56B576189579}" type="sibTrans" cxnId="{476C658F-5472-4DD6-B894-E7E8724C1067}">
      <dgm:prSet/>
      <dgm:spPr/>
      <dgm:t>
        <a:bodyPr/>
        <a:lstStyle/>
        <a:p>
          <a:endParaRPr lang="es-ES" sz="1400">
            <a:latin typeface="Arial" panose="020B0604020202020204" pitchFamily="34" charset="0"/>
            <a:cs typeface="Arial" panose="020B0604020202020204" pitchFamily="34" charset="0"/>
          </a:endParaRPr>
        </a:p>
      </dgm:t>
    </dgm:pt>
    <dgm:pt modelId="{E0257EF3-3A4E-443C-8D41-C8F85EDB3E2D}">
      <dgm:prSet phldrT="[Texto]" custT="1"/>
      <dgm:spPr/>
      <dgm:t>
        <a:bodyPr/>
        <a:lstStyle/>
        <a:p>
          <a:pPr algn="just"/>
          <a:r>
            <a:rPr lang="es-MX" sz="1400" dirty="0" smtClean="0">
              <a:latin typeface="Arial" panose="020B0604020202020204" pitchFamily="34" charset="0"/>
              <a:cs typeface="Arial" panose="020B0604020202020204" pitchFamily="34" charset="0"/>
            </a:rPr>
            <a:t>El contenido del proyecto no se alinea con el objetivo del rubro de gasto, al considerarse un objeto no partidista, además de no c</a:t>
          </a:r>
          <a:r>
            <a:rPr lang="es-MX" sz="1400" dirty="0" smtClean="0">
              <a:latin typeface="Arial" panose="020B0604020202020204" pitchFamily="34" charset="0"/>
              <a:cs typeface="Arial" panose="020B0604020202020204" pitchFamily="34" charset="0"/>
            </a:rPr>
            <a:t>ontener información, concepciones y actitudes orientadas al ámbito político, promover la participación de la ciudadanía en la vida democrática y la difusión de la cultura política.</a:t>
          </a:r>
          <a:endParaRPr lang="es-ES" sz="1400" dirty="0">
            <a:latin typeface="Arial" panose="020B0604020202020204" pitchFamily="34" charset="0"/>
            <a:cs typeface="Arial" panose="020B0604020202020204" pitchFamily="34" charset="0"/>
          </a:endParaRPr>
        </a:p>
      </dgm:t>
    </dgm:pt>
    <dgm:pt modelId="{81CBD976-94D4-4C61-80E3-2C346C4DEEC0}" type="parTrans" cxnId="{41ECBAFA-C082-4BCB-BDC9-4BBA297F46FA}">
      <dgm:prSet/>
      <dgm:spPr/>
      <dgm:t>
        <a:bodyPr/>
        <a:lstStyle/>
        <a:p>
          <a:endParaRPr lang="es-ES" sz="1400">
            <a:latin typeface="Arial" panose="020B0604020202020204" pitchFamily="34" charset="0"/>
            <a:cs typeface="Arial" panose="020B0604020202020204" pitchFamily="34" charset="0"/>
          </a:endParaRPr>
        </a:p>
      </dgm:t>
    </dgm:pt>
    <dgm:pt modelId="{017605A1-495F-49AA-8AE3-E6D3857FEEA5}" type="sibTrans" cxnId="{41ECBAFA-C082-4BCB-BDC9-4BBA297F46FA}">
      <dgm:prSet/>
      <dgm:spPr/>
      <dgm:t>
        <a:bodyPr/>
        <a:lstStyle/>
        <a:p>
          <a:endParaRPr lang="es-ES" sz="1400">
            <a:latin typeface="Arial" panose="020B0604020202020204" pitchFamily="34" charset="0"/>
            <a:cs typeface="Arial" panose="020B0604020202020204" pitchFamily="34" charset="0"/>
          </a:endParaRPr>
        </a:p>
      </dgm:t>
    </dgm:pt>
    <dgm:pt modelId="{5A66D77C-C4C2-4970-BF91-2D3AC1AA6E4D}">
      <dgm:prSet custT="1"/>
      <dgm:spPr>
        <a:solidFill>
          <a:srgbClr val="D60093"/>
        </a:solidFill>
        <a:ln>
          <a:solidFill>
            <a:srgbClr val="D60093"/>
          </a:solidFill>
        </a:ln>
      </dgm:spPr>
      <dgm:t>
        <a:bodyPr/>
        <a:lstStyle/>
        <a:p>
          <a:r>
            <a:rPr lang="es-MX" sz="1600" b="1" dirty="0" smtClean="0">
              <a:latin typeface="Arial" panose="020B0604020202020204" pitchFamily="34" charset="0"/>
              <a:cs typeface="Arial" panose="020B0604020202020204" pitchFamily="34" charset="0"/>
            </a:rPr>
            <a:t>Nóminas</a:t>
          </a:r>
          <a:endParaRPr lang="es-ES" sz="1600" dirty="0">
            <a:latin typeface="Arial" panose="020B0604020202020204" pitchFamily="34" charset="0"/>
            <a:cs typeface="Arial" panose="020B0604020202020204" pitchFamily="34" charset="0"/>
          </a:endParaRPr>
        </a:p>
      </dgm:t>
    </dgm:pt>
    <dgm:pt modelId="{8D18E186-9D8A-4163-81FF-EFE8F1CBBC00}" type="parTrans" cxnId="{4A70B96F-B441-4A7F-9CF8-D88630B1A9DF}">
      <dgm:prSet/>
      <dgm:spPr/>
      <dgm:t>
        <a:bodyPr/>
        <a:lstStyle/>
        <a:p>
          <a:endParaRPr lang="es-ES" sz="1400">
            <a:latin typeface="Arial" panose="020B0604020202020204" pitchFamily="34" charset="0"/>
            <a:cs typeface="Arial" panose="020B0604020202020204" pitchFamily="34" charset="0"/>
          </a:endParaRPr>
        </a:p>
      </dgm:t>
    </dgm:pt>
    <dgm:pt modelId="{2D33FA73-096F-42EF-B7FE-506CC0756E10}" type="sibTrans" cxnId="{4A70B96F-B441-4A7F-9CF8-D88630B1A9DF}">
      <dgm:prSet/>
      <dgm:spPr/>
      <dgm:t>
        <a:bodyPr/>
        <a:lstStyle/>
        <a:p>
          <a:endParaRPr lang="es-ES" sz="1400">
            <a:latin typeface="Arial" panose="020B0604020202020204" pitchFamily="34" charset="0"/>
            <a:cs typeface="Arial" panose="020B0604020202020204" pitchFamily="34" charset="0"/>
          </a:endParaRPr>
        </a:p>
      </dgm:t>
    </dgm:pt>
    <dgm:pt modelId="{AD2A29C6-F844-4592-8C30-07C9AD306F5F}">
      <dgm:prSet phldrT="[Texto]" custT="1"/>
      <dgm:spPr>
        <a:solidFill>
          <a:srgbClr val="D60093"/>
        </a:solidFill>
        <a:ln>
          <a:solidFill>
            <a:srgbClr val="D60093"/>
          </a:solidFill>
        </a:ln>
      </dgm:spPr>
      <dgm:t>
        <a:bodyPr/>
        <a:lstStyle/>
        <a:p>
          <a:r>
            <a:rPr lang="es-MX" sz="1600" b="1" dirty="0" smtClean="0">
              <a:latin typeface="Arial" panose="020B0604020202020204" pitchFamily="34" charset="0"/>
              <a:cs typeface="Arial" panose="020B0604020202020204" pitchFamily="34" charset="0"/>
            </a:rPr>
            <a:t>Transparencia y acceso a la información pública de los partidos políticos</a:t>
          </a:r>
          <a:endParaRPr lang="es-ES" sz="1600" dirty="0">
            <a:latin typeface="Arial" panose="020B0604020202020204" pitchFamily="34" charset="0"/>
            <a:cs typeface="Arial" panose="020B0604020202020204" pitchFamily="34" charset="0"/>
          </a:endParaRPr>
        </a:p>
      </dgm:t>
    </dgm:pt>
    <dgm:pt modelId="{22A47611-37F6-45D7-8E50-AF68C9D6B8F1}" type="parTrans" cxnId="{8AD777E4-09AA-4648-9FC7-B09887C5684B}">
      <dgm:prSet/>
      <dgm:spPr/>
      <dgm:t>
        <a:bodyPr/>
        <a:lstStyle/>
        <a:p>
          <a:endParaRPr lang="es-ES" sz="1400">
            <a:latin typeface="Arial" panose="020B0604020202020204" pitchFamily="34" charset="0"/>
            <a:cs typeface="Arial" panose="020B0604020202020204" pitchFamily="34" charset="0"/>
          </a:endParaRPr>
        </a:p>
      </dgm:t>
    </dgm:pt>
    <dgm:pt modelId="{A9236A09-AC16-410A-8B14-9330E71F4664}" type="sibTrans" cxnId="{8AD777E4-09AA-4648-9FC7-B09887C5684B}">
      <dgm:prSet/>
      <dgm:spPr/>
      <dgm:t>
        <a:bodyPr/>
        <a:lstStyle/>
        <a:p>
          <a:endParaRPr lang="es-ES" sz="1400">
            <a:latin typeface="Arial" panose="020B0604020202020204" pitchFamily="34" charset="0"/>
            <a:cs typeface="Arial" panose="020B0604020202020204" pitchFamily="34" charset="0"/>
          </a:endParaRPr>
        </a:p>
      </dgm:t>
    </dgm:pt>
    <dgm:pt modelId="{C7C16ED3-9419-4874-A8D7-6FEB5E598787}">
      <dgm:prSet custT="1"/>
      <dgm:spPr/>
      <dgm:t>
        <a:bodyPr/>
        <a:lstStyle/>
        <a:p>
          <a:pPr algn="just"/>
          <a:r>
            <a:rPr lang="es-MX" sz="1400" dirty="0" smtClean="0">
              <a:latin typeface="Arial" panose="020B0604020202020204" pitchFamily="34" charset="0"/>
              <a:cs typeface="Arial" panose="020B0604020202020204" pitchFamily="34" charset="0"/>
            </a:rPr>
            <a:t>El contenido del proyecto muestra indicios de actividades que tienen por objeto evaluar condiciones del partido, lo cual representa una restricción del gasto programado.</a:t>
          </a:r>
          <a:endParaRPr lang="es-MX" sz="1400" dirty="0">
            <a:latin typeface="Arial" panose="020B0604020202020204" pitchFamily="34" charset="0"/>
            <a:cs typeface="Arial" panose="020B0604020202020204" pitchFamily="34" charset="0"/>
          </a:endParaRPr>
        </a:p>
      </dgm:t>
    </dgm:pt>
    <dgm:pt modelId="{4F0B2D4B-C4DB-47F6-BDD6-DE71CBD8503C}" type="parTrans" cxnId="{DA9AE824-279E-4F98-8D02-008218ABB92F}">
      <dgm:prSet/>
      <dgm:spPr/>
      <dgm:t>
        <a:bodyPr/>
        <a:lstStyle/>
        <a:p>
          <a:endParaRPr lang="es-ES" sz="1400">
            <a:latin typeface="Arial" panose="020B0604020202020204" pitchFamily="34" charset="0"/>
            <a:cs typeface="Arial" panose="020B0604020202020204" pitchFamily="34" charset="0"/>
          </a:endParaRPr>
        </a:p>
      </dgm:t>
    </dgm:pt>
    <dgm:pt modelId="{F3B2388A-523C-4D07-BB46-5F6A79065A51}" type="sibTrans" cxnId="{DA9AE824-279E-4F98-8D02-008218ABB92F}">
      <dgm:prSet/>
      <dgm:spPr/>
      <dgm:t>
        <a:bodyPr/>
        <a:lstStyle/>
        <a:p>
          <a:endParaRPr lang="es-ES" sz="1400">
            <a:latin typeface="Arial" panose="020B0604020202020204" pitchFamily="34" charset="0"/>
            <a:cs typeface="Arial" panose="020B0604020202020204" pitchFamily="34" charset="0"/>
          </a:endParaRPr>
        </a:p>
      </dgm:t>
    </dgm:pt>
    <dgm:pt modelId="{99D15676-5C1A-45D5-87F4-EB8A3357FE3A}">
      <dgm:prSet custT="1"/>
      <dgm:spPr>
        <a:solidFill>
          <a:srgbClr val="D60093"/>
        </a:solidFill>
        <a:ln>
          <a:solidFill>
            <a:srgbClr val="D60093"/>
          </a:solidFill>
        </a:ln>
      </dgm:spPr>
      <dgm:t>
        <a:bodyPr/>
        <a:lstStyle/>
        <a:p>
          <a:r>
            <a:rPr lang="es-MX" sz="1600" b="1" dirty="0" smtClean="0">
              <a:latin typeface="Arial" panose="020B0604020202020204" pitchFamily="34" charset="0"/>
              <a:cs typeface="Arial" panose="020B0604020202020204" pitchFamily="34" charset="0"/>
            </a:rPr>
            <a:t>Reimpresión de texto "Mi Primer encuentro con la ecología</a:t>
          </a:r>
          <a:endParaRPr lang="es-MX" sz="1600" dirty="0">
            <a:latin typeface="Arial" panose="020B0604020202020204" pitchFamily="34" charset="0"/>
            <a:cs typeface="Arial" panose="020B0604020202020204" pitchFamily="34" charset="0"/>
          </a:endParaRPr>
        </a:p>
      </dgm:t>
    </dgm:pt>
    <dgm:pt modelId="{F0A34D70-1BBC-4CE1-BA75-56BD557572D5}" type="parTrans" cxnId="{DD1F570B-039C-4BA8-A035-78E2A4990684}">
      <dgm:prSet/>
      <dgm:spPr/>
      <dgm:t>
        <a:bodyPr/>
        <a:lstStyle/>
        <a:p>
          <a:endParaRPr lang="es-ES" sz="1400">
            <a:latin typeface="Arial" panose="020B0604020202020204" pitchFamily="34" charset="0"/>
            <a:cs typeface="Arial" panose="020B0604020202020204" pitchFamily="34" charset="0"/>
          </a:endParaRPr>
        </a:p>
      </dgm:t>
    </dgm:pt>
    <dgm:pt modelId="{E92AB096-3196-48A2-AB8C-66EA0EBEBF3F}" type="sibTrans" cxnId="{DD1F570B-039C-4BA8-A035-78E2A4990684}">
      <dgm:prSet/>
      <dgm:spPr/>
      <dgm:t>
        <a:bodyPr/>
        <a:lstStyle/>
        <a:p>
          <a:endParaRPr lang="es-ES" sz="1400">
            <a:latin typeface="Arial" panose="020B0604020202020204" pitchFamily="34" charset="0"/>
            <a:cs typeface="Arial" panose="020B0604020202020204" pitchFamily="34" charset="0"/>
          </a:endParaRPr>
        </a:p>
      </dgm:t>
    </dgm:pt>
    <dgm:pt modelId="{B38C1B81-A44C-4838-8DBF-92A9F757A32D}">
      <dgm:prSet custT="1"/>
      <dgm:spPr/>
      <dgm:t>
        <a:bodyPr/>
        <a:lstStyle/>
        <a:p>
          <a:pPr algn="just"/>
          <a:r>
            <a:rPr lang="es-MX" sz="1400" dirty="0" smtClean="0">
              <a:latin typeface="Arial" panose="020B0604020202020204" pitchFamily="34" charset="0"/>
              <a:cs typeface="Arial" panose="020B0604020202020204" pitchFamily="34" charset="0"/>
            </a:rPr>
            <a:t>El contenido del proyecto es dar a conocer propuestas de ley del partido en temas de responsabilidad ambiental, seguridad y educación, lo cual no constituye </a:t>
          </a:r>
          <a:r>
            <a:rPr lang="es-MX" sz="1400" dirty="0" smtClean="0">
              <a:latin typeface="Arial" panose="020B0604020202020204" pitchFamily="34" charset="0"/>
              <a:cs typeface="Arial" panose="020B0604020202020204" pitchFamily="34" charset="0"/>
            </a:rPr>
            <a:t>un objeto partidista.</a:t>
          </a:r>
          <a:endParaRPr lang="es-MX" sz="1400" dirty="0">
            <a:latin typeface="Arial" panose="020B0604020202020204" pitchFamily="34" charset="0"/>
            <a:cs typeface="Arial" panose="020B0604020202020204" pitchFamily="34" charset="0"/>
          </a:endParaRPr>
        </a:p>
      </dgm:t>
    </dgm:pt>
    <dgm:pt modelId="{BC986513-1D04-498F-980B-5CAAA1912A52}" type="parTrans" cxnId="{67260D81-E7F9-4F49-9967-0D46788E8D47}">
      <dgm:prSet/>
      <dgm:spPr/>
      <dgm:t>
        <a:bodyPr/>
        <a:lstStyle/>
        <a:p>
          <a:endParaRPr lang="es-ES" sz="1400">
            <a:latin typeface="Arial" panose="020B0604020202020204" pitchFamily="34" charset="0"/>
            <a:cs typeface="Arial" panose="020B0604020202020204" pitchFamily="34" charset="0"/>
          </a:endParaRPr>
        </a:p>
      </dgm:t>
    </dgm:pt>
    <dgm:pt modelId="{6EC57F31-F470-4025-86C6-84E01CAD5370}" type="sibTrans" cxnId="{67260D81-E7F9-4F49-9967-0D46788E8D47}">
      <dgm:prSet/>
      <dgm:spPr/>
      <dgm:t>
        <a:bodyPr/>
        <a:lstStyle/>
        <a:p>
          <a:endParaRPr lang="es-ES" sz="1400">
            <a:latin typeface="Arial" panose="020B0604020202020204" pitchFamily="34" charset="0"/>
            <a:cs typeface="Arial" panose="020B0604020202020204" pitchFamily="34" charset="0"/>
          </a:endParaRPr>
        </a:p>
      </dgm:t>
    </dgm:pt>
    <dgm:pt modelId="{9C39595A-0896-41D5-99A1-1D391A39ABD0}">
      <dgm:prSet custT="1"/>
      <dgm:spPr/>
      <dgm:t>
        <a:bodyPr/>
        <a:lstStyle/>
        <a:p>
          <a:pPr algn="just"/>
          <a:r>
            <a:rPr lang="es-MX" sz="1400" dirty="0" smtClean="0">
              <a:latin typeface="Arial" panose="020B0604020202020204" pitchFamily="34" charset="0"/>
              <a:cs typeface="Arial" panose="020B0604020202020204" pitchFamily="34" charset="0"/>
            </a:rPr>
            <a:t>El pago de nóminas es un gasto relacionado con las actividades ordinarias permanentes del partido, tales como los gastos operativos, servicios personales y generales de las Secretarías de la Mujer u órganos equivalentes, lo que representa una restricción del gasto programado.</a:t>
          </a:r>
          <a:endParaRPr lang="es-MX" sz="1400" dirty="0">
            <a:latin typeface="Arial" panose="020B0604020202020204" pitchFamily="34" charset="0"/>
            <a:cs typeface="Arial" panose="020B0604020202020204" pitchFamily="34" charset="0"/>
          </a:endParaRPr>
        </a:p>
      </dgm:t>
    </dgm:pt>
    <dgm:pt modelId="{CDBD31B2-E56C-4A4D-A48E-CCB535267563}" type="parTrans" cxnId="{606E872B-8694-458A-8517-C2B811C70D2C}">
      <dgm:prSet/>
      <dgm:spPr/>
      <dgm:t>
        <a:bodyPr/>
        <a:lstStyle/>
        <a:p>
          <a:endParaRPr lang="es-ES"/>
        </a:p>
      </dgm:t>
    </dgm:pt>
    <dgm:pt modelId="{A18C56D0-07A0-41FB-AD83-78BF3BF064D6}" type="sibTrans" cxnId="{606E872B-8694-458A-8517-C2B811C70D2C}">
      <dgm:prSet/>
      <dgm:spPr/>
      <dgm:t>
        <a:bodyPr/>
        <a:lstStyle/>
        <a:p>
          <a:endParaRPr lang="es-ES"/>
        </a:p>
      </dgm:t>
    </dgm:pt>
    <dgm:pt modelId="{84B6DD34-0E4B-45B5-A7BB-89515F1BE9BD}">
      <dgm:prSet custT="1"/>
      <dgm:spPr/>
      <dgm:t>
        <a:bodyPr/>
        <a:lstStyle/>
        <a:p>
          <a:pPr algn="just"/>
          <a:r>
            <a:rPr lang="es-MX" sz="1400" dirty="0" smtClean="0">
              <a:latin typeface="Arial" panose="020B0604020202020204" pitchFamily="34" charset="0"/>
              <a:cs typeface="Arial" panose="020B0604020202020204" pitchFamily="34" charset="0"/>
            </a:rPr>
            <a:t>Adicionalmente, podría considerarse una restricción del gasto, al promocionar al partido o posicionarlo frente a problemas nacionales en medios masivos de comunicación.</a:t>
          </a:r>
          <a:endParaRPr lang="es-MX" sz="1400" dirty="0">
            <a:latin typeface="Arial" panose="020B0604020202020204" pitchFamily="34" charset="0"/>
            <a:cs typeface="Arial" panose="020B0604020202020204" pitchFamily="34" charset="0"/>
          </a:endParaRPr>
        </a:p>
      </dgm:t>
    </dgm:pt>
    <dgm:pt modelId="{EA3672B5-4078-4130-9872-01286046D0EF}" type="parTrans" cxnId="{E4CE0526-B69E-480D-B330-FFE999343BB2}">
      <dgm:prSet/>
      <dgm:spPr/>
      <dgm:t>
        <a:bodyPr/>
        <a:lstStyle/>
        <a:p>
          <a:endParaRPr lang="es-ES"/>
        </a:p>
      </dgm:t>
    </dgm:pt>
    <dgm:pt modelId="{760288CA-5A81-4B2E-BEE7-567B8C36CA2C}" type="sibTrans" cxnId="{E4CE0526-B69E-480D-B330-FFE999343BB2}">
      <dgm:prSet/>
      <dgm:spPr/>
      <dgm:t>
        <a:bodyPr/>
        <a:lstStyle/>
        <a:p>
          <a:endParaRPr lang="es-ES"/>
        </a:p>
      </dgm:t>
    </dgm:pt>
    <dgm:pt modelId="{7767DC1D-DC35-49E2-8920-F71F28E5EC79}">
      <dgm:prSet custT="1"/>
      <dgm:spPr/>
      <dgm:t>
        <a:bodyPr/>
        <a:lstStyle/>
        <a:p>
          <a:pPr algn="just"/>
          <a:r>
            <a:rPr lang="es-MX" sz="1400" dirty="0" smtClean="0">
              <a:latin typeface="Arial" panose="020B0604020202020204" pitchFamily="34" charset="0"/>
              <a:cs typeface="Arial" panose="020B0604020202020204" pitchFamily="34" charset="0"/>
            </a:rPr>
            <a:t>Además, los partidos deben hacer pública su información, de conformidad con las obligaciones de transparencia.</a:t>
          </a:r>
          <a:endParaRPr lang="es-MX" sz="1400" dirty="0">
            <a:latin typeface="Arial" panose="020B0604020202020204" pitchFamily="34" charset="0"/>
            <a:cs typeface="Arial" panose="020B0604020202020204" pitchFamily="34" charset="0"/>
          </a:endParaRPr>
        </a:p>
      </dgm:t>
    </dgm:pt>
    <dgm:pt modelId="{588AD128-AA3D-4710-8411-03B1E38CC40A}" type="parTrans" cxnId="{AC42C2B7-8AD7-4C1E-8017-DBDC0E296E4A}">
      <dgm:prSet/>
      <dgm:spPr/>
      <dgm:t>
        <a:bodyPr/>
        <a:lstStyle/>
        <a:p>
          <a:endParaRPr lang="es-ES"/>
        </a:p>
      </dgm:t>
    </dgm:pt>
    <dgm:pt modelId="{06EB7F5D-9B80-46A8-B9DB-15C29E5F5FBC}" type="sibTrans" cxnId="{AC42C2B7-8AD7-4C1E-8017-DBDC0E296E4A}">
      <dgm:prSet/>
      <dgm:spPr/>
      <dgm:t>
        <a:bodyPr/>
        <a:lstStyle/>
        <a:p>
          <a:endParaRPr lang="es-ES"/>
        </a:p>
      </dgm:t>
    </dgm:pt>
    <dgm:pt modelId="{078C33FD-7537-4B3E-BC8F-75FB5ED70519}" type="pres">
      <dgm:prSet presAssocID="{AC7F77FC-B43E-4B46-9F74-4FE596086A3F}" presName="Name0" presStyleCnt="0">
        <dgm:presLayoutVars>
          <dgm:dir/>
          <dgm:animLvl val="lvl"/>
          <dgm:resizeHandles val="exact"/>
        </dgm:presLayoutVars>
      </dgm:prSet>
      <dgm:spPr/>
    </dgm:pt>
    <dgm:pt modelId="{A91A9102-3B37-4171-9FE9-842DE0A2C77D}" type="pres">
      <dgm:prSet presAssocID="{A0770E6B-FDD7-4F8F-B4D3-547718F9D590}" presName="linNode" presStyleCnt="0"/>
      <dgm:spPr/>
    </dgm:pt>
    <dgm:pt modelId="{135A2CF2-CA48-47CD-9F1E-21AA1BC088C1}" type="pres">
      <dgm:prSet presAssocID="{A0770E6B-FDD7-4F8F-B4D3-547718F9D590}" presName="parentText" presStyleLbl="node1" presStyleIdx="0" presStyleCnt="4" custScaleX="78197">
        <dgm:presLayoutVars>
          <dgm:chMax val="1"/>
          <dgm:bulletEnabled val="1"/>
        </dgm:presLayoutVars>
      </dgm:prSet>
      <dgm:spPr/>
      <dgm:t>
        <a:bodyPr/>
        <a:lstStyle/>
        <a:p>
          <a:endParaRPr lang="es-ES"/>
        </a:p>
      </dgm:t>
    </dgm:pt>
    <dgm:pt modelId="{C7E01BD0-436C-44F3-8C81-5EBE2E20115D}" type="pres">
      <dgm:prSet presAssocID="{A0770E6B-FDD7-4F8F-B4D3-547718F9D590}" presName="descendantText" presStyleLbl="alignAccFollowNode1" presStyleIdx="0" presStyleCnt="4">
        <dgm:presLayoutVars>
          <dgm:bulletEnabled val="1"/>
        </dgm:presLayoutVars>
      </dgm:prSet>
      <dgm:spPr/>
      <dgm:t>
        <a:bodyPr/>
        <a:lstStyle/>
        <a:p>
          <a:endParaRPr lang="es-ES"/>
        </a:p>
      </dgm:t>
    </dgm:pt>
    <dgm:pt modelId="{8189F9F9-D532-46BF-A03E-CF13048B78DC}" type="pres">
      <dgm:prSet presAssocID="{3908D368-E5A8-40D0-963A-56B576189579}" presName="sp" presStyleCnt="0"/>
      <dgm:spPr/>
    </dgm:pt>
    <dgm:pt modelId="{A66539E5-A411-46A0-AC5F-C04E07D0FE00}" type="pres">
      <dgm:prSet presAssocID="{5A66D77C-C4C2-4970-BF91-2D3AC1AA6E4D}" presName="linNode" presStyleCnt="0"/>
      <dgm:spPr/>
    </dgm:pt>
    <dgm:pt modelId="{98F5A93C-5098-417D-B93F-281F5CF15F98}" type="pres">
      <dgm:prSet presAssocID="{5A66D77C-C4C2-4970-BF91-2D3AC1AA6E4D}" presName="parentText" presStyleLbl="node1" presStyleIdx="1" presStyleCnt="4" custScaleX="78197">
        <dgm:presLayoutVars>
          <dgm:chMax val="1"/>
          <dgm:bulletEnabled val="1"/>
        </dgm:presLayoutVars>
      </dgm:prSet>
      <dgm:spPr/>
      <dgm:t>
        <a:bodyPr/>
        <a:lstStyle/>
        <a:p>
          <a:endParaRPr lang="es-ES"/>
        </a:p>
      </dgm:t>
    </dgm:pt>
    <dgm:pt modelId="{B590D80A-ED6C-40F8-BEE4-8F268574B6EF}" type="pres">
      <dgm:prSet presAssocID="{5A66D77C-C4C2-4970-BF91-2D3AC1AA6E4D}" presName="descendantText" presStyleLbl="alignAccFollowNode1" presStyleIdx="1" presStyleCnt="4">
        <dgm:presLayoutVars>
          <dgm:bulletEnabled val="1"/>
        </dgm:presLayoutVars>
      </dgm:prSet>
      <dgm:spPr/>
      <dgm:t>
        <a:bodyPr/>
        <a:lstStyle/>
        <a:p>
          <a:endParaRPr lang="es-ES"/>
        </a:p>
      </dgm:t>
    </dgm:pt>
    <dgm:pt modelId="{43785BD8-EF70-4019-8B4F-75E409596F81}" type="pres">
      <dgm:prSet presAssocID="{2D33FA73-096F-42EF-B7FE-506CC0756E10}" presName="sp" presStyleCnt="0"/>
      <dgm:spPr/>
    </dgm:pt>
    <dgm:pt modelId="{4247698E-D3E2-4960-A022-CD5A67DE5171}" type="pres">
      <dgm:prSet presAssocID="{AD2A29C6-F844-4592-8C30-07C9AD306F5F}" presName="linNode" presStyleCnt="0"/>
      <dgm:spPr/>
    </dgm:pt>
    <dgm:pt modelId="{ADC904E3-2C4F-44BF-B8F6-DB0C883AF831}" type="pres">
      <dgm:prSet presAssocID="{AD2A29C6-F844-4592-8C30-07C9AD306F5F}" presName="parentText" presStyleLbl="node1" presStyleIdx="2" presStyleCnt="4" custScaleX="78197" custLinFactNeighborX="-236" custLinFactNeighborY="434">
        <dgm:presLayoutVars>
          <dgm:chMax val="1"/>
          <dgm:bulletEnabled val="1"/>
        </dgm:presLayoutVars>
      </dgm:prSet>
      <dgm:spPr/>
      <dgm:t>
        <a:bodyPr/>
        <a:lstStyle/>
        <a:p>
          <a:endParaRPr lang="es-ES"/>
        </a:p>
      </dgm:t>
    </dgm:pt>
    <dgm:pt modelId="{161935AF-05DF-45EC-9FC7-2B4AA30E29D0}" type="pres">
      <dgm:prSet presAssocID="{AD2A29C6-F844-4592-8C30-07C9AD306F5F}" presName="descendantText" presStyleLbl="alignAccFollowNode1" presStyleIdx="2" presStyleCnt="4">
        <dgm:presLayoutVars>
          <dgm:bulletEnabled val="1"/>
        </dgm:presLayoutVars>
      </dgm:prSet>
      <dgm:spPr/>
      <dgm:t>
        <a:bodyPr/>
        <a:lstStyle/>
        <a:p>
          <a:endParaRPr lang="es-ES"/>
        </a:p>
      </dgm:t>
    </dgm:pt>
    <dgm:pt modelId="{B4B81FDC-2D54-4053-AB4C-69342955A795}" type="pres">
      <dgm:prSet presAssocID="{A9236A09-AC16-410A-8B14-9330E71F4664}" presName="sp" presStyleCnt="0"/>
      <dgm:spPr/>
    </dgm:pt>
    <dgm:pt modelId="{E319ADE6-3A90-4EA5-B46A-37E74691AB57}" type="pres">
      <dgm:prSet presAssocID="{99D15676-5C1A-45D5-87F4-EB8A3357FE3A}" presName="linNode" presStyleCnt="0"/>
      <dgm:spPr/>
    </dgm:pt>
    <dgm:pt modelId="{E9D62C13-62CD-49D4-A7C6-2BF0D6C7DB53}" type="pres">
      <dgm:prSet presAssocID="{99D15676-5C1A-45D5-87F4-EB8A3357FE3A}" presName="parentText" presStyleLbl="node1" presStyleIdx="3" presStyleCnt="4" custScaleX="78197">
        <dgm:presLayoutVars>
          <dgm:chMax val="1"/>
          <dgm:bulletEnabled val="1"/>
        </dgm:presLayoutVars>
      </dgm:prSet>
      <dgm:spPr/>
      <dgm:t>
        <a:bodyPr/>
        <a:lstStyle/>
        <a:p>
          <a:endParaRPr lang="es-ES"/>
        </a:p>
      </dgm:t>
    </dgm:pt>
    <dgm:pt modelId="{1C0F39D9-5F6F-452E-8E6F-22C541303D71}" type="pres">
      <dgm:prSet presAssocID="{99D15676-5C1A-45D5-87F4-EB8A3357FE3A}" presName="descendantText" presStyleLbl="alignAccFollowNode1" presStyleIdx="3" presStyleCnt="4" custScaleY="111300">
        <dgm:presLayoutVars>
          <dgm:bulletEnabled val="1"/>
        </dgm:presLayoutVars>
      </dgm:prSet>
      <dgm:spPr/>
      <dgm:t>
        <a:bodyPr/>
        <a:lstStyle/>
        <a:p>
          <a:endParaRPr lang="es-ES"/>
        </a:p>
      </dgm:t>
    </dgm:pt>
  </dgm:ptLst>
  <dgm:cxnLst>
    <dgm:cxn modelId="{66976E88-0A29-4FEE-93EE-3C1B42161B83}" type="presOf" srcId="{E0257EF3-3A4E-443C-8D41-C8F85EDB3E2D}" destId="{C7E01BD0-436C-44F3-8C81-5EBE2E20115D}" srcOrd="0" destOrd="0" presId="urn:microsoft.com/office/officeart/2005/8/layout/vList5"/>
    <dgm:cxn modelId="{F89EA955-365E-4640-AB29-D09FE1BFDDA5}" type="presOf" srcId="{7767DC1D-DC35-49E2-8920-F71F28E5EC79}" destId="{161935AF-05DF-45EC-9FC7-2B4AA30E29D0}" srcOrd="0" destOrd="1" presId="urn:microsoft.com/office/officeart/2005/8/layout/vList5"/>
    <dgm:cxn modelId="{FBBB1A44-483B-480D-B53D-F429E5ACC7FC}" type="presOf" srcId="{5A66D77C-C4C2-4970-BF91-2D3AC1AA6E4D}" destId="{98F5A93C-5098-417D-B93F-281F5CF15F98}" srcOrd="0" destOrd="0" presId="urn:microsoft.com/office/officeart/2005/8/layout/vList5"/>
    <dgm:cxn modelId="{8AD777E4-09AA-4648-9FC7-B09887C5684B}" srcId="{AC7F77FC-B43E-4B46-9F74-4FE596086A3F}" destId="{AD2A29C6-F844-4592-8C30-07C9AD306F5F}" srcOrd="2" destOrd="0" parTransId="{22A47611-37F6-45D7-8E50-AF68C9D6B8F1}" sibTransId="{A9236A09-AC16-410A-8B14-9330E71F4664}"/>
    <dgm:cxn modelId="{476C658F-5472-4DD6-B894-E7E8724C1067}" srcId="{AC7F77FC-B43E-4B46-9F74-4FE596086A3F}" destId="{A0770E6B-FDD7-4F8F-B4D3-547718F9D590}" srcOrd="0" destOrd="0" parTransId="{F9F4C8E0-73E8-4F5A-8020-ABEDB59D63B9}" sibTransId="{3908D368-E5A8-40D0-963A-56B576189579}"/>
    <dgm:cxn modelId="{4A70B96F-B441-4A7F-9CF8-D88630B1A9DF}" srcId="{AC7F77FC-B43E-4B46-9F74-4FE596086A3F}" destId="{5A66D77C-C4C2-4970-BF91-2D3AC1AA6E4D}" srcOrd="1" destOrd="0" parTransId="{8D18E186-9D8A-4163-81FF-EFE8F1CBBC00}" sibTransId="{2D33FA73-096F-42EF-B7FE-506CC0756E10}"/>
    <dgm:cxn modelId="{2F9326B6-7924-488B-BA0C-431E31423077}" type="presOf" srcId="{84B6DD34-0E4B-45B5-A7BB-89515F1BE9BD}" destId="{1C0F39D9-5F6F-452E-8E6F-22C541303D71}" srcOrd="0" destOrd="1" presId="urn:microsoft.com/office/officeart/2005/8/layout/vList5"/>
    <dgm:cxn modelId="{B39F310A-85D7-4288-8EAD-6069287AD42A}" type="presOf" srcId="{A0770E6B-FDD7-4F8F-B4D3-547718F9D590}" destId="{135A2CF2-CA48-47CD-9F1E-21AA1BC088C1}" srcOrd="0" destOrd="0" presId="urn:microsoft.com/office/officeart/2005/8/layout/vList5"/>
    <dgm:cxn modelId="{E4CE0526-B69E-480D-B330-FFE999343BB2}" srcId="{99D15676-5C1A-45D5-87F4-EB8A3357FE3A}" destId="{84B6DD34-0E4B-45B5-A7BB-89515F1BE9BD}" srcOrd="1" destOrd="0" parTransId="{EA3672B5-4078-4130-9872-01286046D0EF}" sibTransId="{760288CA-5A81-4B2E-BEE7-567B8C36CA2C}"/>
    <dgm:cxn modelId="{FA9DAA0F-462E-4DE1-BAE6-6778A71BACAD}" type="presOf" srcId="{99D15676-5C1A-45D5-87F4-EB8A3357FE3A}" destId="{E9D62C13-62CD-49D4-A7C6-2BF0D6C7DB53}" srcOrd="0" destOrd="0" presId="urn:microsoft.com/office/officeart/2005/8/layout/vList5"/>
    <dgm:cxn modelId="{BE69F1BB-0DEA-4622-8838-A86E90F95D63}" type="presOf" srcId="{AD2A29C6-F844-4592-8C30-07C9AD306F5F}" destId="{ADC904E3-2C4F-44BF-B8F6-DB0C883AF831}" srcOrd="0" destOrd="0" presId="urn:microsoft.com/office/officeart/2005/8/layout/vList5"/>
    <dgm:cxn modelId="{CE5F467C-DFB7-4259-839B-409A493C2CDD}" type="presOf" srcId="{AC7F77FC-B43E-4B46-9F74-4FE596086A3F}" destId="{078C33FD-7537-4B3E-BC8F-75FB5ED70519}" srcOrd="0" destOrd="0" presId="urn:microsoft.com/office/officeart/2005/8/layout/vList5"/>
    <dgm:cxn modelId="{A9470670-5757-4F60-9108-A2C6BF54E659}" type="presOf" srcId="{C7C16ED3-9419-4874-A8D7-6FEB5E598787}" destId="{161935AF-05DF-45EC-9FC7-2B4AA30E29D0}" srcOrd="0" destOrd="0" presId="urn:microsoft.com/office/officeart/2005/8/layout/vList5"/>
    <dgm:cxn modelId="{67260D81-E7F9-4F49-9967-0D46788E8D47}" srcId="{99D15676-5C1A-45D5-87F4-EB8A3357FE3A}" destId="{B38C1B81-A44C-4838-8DBF-92A9F757A32D}" srcOrd="0" destOrd="0" parTransId="{BC986513-1D04-498F-980B-5CAAA1912A52}" sibTransId="{6EC57F31-F470-4025-86C6-84E01CAD5370}"/>
    <dgm:cxn modelId="{DD1F570B-039C-4BA8-A035-78E2A4990684}" srcId="{AC7F77FC-B43E-4B46-9F74-4FE596086A3F}" destId="{99D15676-5C1A-45D5-87F4-EB8A3357FE3A}" srcOrd="3" destOrd="0" parTransId="{F0A34D70-1BBC-4CE1-BA75-56BD557572D5}" sibTransId="{E92AB096-3196-48A2-AB8C-66EA0EBEBF3F}"/>
    <dgm:cxn modelId="{DA9AE824-279E-4F98-8D02-008218ABB92F}" srcId="{AD2A29C6-F844-4592-8C30-07C9AD306F5F}" destId="{C7C16ED3-9419-4874-A8D7-6FEB5E598787}" srcOrd="0" destOrd="0" parTransId="{4F0B2D4B-C4DB-47F6-BDD6-DE71CBD8503C}" sibTransId="{F3B2388A-523C-4D07-BB46-5F6A79065A51}"/>
    <dgm:cxn modelId="{41ECBAFA-C082-4BCB-BDC9-4BBA297F46FA}" srcId="{A0770E6B-FDD7-4F8F-B4D3-547718F9D590}" destId="{E0257EF3-3A4E-443C-8D41-C8F85EDB3E2D}" srcOrd="0" destOrd="0" parTransId="{81CBD976-94D4-4C61-80E3-2C346C4DEEC0}" sibTransId="{017605A1-495F-49AA-8AE3-E6D3857FEEA5}"/>
    <dgm:cxn modelId="{AC42C2B7-8AD7-4C1E-8017-DBDC0E296E4A}" srcId="{AD2A29C6-F844-4592-8C30-07C9AD306F5F}" destId="{7767DC1D-DC35-49E2-8920-F71F28E5EC79}" srcOrd="1" destOrd="0" parTransId="{588AD128-AA3D-4710-8411-03B1E38CC40A}" sibTransId="{06EB7F5D-9B80-46A8-B9DB-15C29E5F5FBC}"/>
    <dgm:cxn modelId="{3E689A0A-BCFD-416D-B540-52E2E960C9A7}" type="presOf" srcId="{9C39595A-0896-41D5-99A1-1D391A39ABD0}" destId="{B590D80A-ED6C-40F8-BEE4-8F268574B6EF}" srcOrd="0" destOrd="0" presId="urn:microsoft.com/office/officeart/2005/8/layout/vList5"/>
    <dgm:cxn modelId="{A23DE0C8-7E43-4E66-B16E-E5BCE65001E5}" type="presOf" srcId="{B38C1B81-A44C-4838-8DBF-92A9F757A32D}" destId="{1C0F39D9-5F6F-452E-8E6F-22C541303D71}" srcOrd="0" destOrd="0" presId="urn:microsoft.com/office/officeart/2005/8/layout/vList5"/>
    <dgm:cxn modelId="{606E872B-8694-458A-8517-C2B811C70D2C}" srcId="{5A66D77C-C4C2-4970-BF91-2D3AC1AA6E4D}" destId="{9C39595A-0896-41D5-99A1-1D391A39ABD0}" srcOrd="0" destOrd="0" parTransId="{CDBD31B2-E56C-4A4D-A48E-CCB535267563}" sibTransId="{A18C56D0-07A0-41FB-AD83-78BF3BF064D6}"/>
    <dgm:cxn modelId="{74F84DD6-2731-4BEC-B634-9B4B322F432C}" type="presParOf" srcId="{078C33FD-7537-4B3E-BC8F-75FB5ED70519}" destId="{A91A9102-3B37-4171-9FE9-842DE0A2C77D}" srcOrd="0" destOrd="0" presId="urn:microsoft.com/office/officeart/2005/8/layout/vList5"/>
    <dgm:cxn modelId="{B66842C2-6215-4B28-B720-E4FC3F40EC88}" type="presParOf" srcId="{A91A9102-3B37-4171-9FE9-842DE0A2C77D}" destId="{135A2CF2-CA48-47CD-9F1E-21AA1BC088C1}" srcOrd="0" destOrd="0" presId="urn:microsoft.com/office/officeart/2005/8/layout/vList5"/>
    <dgm:cxn modelId="{4DA2AA35-0D35-475C-8E0D-BBAB91F8846C}" type="presParOf" srcId="{A91A9102-3B37-4171-9FE9-842DE0A2C77D}" destId="{C7E01BD0-436C-44F3-8C81-5EBE2E20115D}" srcOrd="1" destOrd="0" presId="urn:microsoft.com/office/officeart/2005/8/layout/vList5"/>
    <dgm:cxn modelId="{A4AF383D-DA8C-4839-879F-3BC58874B9D3}" type="presParOf" srcId="{078C33FD-7537-4B3E-BC8F-75FB5ED70519}" destId="{8189F9F9-D532-46BF-A03E-CF13048B78DC}" srcOrd="1" destOrd="0" presId="urn:microsoft.com/office/officeart/2005/8/layout/vList5"/>
    <dgm:cxn modelId="{CEE08432-7144-46C2-BEC0-4BA43295C4D5}" type="presParOf" srcId="{078C33FD-7537-4B3E-BC8F-75FB5ED70519}" destId="{A66539E5-A411-46A0-AC5F-C04E07D0FE00}" srcOrd="2" destOrd="0" presId="urn:microsoft.com/office/officeart/2005/8/layout/vList5"/>
    <dgm:cxn modelId="{F97966C7-03CD-4D86-A50C-E1A4B2E0BE3A}" type="presParOf" srcId="{A66539E5-A411-46A0-AC5F-C04E07D0FE00}" destId="{98F5A93C-5098-417D-B93F-281F5CF15F98}" srcOrd="0" destOrd="0" presId="urn:microsoft.com/office/officeart/2005/8/layout/vList5"/>
    <dgm:cxn modelId="{0B799156-4FAE-4214-BF9E-72331324C51A}" type="presParOf" srcId="{A66539E5-A411-46A0-AC5F-C04E07D0FE00}" destId="{B590D80A-ED6C-40F8-BEE4-8F268574B6EF}" srcOrd="1" destOrd="0" presId="urn:microsoft.com/office/officeart/2005/8/layout/vList5"/>
    <dgm:cxn modelId="{ACA5EEA1-91BF-448F-A0B3-D5CEAB269E51}" type="presParOf" srcId="{078C33FD-7537-4B3E-BC8F-75FB5ED70519}" destId="{43785BD8-EF70-4019-8B4F-75E409596F81}" srcOrd="3" destOrd="0" presId="urn:microsoft.com/office/officeart/2005/8/layout/vList5"/>
    <dgm:cxn modelId="{F94176D9-F8EE-49AF-B7D0-71D0D6EA2950}" type="presParOf" srcId="{078C33FD-7537-4B3E-BC8F-75FB5ED70519}" destId="{4247698E-D3E2-4960-A022-CD5A67DE5171}" srcOrd="4" destOrd="0" presId="urn:microsoft.com/office/officeart/2005/8/layout/vList5"/>
    <dgm:cxn modelId="{F33C54CE-B57E-422A-8654-68C8765CED6E}" type="presParOf" srcId="{4247698E-D3E2-4960-A022-CD5A67DE5171}" destId="{ADC904E3-2C4F-44BF-B8F6-DB0C883AF831}" srcOrd="0" destOrd="0" presId="urn:microsoft.com/office/officeart/2005/8/layout/vList5"/>
    <dgm:cxn modelId="{5020CAA2-4712-4CE6-96E4-9E8DAB4A8632}" type="presParOf" srcId="{4247698E-D3E2-4960-A022-CD5A67DE5171}" destId="{161935AF-05DF-45EC-9FC7-2B4AA30E29D0}" srcOrd="1" destOrd="0" presId="urn:microsoft.com/office/officeart/2005/8/layout/vList5"/>
    <dgm:cxn modelId="{105FB439-7B76-4883-B305-7FA6D3B59E4E}" type="presParOf" srcId="{078C33FD-7537-4B3E-BC8F-75FB5ED70519}" destId="{B4B81FDC-2D54-4053-AB4C-69342955A795}" srcOrd="5" destOrd="0" presId="urn:microsoft.com/office/officeart/2005/8/layout/vList5"/>
    <dgm:cxn modelId="{292E4F96-4CDF-49AD-9F27-C98E0F474B46}" type="presParOf" srcId="{078C33FD-7537-4B3E-BC8F-75FB5ED70519}" destId="{E319ADE6-3A90-4EA5-B46A-37E74691AB57}" srcOrd="6" destOrd="0" presId="urn:microsoft.com/office/officeart/2005/8/layout/vList5"/>
    <dgm:cxn modelId="{09F70587-F347-4378-9D5D-B198AA2F0DDB}" type="presParOf" srcId="{E319ADE6-3A90-4EA5-B46A-37E74691AB57}" destId="{E9D62C13-62CD-49D4-A7C6-2BF0D6C7DB53}" srcOrd="0" destOrd="0" presId="urn:microsoft.com/office/officeart/2005/8/layout/vList5"/>
    <dgm:cxn modelId="{88E5DB87-F68F-433B-A025-58F11905EB55}" type="presParOf" srcId="{E319ADE6-3A90-4EA5-B46A-37E74691AB57}" destId="{1C0F39D9-5F6F-452E-8E6F-22C541303D71}"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7F77FC-B43E-4B46-9F74-4FE596086A3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
        </a:p>
      </dgm:t>
    </dgm:pt>
    <dgm:pt modelId="{A0770E6B-FDD7-4F8F-B4D3-547718F9D590}">
      <dgm:prSet phldrT="[Texto]" custT="1"/>
      <dgm:spPr>
        <a:solidFill>
          <a:srgbClr val="D60093"/>
        </a:solidFill>
        <a:ln>
          <a:solidFill>
            <a:srgbClr val="D60093"/>
          </a:solidFill>
        </a:ln>
      </dgm:spPr>
      <dgm:t>
        <a:bodyPr/>
        <a:lstStyle/>
        <a:p>
          <a:r>
            <a:rPr lang="es-MX" sz="1600" b="1" dirty="0" smtClean="0">
              <a:latin typeface="Arial" panose="020B0604020202020204" pitchFamily="34" charset="0"/>
              <a:cs typeface="Arial" panose="020B0604020202020204" pitchFamily="34" charset="0"/>
            </a:rPr>
            <a:t>Taller: Manejo del debate político</a:t>
          </a:r>
          <a:endParaRPr lang="es-ES" sz="1600" dirty="0">
            <a:latin typeface="Arial" panose="020B0604020202020204" pitchFamily="34" charset="0"/>
            <a:cs typeface="Arial" panose="020B0604020202020204" pitchFamily="34" charset="0"/>
          </a:endParaRPr>
        </a:p>
      </dgm:t>
    </dgm:pt>
    <dgm:pt modelId="{F9F4C8E0-73E8-4F5A-8020-ABEDB59D63B9}" type="parTrans" cxnId="{476C658F-5472-4DD6-B894-E7E8724C1067}">
      <dgm:prSet/>
      <dgm:spPr/>
      <dgm:t>
        <a:bodyPr/>
        <a:lstStyle/>
        <a:p>
          <a:endParaRPr lang="es-ES" sz="1400">
            <a:latin typeface="Arial" panose="020B0604020202020204" pitchFamily="34" charset="0"/>
            <a:cs typeface="Arial" panose="020B0604020202020204" pitchFamily="34" charset="0"/>
          </a:endParaRPr>
        </a:p>
      </dgm:t>
    </dgm:pt>
    <dgm:pt modelId="{3908D368-E5A8-40D0-963A-56B576189579}" type="sibTrans" cxnId="{476C658F-5472-4DD6-B894-E7E8724C1067}">
      <dgm:prSet/>
      <dgm:spPr/>
      <dgm:t>
        <a:bodyPr/>
        <a:lstStyle/>
        <a:p>
          <a:endParaRPr lang="es-ES" sz="1400">
            <a:latin typeface="Arial" panose="020B0604020202020204" pitchFamily="34" charset="0"/>
            <a:cs typeface="Arial" panose="020B0604020202020204" pitchFamily="34" charset="0"/>
          </a:endParaRPr>
        </a:p>
      </dgm:t>
    </dgm:pt>
    <dgm:pt modelId="{E0257EF3-3A4E-443C-8D41-C8F85EDB3E2D}">
      <dgm:prSet phldrT="[Texto]" custT="1"/>
      <dgm:spPr/>
      <dgm:t>
        <a:bodyPr/>
        <a:lstStyle/>
        <a:p>
          <a:pPr algn="just"/>
          <a:r>
            <a:rPr lang="es-MX" sz="1400" dirty="0" smtClean="0">
              <a:latin typeface="Arial" panose="020B0604020202020204" pitchFamily="34" charset="0"/>
              <a:cs typeface="Arial" panose="020B0604020202020204" pitchFamily="34" charset="0"/>
            </a:rPr>
            <a:t>El contenido del proyecto es beneficiar a </a:t>
          </a:r>
          <a:r>
            <a:rPr lang="es-MX" sz="1400" dirty="0" smtClean="0">
              <a:latin typeface="Arial" panose="020B0604020202020204" pitchFamily="34" charset="0"/>
              <a:cs typeface="Arial" panose="020B0604020202020204" pitchFamily="34" charset="0"/>
            </a:rPr>
            <a:t>mujeres lideresas del partido en puestos de toma de decisión y </a:t>
          </a:r>
          <a:r>
            <a:rPr lang="es-MX" sz="1400" dirty="0" smtClean="0">
              <a:latin typeface="Arial" panose="020B0604020202020204" pitchFamily="34" charset="0"/>
              <a:cs typeface="Arial" panose="020B0604020202020204" pitchFamily="34" charset="0"/>
            </a:rPr>
            <a:t>mujeres candidatas en las 5 entidades federativas con proceso electoral en 2019, </a:t>
          </a:r>
          <a:r>
            <a:rPr lang="es-MX" sz="1400" dirty="0" smtClean="0">
              <a:latin typeface="Arial" panose="020B0604020202020204" pitchFamily="34" charset="0"/>
              <a:cs typeface="Arial" panose="020B0604020202020204" pitchFamily="34" charset="0"/>
            </a:rPr>
            <a:t>lo cual representa una restricción del gasto programado, al </a:t>
          </a:r>
          <a:r>
            <a:rPr lang="es-MX" sz="1400" dirty="0" smtClean="0">
              <a:latin typeface="Arial" panose="020B0604020202020204" pitchFamily="34" charset="0"/>
              <a:cs typeface="Arial" panose="020B0604020202020204" pitchFamily="34" charset="0"/>
            </a:rPr>
            <a:t>promover o difundir a candidaturas y la plataforma electoral del partido.</a:t>
          </a:r>
          <a:endParaRPr lang="es-ES" sz="1400" dirty="0">
            <a:latin typeface="Arial" panose="020B0604020202020204" pitchFamily="34" charset="0"/>
            <a:cs typeface="Arial" panose="020B0604020202020204" pitchFamily="34" charset="0"/>
          </a:endParaRPr>
        </a:p>
      </dgm:t>
    </dgm:pt>
    <dgm:pt modelId="{81CBD976-94D4-4C61-80E3-2C346C4DEEC0}" type="parTrans" cxnId="{41ECBAFA-C082-4BCB-BDC9-4BBA297F46FA}">
      <dgm:prSet/>
      <dgm:spPr/>
      <dgm:t>
        <a:bodyPr/>
        <a:lstStyle/>
        <a:p>
          <a:endParaRPr lang="es-ES" sz="1400">
            <a:latin typeface="Arial" panose="020B0604020202020204" pitchFamily="34" charset="0"/>
            <a:cs typeface="Arial" panose="020B0604020202020204" pitchFamily="34" charset="0"/>
          </a:endParaRPr>
        </a:p>
      </dgm:t>
    </dgm:pt>
    <dgm:pt modelId="{017605A1-495F-49AA-8AE3-E6D3857FEEA5}" type="sibTrans" cxnId="{41ECBAFA-C082-4BCB-BDC9-4BBA297F46FA}">
      <dgm:prSet/>
      <dgm:spPr/>
      <dgm:t>
        <a:bodyPr/>
        <a:lstStyle/>
        <a:p>
          <a:endParaRPr lang="es-ES" sz="1400">
            <a:latin typeface="Arial" panose="020B0604020202020204" pitchFamily="34" charset="0"/>
            <a:cs typeface="Arial" panose="020B0604020202020204" pitchFamily="34" charset="0"/>
          </a:endParaRPr>
        </a:p>
      </dgm:t>
    </dgm:pt>
    <dgm:pt modelId="{5A66D77C-C4C2-4970-BF91-2D3AC1AA6E4D}">
      <dgm:prSet custT="1"/>
      <dgm:spPr>
        <a:solidFill>
          <a:srgbClr val="D60093"/>
        </a:solidFill>
        <a:ln>
          <a:solidFill>
            <a:srgbClr val="D60093"/>
          </a:solidFill>
        </a:ln>
      </dgm:spPr>
      <dgm:t>
        <a:bodyPr/>
        <a:lstStyle/>
        <a:p>
          <a:r>
            <a:rPr lang="es-MX" sz="1600" b="1" dirty="0" smtClean="0">
              <a:latin typeface="Arial" panose="020B0604020202020204" pitchFamily="34" charset="0"/>
              <a:cs typeface="Arial" panose="020B0604020202020204" pitchFamily="34" charset="0"/>
            </a:rPr>
            <a:t>Taller: El ser y quehacer del comité municipal exitoso</a:t>
          </a:r>
        </a:p>
      </dgm:t>
    </dgm:pt>
    <dgm:pt modelId="{8D18E186-9D8A-4163-81FF-EFE8F1CBBC00}" type="parTrans" cxnId="{4A70B96F-B441-4A7F-9CF8-D88630B1A9DF}">
      <dgm:prSet/>
      <dgm:spPr/>
      <dgm:t>
        <a:bodyPr/>
        <a:lstStyle/>
        <a:p>
          <a:endParaRPr lang="es-ES" sz="1400">
            <a:latin typeface="Arial" panose="020B0604020202020204" pitchFamily="34" charset="0"/>
            <a:cs typeface="Arial" panose="020B0604020202020204" pitchFamily="34" charset="0"/>
          </a:endParaRPr>
        </a:p>
      </dgm:t>
    </dgm:pt>
    <dgm:pt modelId="{2D33FA73-096F-42EF-B7FE-506CC0756E10}" type="sibTrans" cxnId="{4A70B96F-B441-4A7F-9CF8-D88630B1A9DF}">
      <dgm:prSet/>
      <dgm:spPr/>
      <dgm:t>
        <a:bodyPr/>
        <a:lstStyle/>
        <a:p>
          <a:endParaRPr lang="es-ES" sz="1400">
            <a:latin typeface="Arial" panose="020B0604020202020204" pitchFamily="34" charset="0"/>
            <a:cs typeface="Arial" panose="020B0604020202020204" pitchFamily="34" charset="0"/>
          </a:endParaRPr>
        </a:p>
      </dgm:t>
    </dgm:pt>
    <dgm:pt modelId="{693BD7EE-000C-4D88-9877-7B392F9ED297}">
      <dgm:prSet custT="1"/>
      <dgm:spPr/>
      <dgm:t>
        <a:bodyPr/>
        <a:lstStyle/>
        <a:p>
          <a:pPr algn="just"/>
          <a:r>
            <a:rPr lang="es-MX" sz="1400" dirty="0" smtClean="0">
              <a:latin typeface="Arial" panose="020B0604020202020204" pitchFamily="34" charset="0"/>
              <a:cs typeface="Arial" panose="020B0604020202020204" pitchFamily="34" charset="0"/>
            </a:rPr>
            <a:t>El contenido del proyecto se orienta a definir un perfil competencial para un exitoso desempeño en los Comités Municipales y Seccionales del partido, además de dar a conocer las funciones y responsabilidades inherentes a cada Secretaría que conforman dichos Comités, desarrollando un programa de trabajo con metas y objetivos encaminadas al fortalecimiento institucional; </a:t>
          </a:r>
          <a:r>
            <a:rPr lang="es-MX" sz="1400" dirty="0" smtClean="0">
              <a:latin typeface="Arial" panose="020B0604020202020204" pitchFamily="34" charset="0"/>
              <a:cs typeface="Arial" panose="020B0604020202020204" pitchFamily="34" charset="0"/>
            </a:rPr>
            <a:t>lo cual representa una restricción del gasto programado, al </a:t>
          </a:r>
          <a:r>
            <a:rPr lang="es-MX" sz="1400" dirty="0" smtClean="0">
              <a:latin typeface="Arial" panose="020B0604020202020204" pitchFamily="34" charset="0"/>
              <a:cs typeface="Arial" panose="020B0604020202020204" pitchFamily="34" charset="0"/>
            </a:rPr>
            <a:t>evaluar condiciones del partido o preparar a sus dirigentes para el desempeño de sus funciones.</a:t>
          </a:r>
          <a:endParaRPr lang="es-MX" sz="1400" dirty="0">
            <a:latin typeface="Arial" panose="020B0604020202020204" pitchFamily="34" charset="0"/>
            <a:cs typeface="Arial" panose="020B0604020202020204" pitchFamily="34" charset="0"/>
          </a:endParaRPr>
        </a:p>
      </dgm:t>
    </dgm:pt>
    <dgm:pt modelId="{510DB456-D609-4D79-8DF1-303392CED4FE}" type="parTrans" cxnId="{BFB33824-80BB-41EE-B90F-E1837A6917C3}">
      <dgm:prSet/>
      <dgm:spPr/>
      <dgm:t>
        <a:bodyPr/>
        <a:lstStyle/>
        <a:p>
          <a:endParaRPr lang="es-ES" sz="1400">
            <a:latin typeface="Arial" panose="020B0604020202020204" pitchFamily="34" charset="0"/>
            <a:cs typeface="Arial" panose="020B0604020202020204" pitchFamily="34" charset="0"/>
          </a:endParaRPr>
        </a:p>
      </dgm:t>
    </dgm:pt>
    <dgm:pt modelId="{630DE798-031A-4940-9A43-5B3F24D54AB3}" type="sibTrans" cxnId="{BFB33824-80BB-41EE-B90F-E1837A6917C3}">
      <dgm:prSet/>
      <dgm:spPr/>
      <dgm:t>
        <a:bodyPr/>
        <a:lstStyle/>
        <a:p>
          <a:endParaRPr lang="es-ES" sz="1400">
            <a:latin typeface="Arial" panose="020B0604020202020204" pitchFamily="34" charset="0"/>
            <a:cs typeface="Arial" panose="020B0604020202020204" pitchFamily="34" charset="0"/>
          </a:endParaRPr>
        </a:p>
      </dgm:t>
    </dgm:pt>
    <dgm:pt modelId="{99D15676-5C1A-45D5-87F4-EB8A3357FE3A}">
      <dgm:prSet custT="1"/>
      <dgm:spPr>
        <a:solidFill>
          <a:srgbClr val="D60093"/>
        </a:solidFill>
        <a:ln>
          <a:solidFill>
            <a:srgbClr val="D60093"/>
          </a:solidFill>
        </a:ln>
      </dgm:spPr>
      <dgm:t>
        <a:bodyPr/>
        <a:lstStyle/>
        <a:p>
          <a:r>
            <a:rPr lang="es-MX" sz="1600" b="1" dirty="0" smtClean="0">
              <a:latin typeface="Arial" panose="020B0604020202020204" pitchFamily="34" charset="0"/>
              <a:cs typeface="Arial" panose="020B0604020202020204" pitchFamily="34" charset="0"/>
            </a:rPr>
            <a:t>Cabildeo y debate político </a:t>
          </a:r>
          <a:endParaRPr lang="es-MX" sz="1600" b="1" dirty="0">
            <a:latin typeface="Arial" panose="020B0604020202020204" pitchFamily="34" charset="0"/>
            <a:cs typeface="Arial" panose="020B0604020202020204" pitchFamily="34" charset="0"/>
          </a:endParaRPr>
        </a:p>
      </dgm:t>
    </dgm:pt>
    <dgm:pt modelId="{F0A34D70-1BBC-4CE1-BA75-56BD557572D5}" type="parTrans" cxnId="{DD1F570B-039C-4BA8-A035-78E2A4990684}">
      <dgm:prSet/>
      <dgm:spPr/>
      <dgm:t>
        <a:bodyPr/>
        <a:lstStyle/>
        <a:p>
          <a:endParaRPr lang="es-ES" sz="1400">
            <a:latin typeface="Arial" panose="020B0604020202020204" pitchFamily="34" charset="0"/>
            <a:cs typeface="Arial" panose="020B0604020202020204" pitchFamily="34" charset="0"/>
          </a:endParaRPr>
        </a:p>
      </dgm:t>
    </dgm:pt>
    <dgm:pt modelId="{E92AB096-3196-48A2-AB8C-66EA0EBEBF3F}" type="sibTrans" cxnId="{DD1F570B-039C-4BA8-A035-78E2A4990684}">
      <dgm:prSet/>
      <dgm:spPr/>
      <dgm:t>
        <a:bodyPr/>
        <a:lstStyle/>
        <a:p>
          <a:endParaRPr lang="es-ES" sz="1400">
            <a:latin typeface="Arial" panose="020B0604020202020204" pitchFamily="34" charset="0"/>
            <a:cs typeface="Arial" panose="020B0604020202020204" pitchFamily="34" charset="0"/>
          </a:endParaRPr>
        </a:p>
      </dgm:t>
    </dgm:pt>
    <dgm:pt modelId="{B38C1B81-A44C-4838-8DBF-92A9F757A32D}">
      <dgm:prSet custT="1"/>
      <dgm:spPr/>
      <dgm:t>
        <a:bodyPr/>
        <a:lstStyle/>
        <a:p>
          <a:pPr algn="just"/>
          <a:r>
            <a:rPr lang="es-MX" sz="1400" dirty="0" smtClean="0">
              <a:latin typeface="Arial" panose="020B0604020202020204" pitchFamily="34" charset="0"/>
              <a:cs typeface="Arial" panose="020B0604020202020204" pitchFamily="34" charset="0"/>
            </a:rPr>
            <a:t>El proyecto está enfocado en beneficiar a funcionarios públicos en temas relacionados con el ejercicio de sus funciones, lo que constituye un objeto no partidista, lo cual impide a los partidos políticos apoyar actividades o funciones de un órgano de gobierno de los ámbitos federal, local o municipal.</a:t>
          </a:r>
          <a:endParaRPr lang="es-MX" sz="1400" dirty="0">
            <a:latin typeface="Arial" panose="020B0604020202020204" pitchFamily="34" charset="0"/>
            <a:cs typeface="Arial" panose="020B0604020202020204" pitchFamily="34" charset="0"/>
          </a:endParaRPr>
        </a:p>
      </dgm:t>
    </dgm:pt>
    <dgm:pt modelId="{BC986513-1D04-498F-980B-5CAAA1912A52}" type="parTrans" cxnId="{67260D81-E7F9-4F49-9967-0D46788E8D47}">
      <dgm:prSet/>
      <dgm:spPr/>
      <dgm:t>
        <a:bodyPr/>
        <a:lstStyle/>
        <a:p>
          <a:endParaRPr lang="es-ES" sz="1400">
            <a:latin typeface="Arial" panose="020B0604020202020204" pitchFamily="34" charset="0"/>
            <a:cs typeface="Arial" panose="020B0604020202020204" pitchFamily="34" charset="0"/>
          </a:endParaRPr>
        </a:p>
      </dgm:t>
    </dgm:pt>
    <dgm:pt modelId="{6EC57F31-F470-4025-86C6-84E01CAD5370}" type="sibTrans" cxnId="{67260D81-E7F9-4F49-9967-0D46788E8D47}">
      <dgm:prSet/>
      <dgm:spPr/>
      <dgm:t>
        <a:bodyPr/>
        <a:lstStyle/>
        <a:p>
          <a:endParaRPr lang="es-ES" sz="1400">
            <a:latin typeface="Arial" panose="020B0604020202020204" pitchFamily="34" charset="0"/>
            <a:cs typeface="Arial" panose="020B0604020202020204" pitchFamily="34" charset="0"/>
          </a:endParaRPr>
        </a:p>
      </dgm:t>
    </dgm:pt>
    <dgm:pt modelId="{23C5D56A-750B-4253-80C4-34E6A1DED134}">
      <dgm:prSet custT="1"/>
      <dgm:spPr/>
      <dgm:t>
        <a:bodyPr/>
        <a:lstStyle/>
        <a:p>
          <a:pPr algn="just"/>
          <a:r>
            <a:rPr lang="es-MX" sz="1400" dirty="0" smtClean="0">
              <a:latin typeface="Arial" panose="020B0604020202020204" pitchFamily="34" charset="0"/>
              <a:cs typeface="Arial" panose="020B0604020202020204" pitchFamily="34" charset="0"/>
            </a:rPr>
            <a:t>Además, se observó que un presupuesto sobrevaluado, en función al número de personas beneficiadas y las actividades a desarrollar.</a:t>
          </a:r>
          <a:endParaRPr lang="es-MX" sz="1400" dirty="0">
            <a:latin typeface="Arial" panose="020B0604020202020204" pitchFamily="34" charset="0"/>
            <a:cs typeface="Arial" panose="020B0604020202020204" pitchFamily="34" charset="0"/>
          </a:endParaRPr>
        </a:p>
      </dgm:t>
    </dgm:pt>
    <dgm:pt modelId="{8765AB49-2AE0-4E5D-BDEC-CD9A9E9E4B05}" type="parTrans" cxnId="{98052BFF-39D0-49A9-A654-041C4F00B8AE}">
      <dgm:prSet/>
      <dgm:spPr/>
    </dgm:pt>
    <dgm:pt modelId="{1DB11334-421C-420F-A133-544ABAA5DCB8}" type="sibTrans" cxnId="{98052BFF-39D0-49A9-A654-041C4F00B8AE}">
      <dgm:prSet/>
      <dgm:spPr/>
    </dgm:pt>
    <dgm:pt modelId="{078C33FD-7537-4B3E-BC8F-75FB5ED70519}" type="pres">
      <dgm:prSet presAssocID="{AC7F77FC-B43E-4B46-9F74-4FE596086A3F}" presName="Name0" presStyleCnt="0">
        <dgm:presLayoutVars>
          <dgm:dir/>
          <dgm:animLvl val="lvl"/>
          <dgm:resizeHandles val="exact"/>
        </dgm:presLayoutVars>
      </dgm:prSet>
      <dgm:spPr/>
    </dgm:pt>
    <dgm:pt modelId="{A91A9102-3B37-4171-9FE9-842DE0A2C77D}" type="pres">
      <dgm:prSet presAssocID="{A0770E6B-FDD7-4F8F-B4D3-547718F9D590}" presName="linNode" presStyleCnt="0"/>
      <dgm:spPr/>
    </dgm:pt>
    <dgm:pt modelId="{135A2CF2-CA48-47CD-9F1E-21AA1BC088C1}" type="pres">
      <dgm:prSet presAssocID="{A0770E6B-FDD7-4F8F-B4D3-547718F9D590}" presName="parentText" presStyleLbl="node1" presStyleIdx="0" presStyleCnt="3" custScaleX="78197" custLinFactNeighborX="983">
        <dgm:presLayoutVars>
          <dgm:chMax val="1"/>
          <dgm:bulletEnabled val="1"/>
        </dgm:presLayoutVars>
      </dgm:prSet>
      <dgm:spPr/>
      <dgm:t>
        <a:bodyPr/>
        <a:lstStyle/>
        <a:p>
          <a:endParaRPr lang="es-ES"/>
        </a:p>
      </dgm:t>
    </dgm:pt>
    <dgm:pt modelId="{C7E01BD0-436C-44F3-8C81-5EBE2E20115D}" type="pres">
      <dgm:prSet presAssocID="{A0770E6B-FDD7-4F8F-B4D3-547718F9D590}" presName="descendantText" presStyleLbl="alignAccFollowNode1" presStyleIdx="0" presStyleCnt="3">
        <dgm:presLayoutVars>
          <dgm:bulletEnabled val="1"/>
        </dgm:presLayoutVars>
      </dgm:prSet>
      <dgm:spPr/>
      <dgm:t>
        <a:bodyPr/>
        <a:lstStyle/>
        <a:p>
          <a:endParaRPr lang="es-ES"/>
        </a:p>
      </dgm:t>
    </dgm:pt>
    <dgm:pt modelId="{8189F9F9-D532-46BF-A03E-CF13048B78DC}" type="pres">
      <dgm:prSet presAssocID="{3908D368-E5A8-40D0-963A-56B576189579}" presName="sp" presStyleCnt="0"/>
      <dgm:spPr/>
    </dgm:pt>
    <dgm:pt modelId="{A66539E5-A411-46A0-AC5F-C04E07D0FE00}" type="pres">
      <dgm:prSet presAssocID="{5A66D77C-C4C2-4970-BF91-2D3AC1AA6E4D}" presName="linNode" presStyleCnt="0"/>
      <dgm:spPr/>
    </dgm:pt>
    <dgm:pt modelId="{98F5A93C-5098-417D-B93F-281F5CF15F98}" type="pres">
      <dgm:prSet presAssocID="{5A66D77C-C4C2-4970-BF91-2D3AC1AA6E4D}" presName="parentText" presStyleLbl="node1" presStyleIdx="1" presStyleCnt="3" custScaleX="78197" custLinFactNeighborX="983">
        <dgm:presLayoutVars>
          <dgm:chMax val="1"/>
          <dgm:bulletEnabled val="1"/>
        </dgm:presLayoutVars>
      </dgm:prSet>
      <dgm:spPr/>
      <dgm:t>
        <a:bodyPr/>
        <a:lstStyle/>
        <a:p>
          <a:endParaRPr lang="es-ES"/>
        </a:p>
      </dgm:t>
    </dgm:pt>
    <dgm:pt modelId="{B590D80A-ED6C-40F8-BEE4-8F268574B6EF}" type="pres">
      <dgm:prSet presAssocID="{5A66D77C-C4C2-4970-BF91-2D3AC1AA6E4D}" presName="descendantText" presStyleLbl="alignAccFollowNode1" presStyleIdx="1" presStyleCnt="3" custScaleY="122323">
        <dgm:presLayoutVars>
          <dgm:bulletEnabled val="1"/>
        </dgm:presLayoutVars>
      </dgm:prSet>
      <dgm:spPr/>
      <dgm:t>
        <a:bodyPr/>
        <a:lstStyle/>
        <a:p>
          <a:endParaRPr lang="es-ES"/>
        </a:p>
      </dgm:t>
    </dgm:pt>
    <dgm:pt modelId="{43785BD8-EF70-4019-8B4F-75E409596F81}" type="pres">
      <dgm:prSet presAssocID="{2D33FA73-096F-42EF-B7FE-506CC0756E10}" presName="sp" presStyleCnt="0"/>
      <dgm:spPr/>
    </dgm:pt>
    <dgm:pt modelId="{E319ADE6-3A90-4EA5-B46A-37E74691AB57}" type="pres">
      <dgm:prSet presAssocID="{99D15676-5C1A-45D5-87F4-EB8A3357FE3A}" presName="linNode" presStyleCnt="0"/>
      <dgm:spPr/>
    </dgm:pt>
    <dgm:pt modelId="{E9D62C13-62CD-49D4-A7C6-2BF0D6C7DB53}" type="pres">
      <dgm:prSet presAssocID="{99D15676-5C1A-45D5-87F4-EB8A3357FE3A}" presName="parentText" presStyleLbl="node1" presStyleIdx="2" presStyleCnt="3" custScaleX="78197" custLinFactNeighborX="983">
        <dgm:presLayoutVars>
          <dgm:chMax val="1"/>
          <dgm:bulletEnabled val="1"/>
        </dgm:presLayoutVars>
      </dgm:prSet>
      <dgm:spPr/>
      <dgm:t>
        <a:bodyPr/>
        <a:lstStyle/>
        <a:p>
          <a:endParaRPr lang="es-ES"/>
        </a:p>
      </dgm:t>
    </dgm:pt>
    <dgm:pt modelId="{1C0F39D9-5F6F-452E-8E6F-22C541303D71}" type="pres">
      <dgm:prSet presAssocID="{99D15676-5C1A-45D5-87F4-EB8A3357FE3A}" presName="descendantText" presStyleLbl="alignAccFollowNode1" presStyleIdx="2" presStyleCnt="3">
        <dgm:presLayoutVars>
          <dgm:bulletEnabled val="1"/>
        </dgm:presLayoutVars>
      </dgm:prSet>
      <dgm:spPr/>
      <dgm:t>
        <a:bodyPr/>
        <a:lstStyle/>
        <a:p>
          <a:endParaRPr lang="es-ES"/>
        </a:p>
      </dgm:t>
    </dgm:pt>
  </dgm:ptLst>
  <dgm:cxnLst>
    <dgm:cxn modelId="{66976E88-0A29-4FEE-93EE-3C1B42161B83}" type="presOf" srcId="{E0257EF3-3A4E-443C-8D41-C8F85EDB3E2D}" destId="{C7E01BD0-436C-44F3-8C81-5EBE2E20115D}" srcOrd="0" destOrd="0" presId="urn:microsoft.com/office/officeart/2005/8/layout/vList5"/>
    <dgm:cxn modelId="{903302DA-F866-4993-B3F4-80D06FB07F11}" type="presOf" srcId="{23C5D56A-750B-4253-80C4-34E6A1DED134}" destId="{1C0F39D9-5F6F-452E-8E6F-22C541303D71}" srcOrd="0" destOrd="1" presId="urn:microsoft.com/office/officeart/2005/8/layout/vList5"/>
    <dgm:cxn modelId="{FBBB1A44-483B-480D-B53D-F429E5ACC7FC}" type="presOf" srcId="{5A66D77C-C4C2-4970-BF91-2D3AC1AA6E4D}" destId="{98F5A93C-5098-417D-B93F-281F5CF15F98}" srcOrd="0" destOrd="0" presId="urn:microsoft.com/office/officeart/2005/8/layout/vList5"/>
    <dgm:cxn modelId="{476C658F-5472-4DD6-B894-E7E8724C1067}" srcId="{AC7F77FC-B43E-4B46-9F74-4FE596086A3F}" destId="{A0770E6B-FDD7-4F8F-B4D3-547718F9D590}" srcOrd="0" destOrd="0" parTransId="{F9F4C8E0-73E8-4F5A-8020-ABEDB59D63B9}" sibTransId="{3908D368-E5A8-40D0-963A-56B576189579}"/>
    <dgm:cxn modelId="{4A70B96F-B441-4A7F-9CF8-D88630B1A9DF}" srcId="{AC7F77FC-B43E-4B46-9F74-4FE596086A3F}" destId="{5A66D77C-C4C2-4970-BF91-2D3AC1AA6E4D}" srcOrd="1" destOrd="0" parTransId="{8D18E186-9D8A-4163-81FF-EFE8F1CBBC00}" sibTransId="{2D33FA73-096F-42EF-B7FE-506CC0756E10}"/>
    <dgm:cxn modelId="{B39F310A-85D7-4288-8EAD-6069287AD42A}" type="presOf" srcId="{A0770E6B-FDD7-4F8F-B4D3-547718F9D590}" destId="{135A2CF2-CA48-47CD-9F1E-21AA1BC088C1}" srcOrd="0" destOrd="0" presId="urn:microsoft.com/office/officeart/2005/8/layout/vList5"/>
    <dgm:cxn modelId="{FA9DAA0F-462E-4DE1-BAE6-6778A71BACAD}" type="presOf" srcId="{99D15676-5C1A-45D5-87F4-EB8A3357FE3A}" destId="{E9D62C13-62CD-49D4-A7C6-2BF0D6C7DB53}" srcOrd="0" destOrd="0" presId="urn:microsoft.com/office/officeart/2005/8/layout/vList5"/>
    <dgm:cxn modelId="{CE5F467C-DFB7-4259-839B-409A493C2CDD}" type="presOf" srcId="{AC7F77FC-B43E-4B46-9F74-4FE596086A3F}" destId="{078C33FD-7537-4B3E-BC8F-75FB5ED70519}" srcOrd="0" destOrd="0" presId="urn:microsoft.com/office/officeart/2005/8/layout/vList5"/>
    <dgm:cxn modelId="{67260D81-E7F9-4F49-9967-0D46788E8D47}" srcId="{99D15676-5C1A-45D5-87F4-EB8A3357FE3A}" destId="{B38C1B81-A44C-4838-8DBF-92A9F757A32D}" srcOrd="0" destOrd="0" parTransId="{BC986513-1D04-498F-980B-5CAAA1912A52}" sibTransId="{6EC57F31-F470-4025-86C6-84E01CAD5370}"/>
    <dgm:cxn modelId="{DD1F570B-039C-4BA8-A035-78E2A4990684}" srcId="{AC7F77FC-B43E-4B46-9F74-4FE596086A3F}" destId="{99D15676-5C1A-45D5-87F4-EB8A3357FE3A}" srcOrd="2" destOrd="0" parTransId="{F0A34D70-1BBC-4CE1-BA75-56BD557572D5}" sibTransId="{E92AB096-3196-48A2-AB8C-66EA0EBEBF3F}"/>
    <dgm:cxn modelId="{F6AC9AF9-F8B7-484D-8C56-2B4D777551C3}" type="presOf" srcId="{693BD7EE-000C-4D88-9877-7B392F9ED297}" destId="{B590D80A-ED6C-40F8-BEE4-8F268574B6EF}" srcOrd="0" destOrd="0" presId="urn:microsoft.com/office/officeart/2005/8/layout/vList5"/>
    <dgm:cxn modelId="{BFB33824-80BB-41EE-B90F-E1837A6917C3}" srcId="{5A66D77C-C4C2-4970-BF91-2D3AC1AA6E4D}" destId="{693BD7EE-000C-4D88-9877-7B392F9ED297}" srcOrd="0" destOrd="0" parTransId="{510DB456-D609-4D79-8DF1-303392CED4FE}" sibTransId="{630DE798-031A-4940-9A43-5B3F24D54AB3}"/>
    <dgm:cxn modelId="{41ECBAFA-C082-4BCB-BDC9-4BBA297F46FA}" srcId="{A0770E6B-FDD7-4F8F-B4D3-547718F9D590}" destId="{E0257EF3-3A4E-443C-8D41-C8F85EDB3E2D}" srcOrd="0" destOrd="0" parTransId="{81CBD976-94D4-4C61-80E3-2C346C4DEEC0}" sibTransId="{017605A1-495F-49AA-8AE3-E6D3857FEEA5}"/>
    <dgm:cxn modelId="{98052BFF-39D0-49A9-A654-041C4F00B8AE}" srcId="{99D15676-5C1A-45D5-87F4-EB8A3357FE3A}" destId="{23C5D56A-750B-4253-80C4-34E6A1DED134}" srcOrd="1" destOrd="0" parTransId="{8765AB49-2AE0-4E5D-BDEC-CD9A9E9E4B05}" sibTransId="{1DB11334-421C-420F-A133-544ABAA5DCB8}"/>
    <dgm:cxn modelId="{A23DE0C8-7E43-4E66-B16E-E5BCE65001E5}" type="presOf" srcId="{B38C1B81-A44C-4838-8DBF-92A9F757A32D}" destId="{1C0F39D9-5F6F-452E-8E6F-22C541303D71}" srcOrd="0" destOrd="0" presId="urn:microsoft.com/office/officeart/2005/8/layout/vList5"/>
    <dgm:cxn modelId="{74F84DD6-2731-4BEC-B634-9B4B322F432C}" type="presParOf" srcId="{078C33FD-7537-4B3E-BC8F-75FB5ED70519}" destId="{A91A9102-3B37-4171-9FE9-842DE0A2C77D}" srcOrd="0" destOrd="0" presId="urn:microsoft.com/office/officeart/2005/8/layout/vList5"/>
    <dgm:cxn modelId="{B66842C2-6215-4B28-B720-E4FC3F40EC88}" type="presParOf" srcId="{A91A9102-3B37-4171-9FE9-842DE0A2C77D}" destId="{135A2CF2-CA48-47CD-9F1E-21AA1BC088C1}" srcOrd="0" destOrd="0" presId="urn:microsoft.com/office/officeart/2005/8/layout/vList5"/>
    <dgm:cxn modelId="{4DA2AA35-0D35-475C-8E0D-BBAB91F8846C}" type="presParOf" srcId="{A91A9102-3B37-4171-9FE9-842DE0A2C77D}" destId="{C7E01BD0-436C-44F3-8C81-5EBE2E20115D}" srcOrd="1" destOrd="0" presId="urn:microsoft.com/office/officeart/2005/8/layout/vList5"/>
    <dgm:cxn modelId="{A4AF383D-DA8C-4839-879F-3BC58874B9D3}" type="presParOf" srcId="{078C33FD-7537-4B3E-BC8F-75FB5ED70519}" destId="{8189F9F9-D532-46BF-A03E-CF13048B78DC}" srcOrd="1" destOrd="0" presId="urn:microsoft.com/office/officeart/2005/8/layout/vList5"/>
    <dgm:cxn modelId="{CEE08432-7144-46C2-BEC0-4BA43295C4D5}" type="presParOf" srcId="{078C33FD-7537-4B3E-BC8F-75FB5ED70519}" destId="{A66539E5-A411-46A0-AC5F-C04E07D0FE00}" srcOrd="2" destOrd="0" presId="urn:microsoft.com/office/officeart/2005/8/layout/vList5"/>
    <dgm:cxn modelId="{F97966C7-03CD-4D86-A50C-E1A4B2E0BE3A}" type="presParOf" srcId="{A66539E5-A411-46A0-AC5F-C04E07D0FE00}" destId="{98F5A93C-5098-417D-B93F-281F5CF15F98}" srcOrd="0" destOrd="0" presId="urn:microsoft.com/office/officeart/2005/8/layout/vList5"/>
    <dgm:cxn modelId="{0B799156-4FAE-4214-BF9E-72331324C51A}" type="presParOf" srcId="{A66539E5-A411-46A0-AC5F-C04E07D0FE00}" destId="{B590D80A-ED6C-40F8-BEE4-8F268574B6EF}" srcOrd="1" destOrd="0" presId="urn:microsoft.com/office/officeart/2005/8/layout/vList5"/>
    <dgm:cxn modelId="{ACA5EEA1-91BF-448F-A0B3-D5CEAB269E51}" type="presParOf" srcId="{078C33FD-7537-4B3E-BC8F-75FB5ED70519}" destId="{43785BD8-EF70-4019-8B4F-75E409596F81}" srcOrd="3" destOrd="0" presId="urn:microsoft.com/office/officeart/2005/8/layout/vList5"/>
    <dgm:cxn modelId="{292E4F96-4CDF-49AD-9F27-C98E0F474B46}" type="presParOf" srcId="{078C33FD-7537-4B3E-BC8F-75FB5ED70519}" destId="{E319ADE6-3A90-4EA5-B46A-37E74691AB57}" srcOrd="4" destOrd="0" presId="urn:microsoft.com/office/officeart/2005/8/layout/vList5"/>
    <dgm:cxn modelId="{09F70587-F347-4378-9D5D-B198AA2F0DDB}" type="presParOf" srcId="{E319ADE6-3A90-4EA5-B46A-37E74691AB57}" destId="{E9D62C13-62CD-49D4-A7C6-2BF0D6C7DB53}" srcOrd="0" destOrd="0" presId="urn:microsoft.com/office/officeart/2005/8/layout/vList5"/>
    <dgm:cxn modelId="{88E5DB87-F68F-433B-A025-58F11905EB55}" type="presParOf" srcId="{E319ADE6-3A90-4EA5-B46A-37E74691AB57}" destId="{1C0F39D9-5F6F-452E-8E6F-22C541303D71}"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DB81B6-D29D-4067-A43D-94D186B20F0E}"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ES"/>
        </a:p>
      </dgm:t>
    </dgm:pt>
    <dgm:pt modelId="{91BC86E9-DEE5-4C42-A33B-24157FF3585C}">
      <dgm:prSet/>
      <dgm:spPr>
        <a:solidFill>
          <a:srgbClr val="D60093"/>
        </a:solidFill>
        <a:ln>
          <a:solidFill>
            <a:srgbClr val="D60093"/>
          </a:solidFill>
        </a:ln>
      </dgm:spPr>
      <dgm:t>
        <a:bodyPr/>
        <a:lstStyle/>
        <a:p>
          <a:pPr algn="just" rtl="0"/>
          <a:r>
            <a:rPr lang="es-MX" b="0" dirty="0" smtClean="0">
              <a:latin typeface="Arial" panose="020B0604020202020204" pitchFamily="34" charset="0"/>
              <a:cs typeface="Arial" panose="020B0604020202020204" pitchFamily="34" charset="0"/>
            </a:rPr>
            <a:t>Manifiestan </a:t>
          </a:r>
          <a:r>
            <a:rPr lang="es-MX" b="0" dirty="0" smtClean="0">
              <a:latin typeface="Arial" panose="020B0604020202020204" pitchFamily="34" charset="0"/>
              <a:cs typeface="Arial" panose="020B0604020202020204" pitchFamily="34" charset="0"/>
            </a:rPr>
            <a:t>contar con un organismo específico para elaborar </a:t>
          </a:r>
          <a:r>
            <a:rPr lang="es-MX" b="0" dirty="0" smtClean="0">
              <a:latin typeface="Arial" panose="020B0604020202020204" pitchFamily="34" charset="0"/>
              <a:cs typeface="Arial" panose="020B0604020202020204" pitchFamily="34" charset="0"/>
            </a:rPr>
            <a:t>y ejecutar el PAT del LPM.</a:t>
          </a:r>
          <a:endParaRPr lang="es-MX" dirty="0">
            <a:latin typeface="Arial" panose="020B0604020202020204" pitchFamily="34" charset="0"/>
            <a:cs typeface="Arial" panose="020B0604020202020204" pitchFamily="34" charset="0"/>
          </a:endParaRPr>
        </a:p>
      </dgm:t>
    </dgm:pt>
    <dgm:pt modelId="{6B184D39-BCC2-433D-8CD8-ABD050D247E3}" type="parTrans" cxnId="{A6DBC753-D991-4349-B47D-9EC9249158BD}">
      <dgm:prSet/>
      <dgm:spPr/>
      <dgm:t>
        <a:bodyPr/>
        <a:lstStyle/>
        <a:p>
          <a:endParaRPr lang="es-ES">
            <a:latin typeface="Arial" panose="020B0604020202020204" pitchFamily="34" charset="0"/>
            <a:cs typeface="Arial" panose="020B0604020202020204" pitchFamily="34" charset="0"/>
          </a:endParaRPr>
        </a:p>
      </dgm:t>
    </dgm:pt>
    <dgm:pt modelId="{E7EEAFAA-D728-41EE-890F-67D703D3BA82}" type="sibTrans" cxnId="{A6DBC753-D991-4349-B47D-9EC9249158BD}">
      <dgm:prSet/>
      <dgm:spPr/>
      <dgm:t>
        <a:bodyPr/>
        <a:lstStyle/>
        <a:p>
          <a:endParaRPr lang="es-ES">
            <a:latin typeface="Arial" panose="020B0604020202020204" pitchFamily="34" charset="0"/>
            <a:cs typeface="Arial" panose="020B0604020202020204" pitchFamily="34" charset="0"/>
          </a:endParaRPr>
        </a:p>
      </dgm:t>
    </dgm:pt>
    <dgm:pt modelId="{BC79BF61-3799-495F-9DF5-8CAA3C3DF65F}">
      <dgm:prSet custT="1"/>
      <dgm:spPr>
        <a:solidFill>
          <a:schemeClr val="bg1">
            <a:lumMod val="95000"/>
            <a:alpha val="90000"/>
          </a:schemeClr>
        </a:solidFill>
      </dgm:spPr>
      <dgm:t>
        <a:bodyPr/>
        <a:lstStyle/>
        <a:p>
          <a:pPr algn="just" rtl="0"/>
          <a:r>
            <a:rPr lang="es-MX" sz="1500" b="0" dirty="0" smtClean="0">
              <a:latin typeface="Arial" panose="020B0604020202020204" pitchFamily="34" charset="0"/>
              <a:cs typeface="Arial" panose="020B0604020202020204" pitchFamily="34" charset="0"/>
            </a:rPr>
            <a:t>Frecuentemente, la responsabilidad recae en una sola persona, sin especificar su área de adscripción.</a:t>
          </a:r>
          <a:endParaRPr lang="es-MX" sz="1500" dirty="0">
            <a:latin typeface="Arial" panose="020B0604020202020204" pitchFamily="34" charset="0"/>
            <a:cs typeface="Arial" panose="020B0604020202020204" pitchFamily="34" charset="0"/>
          </a:endParaRPr>
        </a:p>
      </dgm:t>
    </dgm:pt>
    <dgm:pt modelId="{E239A908-B8A6-46D1-A1F5-22AD4B7DF41A}" type="parTrans" cxnId="{2D438878-EBA9-4001-ACBA-C95B84F31E9C}">
      <dgm:prSet/>
      <dgm:spPr/>
      <dgm:t>
        <a:bodyPr/>
        <a:lstStyle/>
        <a:p>
          <a:endParaRPr lang="es-ES">
            <a:latin typeface="Arial" panose="020B0604020202020204" pitchFamily="34" charset="0"/>
            <a:cs typeface="Arial" panose="020B0604020202020204" pitchFamily="34" charset="0"/>
          </a:endParaRPr>
        </a:p>
      </dgm:t>
    </dgm:pt>
    <dgm:pt modelId="{19255C7B-1BFA-4BC8-8449-96DC753EFBDD}" type="sibTrans" cxnId="{2D438878-EBA9-4001-ACBA-C95B84F31E9C}">
      <dgm:prSet/>
      <dgm:spPr/>
      <dgm:t>
        <a:bodyPr/>
        <a:lstStyle/>
        <a:p>
          <a:endParaRPr lang="es-ES">
            <a:latin typeface="Arial" panose="020B0604020202020204" pitchFamily="34" charset="0"/>
            <a:cs typeface="Arial" panose="020B0604020202020204" pitchFamily="34" charset="0"/>
          </a:endParaRPr>
        </a:p>
      </dgm:t>
    </dgm:pt>
    <dgm:pt modelId="{9C6B02EF-2B8E-474D-A131-670E9D9BD30E}">
      <dgm:prSet/>
      <dgm:spPr>
        <a:solidFill>
          <a:srgbClr val="D60093"/>
        </a:solidFill>
        <a:ln>
          <a:solidFill>
            <a:srgbClr val="D60093"/>
          </a:solidFill>
        </a:ln>
      </dgm:spPr>
      <dgm:t>
        <a:bodyPr/>
        <a:lstStyle/>
        <a:p>
          <a:pPr algn="just" rtl="0"/>
          <a:r>
            <a:rPr lang="es-MX" b="0" dirty="0" smtClean="0">
              <a:latin typeface="Arial" panose="020B0604020202020204" pitchFamily="34" charset="0"/>
              <a:cs typeface="Arial" panose="020B0604020202020204" pitchFamily="34" charset="0"/>
            </a:rPr>
            <a:t>Manifiestan realizar acciones </a:t>
          </a:r>
          <a:r>
            <a:rPr lang="es-MX" b="0" dirty="0" smtClean="0">
              <a:latin typeface="Arial" panose="020B0604020202020204" pitchFamily="34" charset="0"/>
              <a:cs typeface="Arial" panose="020B0604020202020204" pitchFamily="34" charset="0"/>
            </a:rPr>
            <a:t>de capacitación </a:t>
          </a:r>
          <a:r>
            <a:rPr lang="es-MX" b="0" dirty="0" smtClean="0">
              <a:latin typeface="Arial" panose="020B0604020202020204" pitchFamily="34" charset="0"/>
              <a:cs typeface="Arial" panose="020B0604020202020204" pitchFamily="34" charset="0"/>
            </a:rPr>
            <a:t>a su personal.</a:t>
          </a:r>
          <a:endParaRPr lang="es-MX" dirty="0">
            <a:latin typeface="Arial" panose="020B0604020202020204" pitchFamily="34" charset="0"/>
            <a:cs typeface="Arial" panose="020B0604020202020204" pitchFamily="34" charset="0"/>
          </a:endParaRPr>
        </a:p>
      </dgm:t>
    </dgm:pt>
    <dgm:pt modelId="{8B0BAC2D-2EEA-4EBC-B8D3-7F1B08F42EFB}" type="parTrans" cxnId="{9F01EBFE-2EE1-4EC3-9D25-6D9B900A7F04}">
      <dgm:prSet/>
      <dgm:spPr/>
      <dgm:t>
        <a:bodyPr/>
        <a:lstStyle/>
        <a:p>
          <a:endParaRPr lang="es-ES">
            <a:latin typeface="Arial" panose="020B0604020202020204" pitchFamily="34" charset="0"/>
            <a:cs typeface="Arial" panose="020B0604020202020204" pitchFamily="34" charset="0"/>
          </a:endParaRPr>
        </a:p>
      </dgm:t>
    </dgm:pt>
    <dgm:pt modelId="{0D8D4C5A-FECD-4B00-8133-972D565F5A36}" type="sibTrans" cxnId="{9F01EBFE-2EE1-4EC3-9D25-6D9B900A7F04}">
      <dgm:prSet/>
      <dgm:spPr/>
      <dgm:t>
        <a:bodyPr/>
        <a:lstStyle/>
        <a:p>
          <a:endParaRPr lang="es-ES">
            <a:latin typeface="Arial" panose="020B0604020202020204" pitchFamily="34" charset="0"/>
            <a:cs typeface="Arial" panose="020B0604020202020204" pitchFamily="34" charset="0"/>
          </a:endParaRPr>
        </a:p>
      </dgm:t>
    </dgm:pt>
    <dgm:pt modelId="{D4C382C9-DBEC-4EA1-9D14-A2A8CF0DC0CB}">
      <dgm:prSet/>
      <dgm:spPr>
        <a:solidFill>
          <a:srgbClr val="D60093"/>
        </a:solidFill>
        <a:ln>
          <a:solidFill>
            <a:srgbClr val="D60093"/>
          </a:solidFill>
        </a:ln>
      </dgm:spPr>
      <dgm:t>
        <a:bodyPr/>
        <a:lstStyle/>
        <a:p>
          <a:pPr algn="just" rtl="0"/>
          <a:r>
            <a:rPr lang="es-MX" b="0" dirty="0" smtClean="0">
              <a:latin typeface="Arial" panose="020B0604020202020204" pitchFamily="34" charset="0"/>
              <a:cs typeface="Arial" panose="020B0604020202020204" pitchFamily="34" charset="0"/>
            </a:rPr>
            <a:t>La </a:t>
          </a:r>
          <a:r>
            <a:rPr lang="es-MX" b="0" dirty="0" smtClean="0">
              <a:latin typeface="Arial" panose="020B0604020202020204" pitchFamily="34" charset="0"/>
              <a:cs typeface="Arial" panose="020B0604020202020204" pitchFamily="34" charset="0"/>
            </a:rPr>
            <a:t>Secretaría </a:t>
          </a:r>
          <a:r>
            <a:rPr lang="es-MX" b="0" dirty="0" smtClean="0">
              <a:latin typeface="Arial" panose="020B0604020202020204" pitchFamily="34" charset="0"/>
              <a:cs typeface="Arial" panose="020B0604020202020204" pitchFamily="34" charset="0"/>
            </a:rPr>
            <a:t>de </a:t>
          </a:r>
          <a:r>
            <a:rPr lang="es-MX" b="0" dirty="0" smtClean="0">
              <a:latin typeface="Arial" panose="020B0604020202020204" pitchFamily="34" charset="0"/>
              <a:cs typeface="Arial" panose="020B0604020202020204" pitchFamily="34" charset="0"/>
            </a:rPr>
            <a:t>Finanzas o Tesorería  son responsables del ejercicio de </a:t>
          </a:r>
          <a:r>
            <a:rPr lang="es-MX" b="0" dirty="0" smtClean="0">
              <a:latin typeface="Arial" panose="020B0604020202020204" pitchFamily="34" charset="0"/>
              <a:cs typeface="Arial" panose="020B0604020202020204" pitchFamily="34" charset="0"/>
            </a:rPr>
            <a:t>los recursos del </a:t>
          </a:r>
          <a:r>
            <a:rPr lang="es-MX" b="0" dirty="0" smtClean="0">
              <a:latin typeface="Arial" panose="020B0604020202020204" pitchFamily="34" charset="0"/>
              <a:cs typeface="Arial" panose="020B0604020202020204" pitchFamily="34" charset="0"/>
            </a:rPr>
            <a:t>LPM.</a:t>
          </a:r>
          <a:endParaRPr lang="es-MX" dirty="0">
            <a:latin typeface="Arial" panose="020B0604020202020204" pitchFamily="34" charset="0"/>
            <a:cs typeface="Arial" panose="020B0604020202020204" pitchFamily="34" charset="0"/>
          </a:endParaRPr>
        </a:p>
      </dgm:t>
    </dgm:pt>
    <dgm:pt modelId="{71DFD38B-C575-401B-8CCF-D12D0FE9CFB2}" type="parTrans" cxnId="{D4BA53B0-A82F-4646-8FE0-BC25F33813A4}">
      <dgm:prSet/>
      <dgm:spPr/>
      <dgm:t>
        <a:bodyPr/>
        <a:lstStyle/>
        <a:p>
          <a:endParaRPr lang="es-ES">
            <a:latin typeface="Arial" panose="020B0604020202020204" pitchFamily="34" charset="0"/>
            <a:cs typeface="Arial" panose="020B0604020202020204" pitchFamily="34" charset="0"/>
          </a:endParaRPr>
        </a:p>
      </dgm:t>
    </dgm:pt>
    <dgm:pt modelId="{939FA930-3333-4F66-BFAE-1989D25E27FD}" type="sibTrans" cxnId="{D4BA53B0-A82F-4646-8FE0-BC25F33813A4}">
      <dgm:prSet/>
      <dgm:spPr/>
      <dgm:t>
        <a:bodyPr/>
        <a:lstStyle/>
        <a:p>
          <a:endParaRPr lang="es-ES">
            <a:latin typeface="Arial" panose="020B0604020202020204" pitchFamily="34" charset="0"/>
            <a:cs typeface="Arial" panose="020B0604020202020204" pitchFamily="34" charset="0"/>
          </a:endParaRPr>
        </a:p>
      </dgm:t>
    </dgm:pt>
    <dgm:pt modelId="{E27CFDBB-CD3E-4498-AAF9-7D7AD7D98D6A}">
      <dgm:prSet custT="1"/>
      <dgm:spPr>
        <a:solidFill>
          <a:schemeClr val="bg1">
            <a:lumMod val="95000"/>
            <a:alpha val="90000"/>
          </a:schemeClr>
        </a:solidFill>
      </dgm:spPr>
      <dgm:t>
        <a:bodyPr/>
        <a:lstStyle/>
        <a:p>
          <a:pPr algn="just"/>
          <a:r>
            <a:rPr lang="es-ES" sz="1500" dirty="0" smtClean="0">
              <a:latin typeface="Arial" panose="020B0604020202020204" pitchFamily="34" charset="0"/>
              <a:cs typeface="Arial" panose="020B0604020202020204" pitchFamily="34" charset="0"/>
            </a:rPr>
            <a:t>Tan sólo el 8% de los partidos declara que su órgano de la mujer es responsable de tales </a:t>
          </a:r>
          <a:r>
            <a:rPr lang="es-ES" sz="1500" dirty="0" smtClean="0">
              <a:latin typeface="Arial" panose="020B0604020202020204" pitchFamily="34" charset="0"/>
              <a:cs typeface="Arial" panose="020B0604020202020204" pitchFamily="34" charset="0"/>
            </a:rPr>
            <a:t>fines.</a:t>
          </a:r>
          <a:endParaRPr lang="es-ES" sz="1500" dirty="0">
            <a:latin typeface="Arial" panose="020B0604020202020204" pitchFamily="34" charset="0"/>
            <a:cs typeface="Arial" panose="020B0604020202020204" pitchFamily="34" charset="0"/>
          </a:endParaRPr>
        </a:p>
      </dgm:t>
    </dgm:pt>
    <dgm:pt modelId="{093022A0-AE17-401B-B3E9-6DFD26BA4508}" type="parTrans" cxnId="{ADF878A0-5D65-469D-9F4D-F16F27FAE37F}">
      <dgm:prSet/>
      <dgm:spPr/>
      <dgm:t>
        <a:bodyPr/>
        <a:lstStyle/>
        <a:p>
          <a:endParaRPr lang="es-ES">
            <a:latin typeface="Arial" panose="020B0604020202020204" pitchFamily="34" charset="0"/>
            <a:cs typeface="Arial" panose="020B0604020202020204" pitchFamily="34" charset="0"/>
          </a:endParaRPr>
        </a:p>
      </dgm:t>
    </dgm:pt>
    <dgm:pt modelId="{05577548-4E8D-43CE-A5DB-A9B549DCF5EC}" type="sibTrans" cxnId="{ADF878A0-5D65-469D-9F4D-F16F27FAE37F}">
      <dgm:prSet/>
      <dgm:spPr/>
      <dgm:t>
        <a:bodyPr/>
        <a:lstStyle/>
        <a:p>
          <a:endParaRPr lang="es-ES">
            <a:latin typeface="Arial" panose="020B0604020202020204" pitchFamily="34" charset="0"/>
            <a:cs typeface="Arial" panose="020B0604020202020204" pitchFamily="34" charset="0"/>
          </a:endParaRPr>
        </a:p>
      </dgm:t>
    </dgm:pt>
    <dgm:pt modelId="{37E78485-4999-495B-AD28-3C3AEB839FCF}">
      <dgm:prSet custT="1"/>
      <dgm:spPr>
        <a:solidFill>
          <a:schemeClr val="bg1">
            <a:lumMod val="95000"/>
            <a:alpha val="90000"/>
          </a:schemeClr>
        </a:solidFill>
      </dgm:spPr>
      <dgm:t>
        <a:bodyPr/>
        <a:lstStyle/>
        <a:p>
          <a:pPr algn="just"/>
          <a:r>
            <a:rPr lang="es-MX" altLang="es-MX" sz="1500" b="0" dirty="0" smtClean="0">
              <a:solidFill>
                <a:srgbClr val="262626"/>
              </a:solidFill>
              <a:latin typeface="Arial" panose="020B0604020202020204" pitchFamily="34" charset="0"/>
              <a:cs typeface="Arial" panose="020B0604020202020204" pitchFamily="34" charset="0"/>
            </a:rPr>
            <a:t>El organismo encargado, no necesariamente es una Secretaría de la Mujer u organismo equivalente.</a:t>
          </a:r>
          <a:r>
            <a:rPr lang="es-MX" altLang="es-MX" sz="1500" b="0" dirty="0" smtClean="0">
              <a:solidFill>
                <a:srgbClr val="000000"/>
              </a:solidFill>
              <a:latin typeface="Arial" panose="020B0604020202020204" pitchFamily="34" charset="0"/>
              <a:cs typeface="Arial" panose="020B0604020202020204" pitchFamily="34" charset="0"/>
            </a:rPr>
            <a:t> </a:t>
          </a:r>
          <a:endParaRPr lang="es-MX" sz="1500" dirty="0">
            <a:latin typeface="Arial" panose="020B0604020202020204" pitchFamily="34" charset="0"/>
            <a:cs typeface="Arial" panose="020B0604020202020204" pitchFamily="34" charset="0"/>
          </a:endParaRPr>
        </a:p>
      </dgm:t>
    </dgm:pt>
    <dgm:pt modelId="{26DBA4B0-323E-4628-A641-1014D90D7289}" type="parTrans" cxnId="{6768240F-0BDA-4D62-A30E-B3C9F8910254}">
      <dgm:prSet/>
      <dgm:spPr/>
      <dgm:t>
        <a:bodyPr/>
        <a:lstStyle/>
        <a:p>
          <a:endParaRPr lang="es-ES">
            <a:latin typeface="Arial" panose="020B0604020202020204" pitchFamily="34" charset="0"/>
            <a:cs typeface="Arial" panose="020B0604020202020204" pitchFamily="34" charset="0"/>
          </a:endParaRPr>
        </a:p>
      </dgm:t>
    </dgm:pt>
    <dgm:pt modelId="{73BB7E98-794C-4D00-A65F-46107F854346}" type="sibTrans" cxnId="{6768240F-0BDA-4D62-A30E-B3C9F8910254}">
      <dgm:prSet/>
      <dgm:spPr/>
      <dgm:t>
        <a:bodyPr/>
        <a:lstStyle/>
        <a:p>
          <a:endParaRPr lang="es-ES">
            <a:latin typeface="Arial" panose="020B0604020202020204" pitchFamily="34" charset="0"/>
            <a:cs typeface="Arial" panose="020B0604020202020204" pitchFamily="34" charset="0"/>
          </a:endParaRPr>
        </a:p>
      </dgm:t>
    </dgm:pt>
    <dgm:pt modelId="{E6B5CCB8-813C-40CD-8432-D0C2146B033B}">
      <dgm:prSet custT="1"/>
      <dgm:spPr>
        <a:solidFill>
          <a:schemeClr val="bg1">
            <a:lumMod val="95000"/>
            <a:alpha val="90000"/>
          </a:schemeClr>
        </a:solidFill>
      </dgm:spPr>
      <dgm:t>
        <a:bodyPr/>
        <a:lstStyle/>
        <a:p>
          <a:pPr algn="just" rtl="0"/>
          <a:r>
            <a:rPr lang="es-ES" sz="1500" dirty="0" smtClean="0">
              <a:latin typeface="Arial" panose="020B0604020202020204" pitchFamily="34" charset="0"/>
              <a:cs typeface="Arial" panose="020B0604020202020204" pitchFamily="34" charset="0"/>
            </a:rPr>
            <a:t>El organismo mencionado no cuenta con </a:t>
          </a:r>
          <a:r>
            <a:rPr lang="es-MX" altLang="es-MX" sz="1500" b="0" dirty="0" smtClean="0">
              <a:solidFill>
                <a:srgbClr val="262626"/>
              </a:solidFill>
              <a:latin typeface="Arial" panose="020B0604020202020204" pitchFamily="34" charset="0"/>
              <a:cs typeface="Arial" panose="020B0604020202020204" pitchFamily="34" charset="0"/>
            </a:rPr>
            <a:t>infraestructura o presupuesto propio.</a:t>
          </a:r>
          <a:endParaRPr lang="es-MX" sz="1500" dirty="0">
            <a:latin typeface="Arial" panose="020B0604020202020204" pitchFamily="34" charset="0"/>
            <a:cs typeface="Arial" panose="020B0604020202020204" pitchFamily="34" charset="0"/>
          </a:endParaRPr>
        </a:p>
      </dgm:t>
    </dgm:pt>
    <dgm:pt modelId="{1024BD3F-FCBF-4A35-8256-2829E80B7285}" type="parTrans" cxnId="{4EA06107-1906-4A89-9F0A-7A3563188176}">
      <dgm:prSet/>
      <dgm:spPr/>
      <dgm:t>
        <a:bodyPr/>
        <a:lstStyle/>
        <a:p>
          <a:endParaRPr lang="es-ES"/>
        </a:p>
      </dgm:t>
    </dgm:pt>
    <dgm:pt modelId="{3F355235-447B-4A5D-B8BC-0BA6ACA00277}" type="sibTrans" cxnId="{4EA06107-1906-4A89-9F0A-7A3563188176}">
      <dgm:prSet/>
      <dgm:spPr/>
      <dgm:t>
        <a:bodyPr/>
        <a:lstStyle/>
        <a:p>
          <a:endParaRPr lang="es-ES"/>
        </a:p>
      </dgm:t>
    </dgm:pt>
    <dgm:pt modelId="{AC025679-1CB6-49C7-BF07-020EDA50F668}">
      <dgm:prSet custT="1"/>
      <dgm:spPr>
        <a:solidFill>
          <a:schemeClr val="bg1">
            <a:lumMod val="95000"/>
            <a:alpha val="90000"/>
          </a:schemeClr>
        </a:solidFill>
      </dgm:spPr>
      <dgm:t>
        <a:bodyPr/>
        <a:lstStyle/>
        <a:p>
          <a:pPr algn="just" rtl="0"/>
          <a:r>
            <a:rPr lang="es-MX" sz="1500" b="0" dirty="0" smtClean="0">
              <a:latin typeface="Arial" panose="020B0604020202020204" pitchFamily="34" charset="0"/>
              <a:cs typeface="Arial" panose="020B0604020202020204" pitchFamily="34" charset="0"/>
            </a:rPr>
            <a:t>En su mayoría, corresponde a la capacitación impartida por el INE u OPL.</a:t>
          </a:r>
          <a:endParaRPr lang="es-MX" sz="1500" dirty="0">
            <a:latin typeface="Arial" panose="020B0604020202020204" pitchFamily="34" charset="0"/>
            <a:cs typeface="Arial" panose="020B0604020202020204" pitchFamily="34" charset="0"/>
          </a:endParaRPr>
        </a:p>
      </dgm:t>
    </dgm:pt>
    <dgm:pt modelId="{3E22D5C1-3354-471F-BC17-1688819F3837}" type="parTrans" cxnId="{02E719E4-8BC9-4EC6-A5BC-8CB2CD9226C0}">
      <dgm:prSet/>
      <dgm:spPr/>
      <dgm:t>
        <a:bodyPr/>
        <a:lstStyle/>
        <a:p>
          <a:endParaRPr lang="es-ES"/>
        </a:p>
      </dgm:t>
    </dgm:pt>
    <dgm:pt modelId="{5EA0C7FD-B577-4D58-A652-17A5EA46ED8D}" type="sibTrans" cxnId="{02E719E4-8BC9-4EC6-A5BC-8CB2CD9226C0}">
      <dgm:prSet/>
      <dgm:spPr/>
      <dgm:t>
        <a:bodyPr/>
        <a:lstStyle/>
        <a:p>
          <a:endParaRPr lang="es-ES"/>
        </a:p>
      </dgm:t>
    </dgm:pt>
    <dgm:pt modelId="{B63060EE-31CA-4B26-8309-D91E3F8E19FB}">
      <dgm:prSet custT="1"/>
      <dgm:spPr>
        <a:solidFill>
          <a:schemeClr val="bg1">
            <a:lumMod val="95000"/>
            <a:alpha val="90000"/>
          </a:schemeClr>
        </a:solidFill>
      </dgm:spPr>
      <dgm:t>
        <a:bodyPr/>
        <a:lstStyle/>
        <a:p>
          <a:pPr algn="just" rtl="0"/>
          <a:r>
            <a:rPr lang="es-MX" sz="1500" b="0" dirty="0" smtClean="0">
              <a:latin typeface="Arial" panose="020B0604020202020204" pitchFamily="34" charset="0"/>
              <a:cs typeface="Arial" panose="020B0604020202020204" pitchFamily="34" charset="0"/>
            </a:rPr>
            <a:t>En general, no realizan acciones de capacitación al interior del partido, se apegan a la normatividad en la materia.</a:t>
          </a:r>
          <a:endParaRPr lang="es-MX" sz="1500" dirty="0">
            <a:latin typeface="Arial" panose="020B0604020202020204" pitchFamily="34" charset="0"/>
            <a:cs typeface="Arial" panose="020B0604020202020204" pitchFamily="34" charset="0"/>
          </a:endParaRPr>
        </a:p>
      </dgm:t>
    </dgm:pt>
    <dgm:pt modelId="{78BF1F58-55AC-4C22-A24F-1B490BCD2356}" type="parTrans" cxnId="{C77A047E-6770-4257-845F-08C907126629}">
      <dgm:prSet/>
      <dgm:spPr/>
      <dgm:t>
        <a:bodyPr/>
        <a:lstStyle/>
        <a:p>
          <a:endParaRPr lang="es-ES"/>
        </a:p>
      </dgm:t>
    </dgm:pt>
    <dgm:pt modelId="{11DFB9FB-78A3-43BA-9F37-2CC10C63084B}" type="sibTrans" cxnId="{C77A047E-6770-4257-845F-08C907126629}">
      <dgm:prSet/>
      <dgm:spPr/>
      <dgm:t>
        <a:bodyPr/>
        <a:lstStyle/>
        <a:p>
          <a:endParaRPr lang="es-ES"/>
        </a:p>
      </dgm:t>
    </dgm:pt>
    <dgm:pt modelId="{390F40C6-BA69-4681-9FC1-A48B358E5C4B}">
      <dgm:prSet custT="1"/>
      <dgm:spPr>
        <a:solidFill>
          <a:schemeClr val="bg1">
            <a:lumMod val="95000"/>
            <a:alpha val="90000"/>
          </a:schemeClr>
        </a:solidFill>
      </dgm:spPr>
      <dgm:t>
        <a:bodyPr/>
        <a:lstStyle/>
        <a:p>
          <a:pPr algn="just" rtl="0"/>
          <a:r>
            <a:rPr lang="es-MX" sz="1500" dirty="0" smtClean="0">
              <a:latin typeface="Arial" panose="020B0604020202020204" pitchFamily="34" charset="0"/>
              <a:cs typeface="Arial" panose="020B0604020202020204" pitchFamily="34" charset="0"/>
            </a:rPr>
            <a:t>Algunos Comités Ejecutivos Nacionales imparten capacitaciones a los Comités Ejecutivos Estatales. </a:t>
          </a:r>
          <a:endParaRPr lang="es-MX" sz="1500" dirty="0">
            <a:latin typeface="Arial" panose="020B0604020202020204" pitchFamily="34" charset="0"/>
            <a:cs typeface="Arial" panose="020B0604020202020204" pitchFamily="34" charset="0"/>
          </a:endParaRPr>
        </a:p>
      </dgm:t>
    </dgm:pt>
    <dgm:pt modelId="{4ADB0B4B-3165-4A3B-AF7E-E3A5B154DEBD}" type="parTrans" cxnId="{1AC0DA94-610B-48FF-8E21-50DAD8005C6A}">
      <dgm:prSet/>
      <dgm:spPr/>
      <dgm:t>
        <a:bodyPr/>
        <a:lstStyle/>
        <a:p>
          <a:endParaRPr lang="es-ES"/>
        </a:p>
      </dgm:t>
    </dgm:pt>
    <dgm:pt modelId="{E5868C35-4635-463C-BED8-F9E0887CF113}" type="sibTrans" cxnId="{1AC0DA94-610B-48FF-8E21-50DAD8005C6A}">
      <dgm:prSet/>
      <dgm:spPr/>
      <dgm:t>
        <a:bodyPr/>
        <a:lstStyle/>
        <a:p>
          <a:endParaRPr lang="es-ES"/>
        </a:p>
      </dgm:t>
    </dgm:pt>
    <dgm:pt modelId="{52AC4A0B-896D-4F97-A111-0D71FD546945}">
      <dgm:prSet custT="1"/>
      <dgm:spPr>
        <a:solidFill>
          <a:schemeClr val="bg1">
            <a:lumMod val="95000"/>
            <a:alpha val="90000"/>
          </a:schemeClr>
        </a:solidFill>
      </dgm:spPr>
      <dgm:t>
        <a:bodyPr/>
        <a:lstStyle/>
        <a:p>
          <a:pPr algn="just" rtl="0"/>
          <a:r>
            <a:rPr lang="es-MX" sz="1500" dirty="0" smtClean="0">
              <a:latin typeface="Arial" panose="020B0604020202020204" pitchFamily="34" charset="0"/>
              <a:cs typeface="Arial" panose="020B0604020202020204" pitchFamily="34" charset="0"/>
            </a:rPr>
            <a:t>Ningún partido manifestó impartir capacitación a sus Comités Municipales.</a:t>
          </a:r>
          <a:endParaRPr lang="es-MX" sz="1500" dirty="0">
            <a:latin typeface="Arial" panose="020B0604020202020204" pitchFamily="34" charset="0"/>
            <a:cs typeface="Arial" panose="020B0604020202020204" pitchFamily="34" charset="0"/>
          </a:endParaRPr>
        </a:p>
      </dgm:t>
    </dgm:pt>
    <dgm:pt modelId="{1FEC0A77-75B9-44DB-9190-86FFEF804C4C}" type="parTrans" cxnId="{07C7A84D-6E2F-46D9-92AD-B358EBF52913}">
      <dgm:prSet/>
      <dgm:spPr/>
      <dgm:t>
        <a:bodyPr/>
        <a:lstStyle/>
        <a:p>
          <a:endParaRPr lang="es-ES"/>
        </a:p>
      </dgm:t>
    </dgm:pt>
    <dgm:pt modelId="{96D98E3A-3AE9-4492-9DA5-C0CE1E6D1048}" type="sibTrans" cxnId="{07C7A84D-6E2F-46D9-92AD-B358EBF52913}">
      <dgm:prSet/>
      <dgm:spPr/>
      <dgm:t>
        <a:bodyPr/>
        <a:lstStyle/>
        <a:p>
          <a:endParaRPr lang="es-ES"/>
        </a:p>
      </dgm:t>
    </dgm:pt>
    <dgm:pt modelId="{429E6B61-B268-4CA6-9839-9375DA0E7033}">
      <dgm:prSet custT="1"/>
      <dgm:spPr>
        <a:solidFill>
          <a:schemeClr val="bg1">
            <a:lumMod val="95000"/>
            <a:alpha val="90000"/>
          </a:schemeClr>
        </a:solidFill>
      </dgm:spPr>
      <dgm:t>
        <a:bodyPr/>
        <a:lstStyle/>
        <a:p>
          <a:pPr algn="just"/>
          <a:endParaRPr lang="es-ES" sz="1500" dirty="0">
            <a:latin typeface="Arial" panose="020B0604020202020204" pitchFamily="34" charset="0"/>
            <a:cs typeface="Arial" panose="020B0604020202020204" pitchFamily="34" charset="0"/>
          </a:endParaRPr>
        </a:p>
      </dgm:t>
    </dgm:pt>
    <dgm:pt modelId="{301E9163-4F90-4AC1-BC00-FF4ED62D64CE}" type="parTrans" cxnId="{F560F774-8648-481D-84B3-59814226B92E}">
      <dgm:prSet/>
      <dgm:spPr/>
      <dgm:t>
        <a:bodyPr/>
        <a:lstStyle/>
        <a:p>
          <a:endParaRPr lang="es-ES"/>
        </a:p>
      </dgm:t>
    </dgm:pt>
    <dgm:pt modelId="{105EEAA3-ABA8-48A0-A0C2-109DE1467608}" type="sibTrans" cxnId="{F560F774-8648-481D-84B3-59814226B92E}">
      <dgm:prSet/>
      <dgm:spPr/>
      <dgm:t>
        <a:bodyPr/>
        <a:lstStyle/>
        <a:p>
          <a:endParaRPr lang="es-ES"/>
        </a:p>
      </dgm:t>
    </dgm:pt>
    <dgm:pt modelId="{5B087560-A545-40AE-9B8A-B1D0A7D608C5}">
      <dgm:prSet custT="1"/>
      <dgm:spPr>
        <a:solidFill>
          <a:schemeClr val="bg1">
            <a:lumMod val="95000"/>
            <a:alpha val="90000"/>
          </a:schemeClr>
        </a:solidFill>
      </dgm:spPr>
      <dgm:t>
        <a:bodyPr/>
        <a:lstStyle/>
        <a:p>
          <a:pPr algn="just"/>
          <a:endParaRPr lang="es-ES" sz="1500" dirty="0">
            <a:latin typeface="Arial" panose="020B0604020202020204" pitchFamily="34" charset="0"/>
            <a:cs typeface="Arial" panose="020B0604020202020204" pitchFamily="34" charset="0"/>
          </a:endParaRPr>
        </a:p>
      </dgm:t>
    </dgm:pt>
    <dgm:pt modelId="{679B6A9F-9A68-4538-B5CD-9B2F6D73BCE6}" type="parTrans" cxnId="{960147C8-B48F-4468-940D-CF8C090AB715}">
      <dgm:prSet/>
      <dgm:spPr/>
      <dgm:t>
        <a:bodyPr/>
        <a:lstStyle/>
        <a:p>
          <a:endParaRPr lang="es-ES"/>
        </a:p>
      </dgm:t>
    </dgm:pt>
    <dgm:pt modelId="{48DA7583-2E2D-4BBF-8DD9-6483EB9DEA2E}" type="sibTrans" cxnId="{960147C8-B48F-4468-940D-CF8C090AB715}">
      <dgm:prSet/>
      <dgm:spPr/>
      <dgm:t>
        <a:bodyPr/>
        <a:lstStyle/>
        <a:p>
          <a:endParaRPr lang="es-ES"/>
        </a:p>
      </dgm:t>
    </dgm:pt>
    <dgm:pt modelId="{3997F7A5-985E-45EF-A383-97C5788D4183}">
      <dgm:prSet custT="1"/>
      <dgm:spPr>
        <a:solidFill>
          <a:schemeClr val="bg1">
            <a:lumMod val="95000"/>
            <a:alpha val="90000"/>
          </a:schemeClr>
        </a:solidFill>
      </dgm:spPr>
      <dgm:t>
        <a:bodyPr/>
        <a:lstStyle/>
        <a:p>
          <a:pPr algn="just"/>
          <a:r>
            <a:rPr lang="es-ES" sz="1500" dirty="0" smtClean="0">
              <a:latin typeface="Arial" panose="020B0604020202020204" pitchFamily="34" charset="0"/>
              <a:cs typeface="Arial" panose="020B0604020202020204" pitchFamily="34" charset="0"/>
            </a:rPr>
            <a:t>Para la planeación, diseño y ejecución de los PAT del LPM, no consideran a la </a:t>
          </a:r>
          <a:r>
            <a:rPr lang="es-MX" altLang="es-MX" sz="1500" b="0" dirty="0" smtClean="0">
              <a:solidFill>
                <a:srgbClr val="262626"/>
              </a:solidFill>
              <a:latin typeface="Arial" panose="020B0604020202020204" pitchFamily="34" charset="0"/>
              <a:cs typeface="Arial" panose="020B0604020202020204" pitchFamily="34" charset="0"/>
            </a:rPr>
            <a:t>Secretaría de la Mujer u organismo equivalente.</a:t>
          </a:r>
          <a:endParaRPr lang="es-ES" sz="1500" dirty="0">
            <a:latin typeface="Arial" panose="020B0604020202020204" pitchFamily="34" charset="0"/>
            <a:cs typeface="Arial" panose="020B0604020202020204" pitchFamily="34" charset="0"/>
          </a:endParaRPr>
        </a:p>
      </dgm:t>
    </dgm:pt>
    <dgm:pt modelId="{769BD9D6-6311-4428-9228-8626C576AEA8}" type="parTrans" cxnId="{7B9F21D3-5611-4DB0-B224-6187A0E60568}">
      <dgm:prSet/>
      <dgm:spPr/>
      <dgm:t>
        <a:bodyPr/>
        <a:lstStyle/>
        <a:p>
          <a:endParaRPr lang="es-ES"/>
        </a:p>
      </dgm:t>
    </dgm:pt>
    <dgm:pt modelId="{0E369DEC-ED41-49E3-ABAE-8C1039B5BD2B}" type="sibTrans" cxnId="{7B9F21D3-5611-4DB0-B224-6187A0E60568}">
      <dgm:prSet/>
      <dgm:spPr/>
      <dgm:t>
        <a:bodyPr/>
        <a:lstStyle/>
        <a:p>
          <a:endParaRPr lang="es-ES"/>
        </a:p>
      </dgm:t>
    </dgm:pt>
    <dgm:pt modelId="{85E4430A-22F2-4FA4-87E8-B3ED1412736D}">
      <dgm:prSet custT="1"/>
      <dgm:spPr>
        <a:solidFill>
          <a:schemeClr val="bg1">
            <a:lumMod val="95000"/>
            <a:alpha val="90000"/>
          </a:schemeClr>
        </a:solidFill>
      </dgm:spPr>
      <dgm:t>
        <a:bodyPr/>
        <a:lstStyle/>
        <a:p>
          <a:pPr algn="just"/>
          <a:r>
            <a:rPr lang="es-ES" sz="1500" dirty="0" smtClean="0">
              <a:latin typeface="Arial" panose="020B0604020202020204" pitchFamily="34" charset="0"/>
              <a:cs typeface="Arial" panose="020B0604020202020204" pitchFamily="34" charset="0"/>
            </a:rPr>
            <a:t>En el 92% de los casos, la Secretaria de Finanzas decide la orientación y aplicación del recurso.</a:t>
          </a:r>
          <a:endParaRPr lang="es-ES" sz="1500" dirty="0">
            <a:latin typeface="Arial" panose="020B0604020202020204" pitchFamily="34" charset="0"/>
            <a:cs typeface="Arial" panose="020B0604020202020204" pitchFamily="34" charset="0"/>
          </a:endParaRPr>
        </a:p>
      </dgm:t>
    </dgm:pt>
    <dgm:pt modelId="{6B5351FF-7A99-4DD5-8251-D9E4ECF80426}" type="parTrans" cxnId="{5F09751C-D51D-4975-8F36-17005CCD07DE}">
      <dgm:prSet/>
      <dgm:spPr/>
      <dgm:t>
        <a:bodyPr/>
        <a:lstStyle/>
        <a:p>
          <a:endParaRPr lang="es-ES"/>
        </a:p>
      </dgm:t>
    </dgm:pt>
    <dgm:pt modelId="{42B0E925-787C-45CB-8E35-DC6B6F173DBE}" type="sibTrans" cxnId="{5F09751C-D51D-4975-8F36-17005CCD07DE}">
      <dgm:prSet/>
      <dgm:spPr/>
      <dgm:t>
        <a:bodyPr/>
        <a:lstStyle/>
        <a:p>
          <a:endParaRPr lang="es-ES"/>
        </a:p>
      </dgm:t>
    </dgm:pt>
    <dgm:pt modelId="{FA67323E-BB7B-48B3-8333-17623E2681F9}">
      <dgm:prSet custT="1"/>
      <dgm:spPr>
        <a:solidFill>
          <a:schemeClr val="bg1">
            <a:lumMod val="95000"/>
            <a:alpha val="90000"/>
          </a:schemeClr>
        </a:solidFill>
      </dgm:spPr>
      <dgm:t>
        <a:bodyPr/>
        <a:lstStyle/>
        <a:p>
          <a:pPr algn="just" rtl="0"/>
          <a:r>
            <a:rPr lang="es-MX" sz="1500" dirty="0" smtClean="0">
              <a:latin typeface="Arial" panose="020B0604020202020204" pitchFamily="34" charset="0"/>
              <a:cs typeface="Arial" panose="020B0604020202020204" pitchFamily="34" charset="0"/>
            </a:rPr>
            <a:t>Los partidos no especificaron las acciones y mecanismos para dar seguimiento a la ejecución de los PAT del LPM.</a:t>
          </a:r>
          <a:endParaRPr lang="es-MX" sz="1500" dirty="0">
            <a:latin typeface="Arial" panose="020B0604020202020204" pitchFamily="34" charset="0"/>
            <a:cs typeface="Arial" panose="020B0604020202020204" pitchFamily="34" charset="0"/>
          </a:endParaRPr>
        </a:p>
      </dgm:t>
    </dgm:pt>
    <dgm:pt modelId="{F918616F-FDF2-4F54-A2C5-3508D9D62BD7}" type="parTrans" cxnId="{2DF6E683-EA35-428D-A984-41EB6F0FA2B8}">
      <dgm:prSet/>
      <dgm:spPr/>
      <dgm:t>
        <a:bodyPr/>
        <a:lstStyle/>
        <a:p>
          <a:endParaRPr lang="es-ES"/>
        </a:p>
      </dgm:t>
    </dgm:pt>
    <dgm:pt modelId="{C111BC2A-69DB-4EEB-A5F4-4C9598BCA739}" type="sibTrans" cxnId="{2DF6E683-EA35-428D-A984-41EB6F0FA2B8}">
      <dgm:prSet/>
      <dgm:spPr/>
      <dgm:t>
        <a:bodyPr/>
        <a:lstStyle/>
        <a:p>
          <a:endParaRPr lang="es-ES"/>
        </a:p>
      </dgm:t>
    </dgm:pt>
    <dgm:pt modelId="{7414B58A-765A-464F-A1DB-313277F1DD70}" type="pres">
      <dgm:prSet presAssocID="{27DB81B6-D29D-4067-A43D-94D186B20F0E}" presName="Name0" presStyleCnt="0">
        <dgm:presLayoutVars>
          <dgm:dir/>
          <dgm:animLvl val="lvl"/>
          <dgm:resizeHandles val="exact"/>
        </dgm:presLayoutVars>
      </dgm:prSet>
      <dgm:spPr/>
      <dgm:t>
        <a:bodyPr/>
        <a:lstStyle/>
        <a:p>
          <a:endParaRPr lang="es-ES"/>
        </a:p>
      </dgm:t>
    </dgm:pt>
    <dgm:pt modelId="{A12D86A9-0ED2-4484-900B-DA931AEC64E8}" type="pres">
      <dgm:prSet presAssocID="{91BC86E9-DEE5-4C42-A33B-24157FF3585C}" presName="composite" presStyleCnt="0"/>
      <dgm:spPr/>
    </dgm:pt>
    <dgm:pt modelId="{9B25D71F-C2C6-472C-B65D-5A2DEBF7DF45}" type="pres">
      <dgm:prSet presAssocID="{91BC86E9-DEE5-4C42-A33B-24157FF3585C}" presName="parTx" presStyleLbl="alignNode1" presStyleIdx="0" presStyleCnt="3">
        <dgm:presLayoutVars>
          <dgm:chMax val="0"/>
          <dgm:chPref val="0"/>
          <dgm:bulletEnabled val="1"/>
        </dgm:presLayoutVars>
      </dgm:prSet>
      <dgm:spPr/>
      <dgm:t>
        <a:bodyPr/>
        <a:lstStyle/>
        <a:p>
          <a:endParaRPr lang="es-ES"/>
        </a:p>
      </dgm:t>
    </dgm:pt>
    <dgm:pt modelId="{0CA42D23-BA18-431F-8776-64F4B6904A1B}" type="pres">
      <dgm:prSet presAssocID="{91BC86E9-DEE5-4C42-A33B-24157FF3585C}" presName="desTx" presStyleLbl="alignAccFollowNode1" presStyleIdx="0" presStyleCnt="3">
        <dgm:presLayoutVars>
          <dgm:bulletEnabled val="1"/>
        </dgm:presLayoutVars>
      </dgm:prSet>
      <dgm:spPr/>
      <dgm:t>
        <a:bodyPr/>
        <a:lstStyle/>
        <a:p>
          <a:endParaRPr lang="es-ES"/>
        </a:p>
      </dgm:t>
    </dgm:pt>
    <dgm:pt modelId="{3F651CE3-0CA5-414C-8FDB-C774DB3C8235}" type="pres">
      <dgm:prSet presAssocID="{E7EEAFAA-D728-41EE-890F-67D703D3BA82}" presName="space" presStyleCnt="0"/>
      <dgm:spPr/>
    </dgm:pt>
    <dgm:pt modelId="{1B555888-9669-4618-B708-90DB14A3B375}" type="pres">
      <dgm:prSet presAssocID="{9C6B02EF-2B8E-474D-A131-670E9D9BD30E}" presName="composite" presStyleCnt="0"/>
      <dgm:spPr/>
    </dgm:pt>
    <dgm:pt modelId="{25ADE390-5247-473D-B3DB-3124782C7FD4}" type="pres">
      <dgm:prSet presAssocID="{9C6B02EF-2B8E-474D-A131-670E9D9BD30E}" presName="parTx" presStyleLbl="alignNode1" presStyleIdx="1" presStyleCnt="3">
        <dgm:presLayoutVars>
          <dgm:chMax val="0"/>
          <dgm:chPref val="0"/>
          <dgm:bulletEnabled val="1"/>
        </dgm:presLayoutVars>
      </dgm:prSet>
      <dgm:spPr/>
      <dgm:t>
        <a:bodyPr/>
        <a:lstStyle/>
        <a:p>
          <a:endParaRPr lang="es-ES"/>
        </a:p>
      </dgm:t>
    </dgm:pt>
    <dgm:pt modelId="{A3EBAF24-7B1D-494E-B569-21405836EB96}" type="pres">
      <dgm:prSet presAssocID="{9C6B02EF-2B8E-474D-A131-670E9D9BD30E}" presName="desTx" presStyleLbl="alignAccFollowNode1" presStyleIdx="1" presStyleCnt="3">
        <dgm:presLayoutVars>
          <dgm:bulletEnabled val="1"/>
        </dgm:presLayoutVars>
      </dgm:prSet>
      <dgm:spPr/>
      <dgm:t>
        <a:bodyPr/>
        <a:lstStyle/>
        <a:p>
          <a:endParaRPr lang="es-ES"/>
        </a:p>
      </dgm:t>
    </dgm:pt>
    <dgm:pt modelId="{D8EECCF2-7366-4EA6-B154-B06867DF1D6F}" type="pres">
      <dgm:prSet presAssocID="{0D8D4C5A-FECD-4B00-8133-972D565F5A36}" presName="space" presStyleCnt="0"/>
      <dgm:spPr/>
    </dgm:pt>
    <dgm:pt modelId="{ECCB55A3-234A-468C-BBAE-ECA20AA086BD}" type="pres">
      <dgm:prSet presAssocID="{D4C382C9-DBEC-4EA1-9D14-A2A8CF0DC0CB}" presName="composite" presStyleCnt="0"/>
      <dgm:spPr/>
    </dgm:pt>
    <dgm:pt modelId="{7CA6CF44-FFC2-4DA0-AB6C-2AD8EC1D509E}" type="pres">
      <dgm:prSet presAssocID="{D4C382C9-DBEC-4EA1-9D14-A2A8CF0DC0CB}" presName="parTx" presStyleLbl="alignNode1" presStyleIdx="2" presStyleCnt="3">
        <dgm:presLayoutVars>
          <dgm:chMax val="0"/>
          <dgm:chPref val="0"/>
          <dgm:bulletEnabled val="1"/>
        </dgm:presLayoutVars>
      </dgm:prSet>
      <dgm:spPr/>
      <dgm:t>
        <a:bodyPr/>
        <a:lstStyle/>
        <a:p>
          <a:endParaRPr lang="es-ES"/>
        </a:p>
      </dgm:t>
    </dgm:pt>
    <dgm:pt modelId="{F347018D-C298-4707-8D83-2042AE1541E6}" type="pres">
      <dgm:prSet presAssocID="{D4C382C9-DBEC-4EA1-9D14-A2A8CF0DC0CB}" presName="desTx" presStyleLbl="alignAccFollowNode1" presStyleIdx="2" presStyleCnt="3">
        <dgm:presLayoutVars>
          <dgm:bulletEnabled val="1"/>
        </dgm:presLayoutVars>
      </dgm:prSet>
      <dgm:spPr/>
      <dgm:t>
        <a:bodyPr/>
        <a:lstStyle/>
        <a:p>
          <a:endParaRPr lang="es-ES"/>
        </a:p>
      </dgm:t>
    </dgm:pt>
  </dgm:ptLst>
  <dgm:cxnLst>
    <dgm:cxn modelId="{0644A53F-C39C-4CA7-972E-9C367C9A7D1D}" type="presOf" srcId="{BC79BF61-3799-495F-9DF5-8CAA3C3DF65F}" destId="{0CA42D23-BA18-431F-8776-64F4B6904A1B}" srcOrd="0" destOrd="2" presId="urn:microsoft.com/office/officeart/2005/8/layout/hList1"/>
    <dgm:cxn modelId="{ADF878A0-5D65-469D-9F4D-F16F27FAE37F}" srcId="{D4C382C9-DBEC-4EA1-9D14-A2A8CF0DC0CB}" destId="{E27CFDBB-CD3E-4498-AAF9-7D7AD7D98D6A}" srcOrd="0" destOrd="0" parTransId="{093022A0-AE17-401B-B3E9-6DFD26BA4508}" sibTransId="{05577548-4E8D-43CE-A5DB-A9B549DCF5EC}"/>
    <dgm:cxn modelId="{4EA06107-1906-4A89-9F0A-7A3563188176}" srcId="{91BC86E9-DEE5-4C42-A33B-24157FF3585C}" destId="{E6B5CCB8-813C-40CD-8432-D0C2146B033B}" srcOrd="0" destOrd="0" parTransId="{1024BD3F-FCBF-4A35-8256-2829E80B7285}" sibTransId="{3F355235-447B-4A5D-B8BC-0BA6ACA00277}"/>
    <dgm:cxn modelId="{C77A047E-6770-4257-845F-08C907126629}" srcId="{9C6B02EF-2B8E-474D-A131-670E9D9BD30E}" destId="{B63060EE-31CA-4B26-8309-D91E3F8E19FB}" srcOrd="2" destOrd="0" parTransId="{78BF1F58-55AC-4C22-A24F-1B490BCD2356}" sibTransId="{11DFB9FB-78A3-43BA-9F37-2CC10C63084B}"/>
    <dgm:cxn modelId="{D4BA53B0-A82F-4646-8FE0-BC25F33813A4}" srcId="{27DB81B6-D29D-4067-A43D-94D186B20F0E}" destId="{D4C382C9-DBEC-4EA1-9D14-A2A8CF0DC0CB}" srcOrd="2" destOrd="0" parTransId="{71DFD38B-C575-401B-8CCF-D12D0FE9CFB2}" sibTransId="{939FA930-3333-4F66-BFAE-1989D25E27FD}"/>
    <dgm:cxn modelId="{A6DBC753-D991-4349-B47D-9EC9249158BD}" srcId="{27DB81B6-D29D-4067-A43D-94D186B20F0E}" destId="{91BC86E9-DEE5-4C42-A33B-24157FF3585C}" srcOrd="0" destOrd="0" parTransId="{6B184D39-BCC2-433D-8CD8-ABD050D247E3}" sibTransId="{E7EEAFAA-D728-41EE-890F-67D703D3BA82}"/>
    <dgm:cxn modelId="{07C7A84D-6E2F-46D9-92AD-B358EBF52913}" srcId="{9C6B02EF-2B8E-474D-A131-670E9D9BD30E}" destId="{52AC4A0B-896D-4F97-A111-0D71FD546945}" srcOrd="3" destOrd="0" parTransId="{1FEC0A77-75B9-44DB-9190-86FFEF804C4C}" sibTransId="{96D98E3A-3AE9-4492-9DA5-C0CE1E6D1048}"/>
    <dgm:cxn modelId="{6768240F-0BDA-4D62-A30E-B3C9F8910254}" srcId="{91BC86E9-DEE5-4C42-A33B-24157FF3585C}" destId="{37E78485-4999-495B-AD28-3C3AEB839FCF}" srcOrd="1" destOrd="0" parTransId="{26DBA4B0-323E-4628-A641-1014D90D7289}" sibTransId="{73BB7E98-794C-4D00-A65F-46107F854346}"/>
    <dgm:cxn modelId="{02E719E4-8BC9-4EC6-A5BC-8CB2CD9226C0}" srcId="{9C6B02EF-2B8E-474D-A131-670E9D9BD30E}" destId="{AC025679-1CB6-49C7-BF07-020EDA50F668}" srcOrd="0" destOrd="0" parTransId="{3E22D5C1-3354-471F-BC17-1688819F3837}" sibTransId="{5EA0C7FD-B577-4D58-A652-17A5EA46ED8D}"/>
    <dgm:cxn modelId="{CF89B595-E585-44E1-9EA4-32E831994853}" type="presOf" srcId="{429E6B61-B268-4CA6-9839-9375DA0E7033}" destId="{F347018D-C298-4707-8D83-2042AE1541E6}" srcOrd="0" destOrd="4" presId="urn:microsoft.com/office/officeart/2005/8/layout/hList1"/>
    <dgm:cxn modelId="{7B9F21D3-5611-4DB0-B224-6187A0E60568}" srcId="{D4C382C9-DBEC-4EA1-9D14-A2A8CF0DC0CB}" destId="{3997F7A5-985E-45EF-A383-97C5788D4183}" srcOrd="1" destOrd="0" parTransId="{769BD9D6-6311-4428-9228-8626C576AEA8}" sibTransId="{0E369DEC-ED41-49E3-ABAE-8C1039B5BD2B}"/>
    <dgm:cxn modelId="{4C203528-F1AA-441A-AB45-7AE744947206}" type="presOf" srcId="{91BC86E9-DEE5-4C42-A33B-24157FF3585C}" destId="{9B25D71F-C2C6-472C-B65D-5A2DEBF7DF45}" srcOrd="0" destOrd="0" presId="urn:microsoft.com/office/officeart/2005/8/layout/hList1"/>
    <dgm:cxn modelId="{2D438878-EBA9-4001-ACBA-C95B84F31E9C}" srcId="{91BC86E9-DEE5-4C42-A33B-24157FF3585C}" destId="{BC79BF61-3799-495F-9DF5-8CAA3C3DF65F}" srcOrd="2" destOrd="0" parTransId="{E239A908-B8A6-46D1-A1F5-22AD4B7DF41A}" sibTransId="{19255C7B-1BFA-4BC8-8449-96DC753EFBDD}"/>
    <dgm:cxn modelId="{F580C282-6F13-462E-9AC2-F5D127A0F4AB}" type="presOf" srcId="{52AC4A0B-896D-4F97-A111-0D71FD546945}" destId="{A3EBAF24-7B1D-494E-B569-21405836EB96}" srcOrd="0" destOrd="3" presId="urn:microsoft.com/office/officeart/2005/8/layout/hList1"/>
    <dgm:cxn modelId="{1AC0DA94-610B-48FF-8E21-50DAD8005C6A}" srcId="{9C6B02EF-2B8E-474D-A131-670E9D9BD30E}" destId="{390F40C6-BA69-4681-9FC1-A48B358E5C4B}" srcOrd="1" destOrd="0" parTransId="{4ADB0B4B-3165-4A3B-AF7E-E3A5B154DEBD}" sibTransId="{E5868C35-4635-463C-BED8-F9E0887CF113}"/>
    <dgm:cxn modelId="{5F09751C-D51D-4975-8F36-17005CCD07DE}" srcId="{D4C382C9-DBEC-4EA1-9D14-A2A8CF0DC0CB}" destId="{85E4430A-22F2-4FA4-87E8-B3ED1412736D}" srcOrd="2" destOrd="0" parTransId="{6B5351FF-7A99-4DD5-8251-D9E4ECF80426}" sibTransId="{42B0E925-787C-45CB-8E35-DC6B6F173DBE}"/>
    <dgm:cxn modelId="{FB5F9B96-A043-4A7C-813D-6B8C2D7F4232}" type="presOf" srcId="{3997F7A5-985E-45EF-A383-97C5788D4183}" destId="{F347018D-C298-4707-8D83-2042AE1541E6}" srcOrd="0" destOrd="1" presId="urn:microsoft.com/office/officeart/2005/8/layout/hList1"/>
    <dgm:cxn modelId="{6D4339B2-CAD5-4D2B-AB3C-2776862062E7}" type="presOf" srcId="{390F40C6-BA69-4681-9FC1-A48B358E5C4B}" destId="{A3EBAF24-7B1D-494E-B569-21405836EB96}" srcOrd="0" destOrd="1" presId="urn:microsoft.com/office/officeart/2005/8/layout/hList1"/>
    <dgm:cxn modelId="{258A464C-6032-4103-AA92-4E7CE1C6C0E9}" type="presOf" srcId="{9C6B02EF-2B8E-474D-A131-670E9D9BD30E}" destId="{25ADE390-5247-473D-B3DB-3124782C7FD4}" srcOrd="0" destOrd="0" presId="urn:microsoft.com/office/officeart/2005/8/layout/hList1"/>
    <dgm:cxn modelId="{9F01EBFE-2EE1-4EC3-9D25-6D9B900A7F04}" srcId="{27DB81B6-D29D-4067-A43D-94D186B20F0E}" destId="{9C6B02EF-2B8E-474D-A131-670E9D9BD30E}" srcOrd="1" destOrd="0" parTransId="{8B0BAC2D-2EEA-4EBC-B8D3-7F1B08F42EFB}" sibTransId="{0D8D4C5A-FECD-4B00-8133-972D565F5A36}"/>
    <dgm:cxn modelId="{960147C8-B48F-4468-940D-CF8C090AB715}" srcId="{D4C382C9-DBEC-4EA1-9D14-A2A8CF0DC0CB}" destId="{5B087560-A545-40AE-9B8A-B1D0A7D608C5}" srcOrd="3" destOrd="0" parTransId="{679B6A9F-9A68-4538-B5CD-9B2F6D73BCE6}" sibTransId="{48DA7583-2E2D-4BBF-8DD9-6483EB9DEA2E}"/>
    <dgm:cxn modelId="{A0FCBCC6-7DE0-46EF-A1FF-E4F7E38D3BA8}" type="presOf" srcId="{E6B5CCB8-813C-40CD-8432-D0C2146B033B}" destId="{0CA42D23-BA18-431F-8776-64F4B6904A1B}" srcOrd="0" destOrd="0" presId="urn:microsoft.com/office/officeart/2005/8/layout/hList1"/>
    <dgm:cxn modelId="{F560F774-8648-481D-84B3-59814226B92E}" srcId="{D4C382C9-DBEC-4EA1-9D14-A2A8CF0DC0CB}" destId="{429E6B61-B268-4CA6-9839-9375DA0E7033}" srcOrd="4" destOrd="0" parTransId="{301E9163-4F90-4AC1-BC00-FF4ED62D64CE}" sibTransId="{105EEAA3-ABA8-48A0-A0C2-109DE1467608}"/>
    <dgm:cxn modelId="{58458D86-7BF2-4E55-BEFF-E253377848E6}" type="presOf" srcId="{E27CFDBB-CD3E-4498-AAF9-7D7AD7D98D6A}" destId="{F347018D-C298-4707-8D83-2042AE1541E6}" srcOrd="0" destOrd="0" presId="urn:microsoft.com/office/officeart/2005/8/layout/hList1"/>
    <dgm:cxn modelId="{17D0B830-EA02-4B85-9FF5-A10FF6C2CA9E}" type="presOf" srcId="{B63060EE-31CA-4B26-8309-D91E3F8E19FB}" destId="{A3EBAF24-7B1D-494E-B569-21405836EB96}" srcOrd="0" destOrd="2" presId="urn:microsoft.com/office/officeart/2005/8/layout/hList1"/>
    <dgm:cxn modelId="{EBF65ED2-1360-46F0-85FD-401F2A5A97F8}" type="presOf" srcId="{85E4430A-22F2-4FA4-87E8-B3ED1412736D}" destId="{F347018D-C298-4707-8D83-2042AE1541E6}" srcOrd="0" destOrd="2" presId="urn:microsoft.com/office/officeart/2005/8/layout/hList1"/>
    <dgm:cxn modelId="{FC87B9F2-3C00-4278-8E34-34DB688B0858}" type="presOf" srcId="{27DB81B6-D29D-4067-A43D-94D186B20F0E}" destId="{7414B58A-765A-464F-A1DB-313277F1DD70}" srcOrd="0" destOrd="0" presId="urn:microsoft.com/office/officeart/2005/8/layout/hList1"/>
    <dgm:cxn modelId="{526CF187-E323-4AD3-98C8-0376D35949F0}" type="presOf" srcId="{37E78485-4999-495B-AD28-3C3AEB839FCF}" destId="{0CA42D23-BA18-431F-8776-64F4B6904A1B}" srcOrd="0" destOrd="1" presId="urn:microsoft.com/office/officeart/2005/8/layout/hList1"/>
    <dgm:cxn modelId="{0A2CD99A-024A-49AE-AF81-D30CE3883429}" type="presOf" srcId="{5B087560-A545-40AE-9B8A-B1D0A7D608C5}" destId="{F347018D-C298-4707-8D83-2042AE1541E6}" srcOrd="0" destOrd="3" presId="urn:microsoft.com/office/officeart/2005/8/layout/hList1"/>
    <dgm:cxn modelId="{A1656604-7AD1-40AB-A619-AF6F6A0BBF10}" type="presOf" srcId="{D4C382C9-DBEC-4EA1-9D14-A2A8CF0DC0CB}" destId="{7CA6CF44-FFC2-4DA0-AB6C-2AD8EC1D509E}" srcOrd="0" destOrd="0" presId="urn:microsoft.com/office/officeart/2005/8/layout/hList1"/>
    <dgm:cxn modelId="{DB7F2DD0-B1AF-4D91-8765-00BEB59F1D7D}" type="presOf" srcId="{FA67323E-BB7B-48B3-8333-17623E2681F9}" destId="{0CA42D23-BA18-431F-8776-64F4B6904A1B}" srcOrd="0" destOrd="3" presId="urn:microsoft.com/office/officeart/2005/8/layout/hList1"/>
    <dgm:cxn modelId="{2DF6E683-EA35-428D-A984-41EB6F0FA2B8}" srcId="{91BC86E9-DEE5-4C42-A33B-24157FF3585C}" destId="{FA67323E-BB7B-48B3-8333-17623E2681F9}" srcOrd="3" destOrd="0" parTransId="{F918616F-FDF2-4F54-A2C5-3508D9D62BD7}" sibTransId="{C111BC2A-69DB-4EEB-A5F4-4C9598BCA739}"/>
    <dgm:cxn modelId="{56E6441C-B7EC-4952-B030-8B06EB66433D}" type="presOf" srcId="{AC025679-1CB6-49C7-BF07-020EDA50F668}" destId="{A3EBAF24-7B1D-494E-B569-21405836EB96}" srcOrd="0" destOrd="0" presId="urn:microsoft.com/office/officeart/2005/8/layout/hList1"/>
    <dgm:cxn modelId="{E4AD8A31-4D1D-46E2-A34A-491FD430F3E1}" type="presParOf" srcId="{7414B58A-765A-464F-A1DB-313277F1DD70}" destId="{A12D86A9-0ED2-4484-900B-DA931AEC64E8}" srcOrd="0" destOrd="0" presId="urn:microsoft.com/office/officeart/2005/8/layout/hList1"/>
    <dgm:cxn modelId="{AD0BA5E7-2AF1-49D4-849B-A4FA09CB60EE}" type="presParOf" srcId="{A12D86A9-0ED2-4484-900B-DA931AEC64E8}" destId="{9B25D71F-C2C6-472C-B65D-5A2DEBF7DF45}" srcOrd="0" destOrd="0" presId="urn:microsoft.com/office/officeart/2005/8/layout/hList1"/>
    <dgm:cxn modelId="{FAE77EDD-2FF6-43C7-9186-F276A28DBA2C}" type="presParOf" srcId="{A12D86A9-0ED2-4484-900B-DA931AEC64E8}" destId="{0CA42D23-BA18-431F-8776-64F4B6904A1B}" srcOrd="1" destOrd="0" presId="urn:microsoft.com/office/officeart/2005/8/layout/hList1"/>
    <dgm:cxn modelId="{02AB1F72-B379-4EC7-9C73-22E895FCE8C3}" type="presParOf" srcId="{7414B58A-765A-464F-A1DB-313277F1DD70}" destId="{3F651CE3-0CA5-414C-8FDB-C774DB3C8235}" srcOrd="1" destOrd="0" presId="urn:microsoft.com/office/officeart/2005/8/layout/hList1"/>
    <dgm:cxn modelId="{5AA2B342-C319-4CC8-96DD-97D0787EB53B}" type="presParOf" srcId="{7414B58A-765A-464F-A1DB-313277F1DD70}" destId="{1B555888-9669-4618-B708-90DB14A3B375}" srcOrd="2" destOrd="0" presId="urn:microsoft.com/office/officeart/2005/8/layout/hList1"/>
    <dgm:cxn modelId="{D874E5CE-5B21-4212-A243-B645BF40F307}" type="presParOf" srcId="{1B555888-9669-4618-B708-90DB14A3B375}" destId="{25ADE390-5247-473D-B3DB-3124782C7FD4}" srcOrd="0" destOrd="0" presId="urn:microsoft.com/office/officeart/2005/8/layout/hList1"/>
    <dgm:cxn modelId="{719243BE-4A06-4D5D-882E-FDB42606B4E5}" type="presParOf" srcId="{1B555888-9669-4618-B708-90DB14A3B375}" destId="{A3EBAF24-7B1D-494E-B569-21405836EB96}" srcOrd="1" destOrd="0" presId="urn:microsoft.com/office/officeart/2005/8/layout/hList1"/>
    <dgm:cxn modelId="{CC24FA25-9CD2-43C5-A103-F94A53C45659}" type="presParOf" srcId="{7414B58A-765A-464F-A1DB-313277F1DD70}" destId="{D8EECCF2-7366-4EA6-B154-B06867DF1D6F}" srcOrd="3" destOrd="0" presId="urn:microsoft.com/office/officeart/2005/8/layout/hList1"/>
    <dgm:cxn modelId="{AED809A8-10AE-4F74-8863-21E75AA9D9EA}" type="presParOf" srcId="{7414B58A-765A-464F-A1DB-313277F1DD70}" destId="{ECCB55A3-234A-468C-BBAE-ECA20AA086BD}" srcOrd="4" destOrd="0" presId="urn:microsoft.com/office/officeart/2005/8/layout/hList1"/>
    <dgm:cxn modelId="{6BF3A4A6-837B-4920-A1DB-60D8A89A61F0}" type="presParOf" srcId="{ECCB55A3-234A-468C-BBAE-ECA20AA086BD}" destId="{7CA6CF44-FFC2-4DA0-AB6C-2AD8EC1D509E}" srcOrd="0" destOrd="0" presId="urn:microsoft.com/office/officeart/2005/8/layout/hList1"/>
    <dgm:cxn modelId="{3207671B-76C5-4FD7-B7CF-9883A1410568}" type="presParOf" srcId="{ECCB55A3-234A-468C-BBAE-ECA20AA086BD}" destId="{F347018D-C298-4707-8D83-2042AE1541E6}"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E01BD0-436C-44F3-8C81-5EBE2E20115D}">
      <dsp:nvSpPr>
        <dsp:cNvPr id="0" name=""/>
        <dsp:cNvSpPr/>
      </dsp:nvSpPr>
      <dsp:spPr>
        <a:xfrm rot="5400000">
          <a:off x="6829803" y="-3028172"/>
          <a:ext cx="1012740" cy="732753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just" defTabSz="622300">
            <a:lnSpc>
              <a:spcPct val="90000"/>
            </a:lnSpc>
            <a:spcBef>
              <a:spcPct val="0"/>
            </a:spcBef>
            <a:spcAft>
              <a:spcPct val="15000"/>
            </a:spcAft>
            <a:buChar char="••"/>
          </a:pPr>
          <a:r>
            <a:rPr lang="es-MX" sz="1400" kern="1200" dirty="0" smtClean="0">
              <a:latin typeface="Arial" panose="020B0604020202020204" pitchFamily="34" charset="0"/>
              <a:cs typeface="Arial" panose="020B0604020202020204" pitchFamily="34" charset="0"/>
            </a:rPr>
            <a:t>El contenido del proyecto no se alinea con el objetivo del rubro de gasto, al considerarse un objeto no partidista, además de no c</a:t>
          </a:r>
          <a:r>
            <a:rPr lang="es-MX" sz="1400" kern="1200" dirty="0" smtClean="0">
              <a:latin typeface="Arial" panose="020B0604020202020204" pitchFamily="34" charset="0"/>
              <a:cs typeface="Arial" panose="020B0604020202020204" pitchFamily="34" charset="0"/>
            </a:rPr>
            <a:t>ontener información, concepciones y actitudes orientadas al ámbito político, promover la participación de la ciudadanía en la vida democrática y la difusión de la cultura política.</a:t>
          </a:r>
          <a:endParaRPr lang="es-ES" sz="1400" kern="1200" dirty="0">
            <a:latin typeface="Arial" panose="020B0604020202020204" pitchFamily="34" charset="0"/>
            <a:cs typeface="Arial" panose="020B0604020202020204" pitchFamily="34" charset="0"/>
          </a:endParaRPr>
        </a:p>
      </dsp:txBody>
      <dsp:txXfrm rot="-5400000">
        <a:off x="3672406" y="178663"/>
        <a:ext cx="7278096" cy="913864"/>
      </dsp:txXfrm>
    </dsp:sp>
    <dsp:sp modelId="{135A2CF2-CA48-47CD-9F1E-21AA1BC088C1}">
      <dsp:nvSpPr>
        <dsp:cNvPr id="0" name=""/>
        <dsp:cNvSpPr/>
      </dsp:nvSpPr>
      <dsp:spPr>
        <a:xfrm>
          <a:off x="449331" y="2631"/>
          <a:ext cx="3223075" cy="1265925"/>
        </a:xfrm>
        <a:prstGeom prst="roundRect">
          <a:avLst/>
        </a:prstGeom>
        <a:solidFill>
          <a:srgbClr val="D60093"/>
        </a:solidFill>
        <a:ln w="12700" cap="flat" cmpd="sng" algn="ctr">
          <a:solidFill>
            <a:srgbClr val="D6009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s-MX" sz="1600" b="1" kern="1200" dirty="0" smtClean="0">
              <a:latin typeface="Arial" panose="020B0604020202020204" pitchFamily="34" charset="0"/>
              <a:cs typeface="Arial" panose="020B0604020202020204" pitchFamily="34" charset="0"/>
            </a:rPr>
            <a:t>La aplicación de la legislación ambiental del estado de Aguascalientes, para el desarrollo sostenible de las comunidades</a:t>
          </a:r>
          <a:endParaRPr lang="es-ES" sz="1600" kern="1200" dirty="0">
            <a:latin typeface="Arial" panose="020B0604020202020204" pitchFamily="34" charset="0"/>
            <a:cs typeface="Arial" panose="020B0604020202020204" pitchFamily="34" charset="0"/>
          </a:endParaRPr>
        </a:p>
      </dsp:txBody>
      <dsp:txXfrm>
        <a:off x="511128" y="64428"/>
        <a:ext cx="3099481" cy="1142331"/>
      </dsp:txXfrm>
    </dsp:sp>
    <dsp:sp modelId="{B590D80A-ED6C-40F8-BEE4-8F268574B6EF}">
      <dsp:nvSpPr>
        <dsp:cNvPr id="0" name=""/>
        <dsp:cNvSpPr/>
      </dsp:nvSpPr>
      <dsp:spPr>
        <a:xfrm rot="5400000">
          <a:off x="6829803" y="-1698950"/>
          <a:ext cx="1012740" cy="732753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just" defTabSz="622300">
            <a:lnSpc>
              <a:spcPct val="90000"/>
            </a:lnSpc>
            <a:spcBef>
              <a:spcPct val="0"/>
            </a:spcBef>
            <a:spcAft>
              <a:spcPct val="15000"/>
            </a:spcAft>
            <a:buChar char="••"/>
          </a:pPr>
          <a:r>
            <a:rPr lang="es-MX" sz="1400" kern="1200" dirty="0" smtClean="0">
              <a:latin typeface="Arial" panose="020B0604020202020204" pitchFamily="34" charset="0"/>
              <a:cs typeface="Arial" panose="020B0604020202020204" pitchFamily="34" charset="0"/>
            </a:rPr>
            <a:t>El pago de nóminas es un gasto relacionado con las actividades ordinarias permanentes del partido, tales como los gastos operativos, servicios personales y generales de las Secretarías de la Mujer u órganos equivalentes, lo que representa una restricción del gasto programado.</a:t>
          </a:r>
          <a:endParaRPr lang="es-MX" sz="1400" kern="1200" dirty="0">
            <a:latin typeface="Arial" panose="020B0604020202020204" pitchFamily="34" charset="0"/>
            <a:cs typeface="Arial" panose="020B0604020202020204" pitchFamily="34" charset="0"/>
          </a:endParaRPr>
        </a:p>
      </dsp:txBody>
      <dsp:txXfrm rot="-5400000">
        <a:off x="3672406" y="1507885"/>
        <a:ext cx="7278096" cy="913864"/>
      </dsp:txXfrm>
    </dsp:sp>
    <dsp:sp modelId="{98F5A93C-5098-417D-B93F-281F5CF15F98}">
      <dsp:nvSpPr>
        <dsp:cNvPr id="0" name=""/>
        <dsp:cNvSpPr/>
      </dsp:nvSpPr>
      <dsp:spPr>
        <a:xfrm>
          <a:off x="449331" y="1331853"/>
          <a:ext cx="3223075" cy="1265925"/>
        </a:xfrm>
        <a:prstGeom prst="roundRect">
          <a:avLst/>
        </a:prstGeom>
        <a:solidFill>
          <a:srgbClr val="D60093"/>
        </a:solidFill>
        <a:ln w="12700" cap="flat" cmpd="sng" algn="ctr">
          <a:solidFill>
            <a:srgbClr val="D6009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s-MX" sz="1600" b="1" kern="1200" dirty="0" smtClean="0">
              <a:latin typeface="Arial" panose="020B0604020202020204" pitchFamily="34" charset="0"/>
              <a:cs typeface="Arial" panose="020B0604020202020204" pitchFamily="34" charset="0"/>
            </a:rPr>
            <a:t>Nóminas</a:t>
          </a:r>
          <a:endParaRPr lang="es-ES" sz="1600" kern="1200" dirty="0">
            <a:latin typeface="Arial" panose="020B0604020202020204" pitchFamily="34" charset="0"/>
            <a:cs typeface="Arial" panose="020B0604020202020204" pitchFamily="34" charset="0"/>
          </a:endParaRPr>
        </a:p>
      </dsp:txBody>
      <dsp:txXfrm>
        <a:off x="511128" y="1393650"/>
        <a:ext cx="3099481" cy="1142331"/>
      </dsp:txXfrm>
    </dsp:sp>
    <dsp:sp modelId="{161935AF-05DF-45EC-9FC7-2B4AA30E29D0}">
      <dsp:nvSpPr>
        <dsp:cNvPr id="0" name=""/>
        <dsp:cNvSpPr/>
      </dsp:nvSpPr>
      <dsp:spPr>
        <a:xfrm rot="5400000">
          <a:off x="6829803" y="-369728"/>
          <a:ext cx="1012740" cy="732753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just" defTabSz="622300">
            <a:lnSpc>
              <a:spcPct val="90000"/>
            </a:lnSpc>
            <a:spcBef>
              <a:spcPct val="0"/>
            </a:spcBef>
            <a:spcAft>
              <a:spcPct val="15000"/>
            </a:spcAft>
            <a:buChar char="••"/>
          </a:pPr>
          <a:r>
            <a:rPr lang="es-MX" sz="1400" kern="1200" dirty="0" smtClean="0">
              <a:latin typeface="Arial" panose="020B0604020202020204" pitchFamily="34" charset="0"/>
              <a:cs typeface="Arial" panose="020B0604020202020204" pitchFamily="34" charset="0"/>
            </a:rPr>
            <a:t>El contenido del proyecto muestra indicios de actividades que tienen por objeto evaluar condiciones del partido, lo cual representa una restricción del gasto programado.</a:t>
          </a:r>
          <a:endParaRPr lang="es-MX" sz="1400" kern="1200" dirty="0">
            <a:latin typeface="Arial" panose="020B0604020202020204" pitchFamily="34" charset="0"/>
            <a:cs typeface="Arial" panose="020B0604020202020204" pitchFamily="34" charset="0"/>
          </a:endParaRPr>
        </a:p>
        <a:p>
          <a:pPr marL="114300" lvl="1" indent="-114300" algn="just" defTabSz="622300">
            <a:lnSpc>
              <a:spcPct val="90000"/>
            </a:lnSpc>
            <a:spcBef>
              <a:spcPct val="0"/>
            </a:spcBef>
            <a:spcAft>
              <a:spcPct val="15000"/>
            </a:spcAft>
            <a:buChar char="••"/>
          </a:pPr>
          <a:r>
            <a:rPr lang="es-MX" sz="1400" kern="1200" dirty="0" smtClean="0">
              <a:latin typeface="Arial" panose="020B0604020202020204" pitchFamily="34" charset="0"/>
              <a:cs typeface="Arial" panose="020B0604020202020204" pitchFamily="34" charset="0"/>
            </a:rPr>
            <a:t>Además, los partidos deben hacer pública su información, de conformidad con las obligaciones de transparencia.</a:t>
          </a:r>
          <a:endParaRPr lang="es-MX" sz="1400" kern="1200" dirty="0">
            <a:latin typeface="Arial" panose="020B0604020202020204" pitchFamily="34" charset="0"/>
            <a:cs typeface="Arial" panose="020B0604020202020204" pitchFamily="34" charset="0"/>
          </a:endParaRPr>
        </a:p>
      </dsp:txBody>
      <dsp:txXfrm rot="-5400000">
        <a:off x="3672406" y="2837107"/>
        <a:ext cx="7278096" cy="913864"/>
      </dsp:txXfrm>
    </dsp:sp>
    <dsp:sp modelId="{ADC904E3-2C4F-44BF-B8F6-DB0C883AF831}">
      <dsp:nvSpPr>
        <dsp:cNvPr id="0" name=""/>
        <dsp:cNvSpPr/>
      </dsp:nvSpPr>
      <dsp:spPr>
        <a:xfrm>
          <a:off x="432038" y="2666569"/>
          <a:ext cx="3223075" cy="1265925"/>
        </a:xfrm>
        <a:prstGeom prst="roundRect">
          <a:avLst/>
        </a:prstGeom>
        <a:solidFill>
          <a:srgbClr val="D60093"/>
        </a:solidFill>
        <a:ln w="12700" cap="flat" cmpd="sng" algn="ctr">
          <a:solidFill>
            <a:srgbClr val="D6009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s-MX" sz="1600" b="1" kern="1200" dirty="0" smtClean="0">
              <a:latin typeface="Arial" panose="020B0604020202020204" pitchFamily="34" charset="0"/>
              <a:cs typeface="Arial" panose="020B0604020202020204" pitchFamily="34" charset="0"/>
            </a:rPr>
            <a:t>Transparencia y acceso a la información pública de los partidos políticos</a:t>
          </a:r>
          <a:endParaRPr lang="es-ES" sz="1600" kern="1200" dirty="0">
            <a:latin typeface="Arial" panose="020B0604020202020204" pitchFamily="34" charset="0"/>
            <a:cs typeface="Arial" panose="020B0604020202020204" pitchFamily="34" charset="0"/>
          </a:endParaRPr>
        </a:p>
      </dsp:txBody>
      <dsp:txXfrm>
        <a:off x="493835" y="2728366"/>
        <a:ext cx="3099481" cy="1142331"/>
      </dsp:txXfrm>
    </dsp:sp>
    <dsp:sp modelId="{1C0F39D9-5F6F-452E-8E6F-22C541303D71}">
      <dsp:nvSpPr>
        <dsp:cNvPr id="0" name=""/>
        <dsp:cNvSpPr/>
      </dsp:nvSpPr>
      <dsp:spPr>
        <a:xfrm rot="5400000">
          <a:off x="6772583" y="959493"/>
          <a:ext cx="1127180" cy="732753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just" defTabSz="622300">
            <a:lnSpc>
              <a:spcPct val="90000"/>
            </a:lnSpc>
            <a:spcBef>
              <a:spcPct val="0"/>
            </a:spcBef>
            <a:spcAft>
              <a:spcPct val="15000"/>
            </a:spcAft>
            <a:buChar char="••"/>
          </a:pPr>
          <a:r>
            <a:rPr lang="es-MX" sz="1400" kern="1200" dirty="0" smtClean="0">
              <a:latin typeface="Arial" panose="020B0604020202020204" pitchFamily="34" charset="0"/>
              <a:cs typeface="Arial" panose="020B0604020202020204" pitchFamily="34" charset="0"/>
            </a:rPr>
            <a:t>El contenido del proyecto es dar a conocer propuestas de ley del partido en temas de responsabilidad ambiental, seguridad y educación, lo cual no constituye </a:t>
          </a:r>
          <a:r>
            <a:rPr lang="es-MX" sz="1400" kern="1200" dirty="0" smtClean="0">
              <a:latin typeface="Arial" panose="020B0604020202020204" pitchFamily="34" charset="0"/>
              <a:cs typeface="Arial" panose="020B0604020202020204" pitchFamily="34" charset="0"/>
            </a:rPr>
            <a:t>un objeto partidista.</a:t>
          </a:r>
          <a:endParaRPr lang="es-MX" sz="1400" kern="1200" dirty="0">
            <a:latin typeface="Arial" panose="020B0604020202020204" pitchFamily="34" charset="0"/>
            <a:cs typeface="Arial" panose="020B0604020202020204" pitchFamily="34" charset="0"/>
          </a:endParaRPr>
        </a:p>
        <a:p>
          <a:pPr marL="114300" lvl="1" indent="-114300" algn="just" defTabSz="622300">
            <a:lnSpc>
              <a:spcPct val="90000"/>
            </a:lnSpc>
            <a:spcBef>
              <a:spcPct val="0"/>
            </a:spcBef>
            <a:spcAft>
              <a:spcPct val="15000"/>
            </a:spcAft>
            <a:buChar char="••"/>
          </a:pPr>
          <a:r>
            <a:rPr lang="es-MX" sz="1400" kern="1200" dirty="0" smtClean="0">
              <a:latin typeface="Arial" panose="020B0604020202020204" pitchFamily="34" charset="0"/>
              <a:cs typeface="Arial" panose="020B0604020202020204" pitchFamily="34" charset="0"/>
            </a:rPr>
            <a:t>Adicionalmente, podría considerarse una restricción del gasto, al promocionar al partido o posicionarlo frente a problemas nacionales en medios masivos de comunicación.</a:t>
          </a:r>
          <a:endParaRPr lang="es-MX" sz="1400" kern="1200" dirty="0">
            <a:latin typeface="Arial" panose="020B0604020202020204" pitchFamily="34" charset="0"/>
            <a:cs typeface="Arial" panose="020B0604020202020204" pitchFamily="34" charset="0"/>
          </a:endParaRPr>
        </a:p>
      </dsp:txBody>
      <dsp:txXfrm rot="-5400000">
        <a:off x="3672406" y="4114694"/>
        <a:ext cx="7272510" cy="1017132"/>
      </dsp:txXfrm>
    </dsp:sp>
    <dsp:sp modelId="{E9D62C13-62CD-49D4-A7C6-2BF0D6C7DB53}">
      <dsp:nvSpPr>
        <dsp:cNvPr id="0" name=""/>
        <dsp:cNvSpPr/>
      </dsp:nvSpPr>
      <dsp:spPr>
        <a:xfrm>
          <a:off x="449331" y="3990297"/>
          <a:ext cx="3223075" cy="1265925"/>
        </a:xfrm>
        <a:prstGeom prst="roundRect">
          <a:avLst/>
        </a:prstGeom>
        <a:solidFill>
          <a:srgbClr val="D60093"/>
        </a:solidFill>
        <a:ln w="12700" cap="flat" cmpd="sng" algn="ctr">
          <a:solidFill>
            <a:srgbClr val="D6009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s-MX" sz="1600" b="1" kern="1200" dirty="0" smtClean="0">
              <a:latin typeface="Arial" panose="020B0604020202020204" pitchFamily="34" charset="0"/>
              <a:cs typeface="Arial" panose="020B0604020202020204" pitchFamily="34" charset="0"/>
            </a:rPr>
            <a:t>Reimpresión de texto "Mi Primer encuentro con la ecología</a:t>
          </a:r>
          <a:endParaRPr lang="es-MX" sz="1600" kern="1200" dirty="0">
            <a:latin typeface="Arial" panose="020B0604020202020204" pitchFamily="34" charset="0"/>
            <a:cs typeface="Arial" panose="020B0604020202020204" pitchFamily="34" charset="0"/>
          </a:endParaRPr>
        </a:p>
      </dsp:txBody>
      <dsp:txXfrm>
        <a:off x="511128" y="4052094"/>
        <a:ext cx="3099481" cy="11423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E01BD0-436C-44F3-8C81-5EBE2E20115D}">
      <dsp:nvSpPr>
        <dsp:cNvPr id="0" name=""/>
        <dsp:cNvSpPr/>
      </dsp:nvSpPr>
      <dsp:spPr>
        <a:xfrm rot="5400000">
          <a:off x="6658274" y="-2813825"/>
          <a:ext cx="1355798" cy="732753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just" defTabSz="622300">
            <a:lnSpc>
              <a:spcPct val="90000"/>
            </a:lnSpc>
            <a:spcBef>
              <a:spcPct val="0"/>
            </a:spcBef>
            <a:spcAft>
              <a:spcPct val="15000"/>
            </a:spcAft>
            <a:buChar char="••"/>
          </a:pPr>
          <a:r>
            <a:rPr lang="es-MX" sz="1400" kern="1200" dirty="0" smtClean="0">
              <a:latin typeface="Arial" panose="020B0604020202020204" pitchFamily="34" charset="0"/>
              <a:cs typeface="Arial" panose="020B0604020202020204" pitchFamily="34" charset="0"/>
            </a:rPr>
            <a:t>El contenido del proyecto es beneficiar a </a:t>
          </a:r>
          <a:r>
            <a:rPr lang="es-MX" sz="1400" kern="1200" dirty="0" smtClean="0">
              <a:latin typeface="Arial" panose="020B0604020202020204" pitchFamily="34" charset="0"/>
              <a:cs typeface="Arial" panose="020B0604020202020204" pitchFamily="34" charset="0"/>
            </a:rPr>
            <a:t>mujeres lideresas del partido en puestos de toma de decisión y </a:t>
          </a:r>
          <a:r>
            <a:rPr lang="es-MX" sz="1400" kern="1200" dirty="0" smtClean="0">
              <a:latin typeface="Arial" panose="020B0604020202020204" pitchFamily="34" charset="0"/>
              <a:cs typeface="Arial" panose="020B0604020202020204" pitchFamily="34" charset="0"/>
            </a:rPr>
            <a:t>mujeres candidatas en las 5 entidades federativas con proceso electoral en 2019, </a:t>
          </a:r>
          <a:r>
            <a:rPr lang="es-MX" sz="1400" kern="1200" dirty="0" smtClean="0">
              <a:latin typeface="Arial" panose="020B0604020202020204" pitchFamily="34" charset="0"/>
              <a:cs typeface="Arial" panose="020B0604020202020204" pitchFamily="34" charset="0"/>
            </a:rPr>
            <a:t>lo cual representa una restricción del gasto programado, al </a:t>
          </a:r>
          <a:r>
            <a:rPr lang="es-MX" sz="1400" kern="1200" dirty="0" smtClean="0">
              <a:latin typeface="Arial" panose="020B0604020202020204" pitchFamily="34" charset="0"/>
              <a:cs typeface="Arial" panose="020B0604020202020204" pitchFamily="34" charset="0"/>
            </a:rPr>
            <a:t>promover o difundir a candidaturas y la plataforma electoral del partido.</a:t>
          </a:r>
          <a:endParaRPr lang="es-ES" sz="1400" kern="1200" dirty="0">
            <a:latin typeface="Arial" panose="020B0604020202020204" pitchFamily="34" charset="0"/>
            <a:cs typeface="Arial" panose="020B0604020202020204" pitchFamily="34" charset="0"/>
          </a:endParaRPr>
        </a:p>
      </dsp:txBody>
      <dsp:txXfrm rot="-5400000">
        <a:off x="3672407" y="238227"/>
        <a:ext cx="7261349" cy="1223428"/>
      </dsp:txXfrm>
    </dsp:sp>
    <dsp:sp modelId="{135A2CF2-CA48-47CD-9F1E-21AA1BC088C1}">
      <dsp:nvSpPr>
        <dsp:cNvPr id="0" name=""/>
        <dsp:cNvSpPr/>
      </dsp:nvSpPr>
      <dsp:spPr>
        <a:xfrm>
          <a:off x="521360" y="2567"/>
          <a:ext cx="3223075" cy="1694748"/>
        </a:xfrm>
        <a:prstGeom prst="roundRect">
          <a:avLst/>
        </a:prstGeom>
        <a:solidFill>
          <a:srgbClr val="D60093"/>
        </a:solidFill>
        <a:ln w="12700" cap="flat" cmpd="sng" algn="ctr">
          <a:solidFill>
            <a:srgbClr val="D6009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s-MX" sz="1600" b="1" kern="1200" dirty="0" smtClean="0">
              <a:latin typeface="Arial" panose="020B0604020202020204" pitchFamily="34" charset="0"/>
              <a:cs typeface="Arial" panose="020B0604020202020204" pitchFamily="34" charset="0"/>
            </a:rPr>
            <a:t>Taller: Manejo del debate político</a:t>
          </a:r>
          <a:endParaRPr lang="es-ES" sz="1600" kern="1200" dirty="0">
            <a:latin typeface="Arial" panose="020B0604020202020204" pitchFamily="34" charset="0"/>
            <a:cs typeface="Arial" panose="020B0604020202020204" pitchFamily="34" charset="0"/>
          </a:endParaRPr>
        </a:p>
      </dsp:txBody>
      <dsp:txXfrm>
        <a:off x="604091" y="85298"/>
        <a:ext cx="3057613" cy="1529286"/>
      </dsp:txXfrm>
    </dsp:sp>
    <dsp:sp modelId="{B590D80A-ED6C-40F8-BEE4-8F268574B6EF}">
      <dsp:nvSpPr>
        <dsp:cNvPr id="0" name=""/>
        <dsp:cNvSpPr/>
      </dsp:nvSpPr>
      <dsp:spPr>
        <a:xfrm rot="5400000">
          <a:off x="6506946" y="-1034339"/>
          <a:ext cx="1658453" cy="732753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just" defTabSz="622300">
            <a:lnSpc>
              <a:spcPct val="90000"/>
            </a:lnSpc>
            <a:spcBef>
              <a:spcPct val="0"/>
            </a:spcBef>
            <a:spcAft>
              <a:spcPct val="15000"/>
            </a:spcAft>
            <a:buChar char="••"/>
          </a:pPr>
          <a:r>
            <a:rPr lang="es-MX" sz="1400" kern="1200" dirty="0" smtClean="0">
              <a:latin typeface="Arial" panose="020B0604020202020204" pitchFamily="34" charset="0"/>
              <a:cs typeface="Arial" panose="020B0604020202020204" pitchFamily="34" charset="0"/>
            </a:rPr>
            <a:t>El contenido del proyecto se orienta a definir un perfil competencial para un exitoso desempeño en los Comités Municipales y Seccionales del partido, además de dar a conocer las funciones y responsabilidades inherentes a cada Secretaría que conforman dichos Comités, desarrollando un programa de trabajo con metas y objetivos encaminadas al fortalecimiento institucional; </a:t>
          </a:r>
          <a:r>
            <a:rPr lang="es-MX" sz="1400" kern="1200" dirty="0" smtClean="0">
              <a:latin typeface="Arial" panose="020B0604020202020204" pitchFamily="34" charset="0"/>
              <a:cs typeface="Arial" panose="020B0604020202020204" pitchFamily="34" charset="0"/>
            </a:rPr>
            <a:t>lo cual representa una restricción del gasto programado, al </a:t>
          </a:r>
          <a:r>
            <a:rPr lang="es-MX" sz="1400" kern="1200" dirty="0" smtClean="0">
              <a:latin typeface="Arial" panose="020B0604020202020204" pitchFamily="34" charset="0"/>
              <a:cs typeface="Arial" panose="020B0604020202020204" pitchFamily="34" charset="0"/>
            </a:rPr>
            <a:t>evaluar condiciones del partido o preparar a sus dirigentes para el desempeño de sus funciones.</a:t>
          </a:r>
          <a:endParaRPr lang="es-MX" sz="1400" kern="1200" dirty="0">
            <a:latin typeface="Arial" panose="020B0604020202020204" pitchFamily="34" charset="0"/>
            <a:cs typeface="Arial" panose="020B0604020202020204" pitchFamily="34" charset="0"/>
          </a:endParaRPr>
        </a:p>
      </dsp:txBody>
      <dsp:txXfrm rot="-5400000">
        <a:off x="3672406" y="1881160"/>
        <a:ext cx="7246575" cy="1496535"/>
      </dsp:txXfrm>
    </dsp:sp>
    <dsp:sp modelId="{98F5A93C-5098-417D-B93F-281F5CF15F98}">
      <dsp:nvSpPr>
        <dsp:cNvPr id="0" name=""/>
        <dsp:cNvSpPr/>
      </dsp:nvSpPr>
      <dsp:spPr>
        <a:xfrm>
          <a:off x="521360" y="1782053"/>
          <a:ext cx="3223075" cy="1694748"/>
        </a:xfrm>
        <a:prstGeom prst="roundRect">
          <a:avLst/>
        </a:prstGeom>
        <a:solidFill>
          <a:srgbClr val="D60093"/>
        </a:solidFill>
        <a:ln w="12700" cap="flat" cmpd="sng" algn="ctr">
          <a:solidFill>
            <a:srgbClr val="D6009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s-MX" sz="1600" b="1" kern="1200" dirty="0" smtClean="0">
              <a:latin typeface="Arial" panose="020B0604020202020204" pitchFamily="34" charset="0"/>
              <a:cs typeface="Arial" panose="020B0604020202020204" pitchFamily="34" charset="0"/>
            </a:rPr>
            <a:t>Taller: El ser y quehacer del comité municipal exitoso</a:t>
          </a:r>
        </a:p>
      </dsp:txBody>
      <dsp:txXfrm>
        <a:off x="604091" y="1864784"/>
        <a:ext cx="3057613" cy="1529286"/>
      </dsp:txXfrm>
    </dsp:sp>
    <dsp:sp modelId="{1C0F39D9-5F6F-452E-8E6F-22C541303D71}">
      <dsp:nvSpPr>
        <dsp:cNvPr id="0" name=""/>
        <dsp:cNvSpPr/>
      </dsp:nvSpPr>
      <dsp:spPr>
        <a:xfrm rot="5400000">
          <a:off x="6658274" y="745146"/>
          <a:ext cx="1355798" cy="732753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just" defTabSz="622300">
            <a:lnSpc>
              <a:spcPct val="90000"/>
            </a:lnSpc>
            <a:spcBef>
              <a:spcPct val="0"/>
            </a:spcBef>
            <a:spcAft>
              <a:spcPct val="15000"/>
            </a:spcAft>
            <a:buChar char="••"/>
          </a:pPr>
          <a:r>
            <a:rPr lang="es-MX" sz="1400" kern="1200" dirty="0" smtClean="0">
              <a:latin typeface="Arial" panose="020B0604020202020204" pitchFamily="34" charset="0"/>
              <a:cs typeface="Arial" panose="020B0604020202020204" pitchFamily="34" charset="0"/>
            </a:rPr>
            <a:t>El proyecto está enfocado en beneficiar a funcionarios públicos en temas relacionados con el ejercicio de sus funciones, lo que constituye un objeto no partidista, lo cual impide a los partidos políticos apoyar actividades o funciones de un órgano de gobierno de los ámbitos federal, local o municipal.</a:t>
          </a:r>
          <a:endParaRPr lang="es-MX" sz="1400" kern="1200" dirty="0">
            <a:latin typeface="Arial" panose="020B0604020202020204" pitchFamily="34" charset="0"/>
            <a:cs typeface="Arial" panose="020B0604020202020204" pitchFamily="34" charset="0"/>
          </a:endParaRPr>
        </a:p>
        <a:p>
          <a:pPr marL="114300" lvl="1" indent="-114300" algn="just" defTabSz="622300">
            <a:lnSpc>
              <a:spcPct val="90000"/>
            </a:lnSpc>
            <a:spcBef>
              <a:spcPct val="0"/>
            </a:spcBef>
            <a:spcAft>
              <a:spcPct val="15000"/>
            </a:spcAft>
            <a:buChar char="••"/>
          </a:pPr>
          <a:r>
            <a:rPr lang="es-MX" sz="1400" kern="1200" dirty="0" smtClean="0">
              <a:latin typeface="Arial" panose="020B0604020202020204" pitchFamily="34" charset="0"/>
              <a:cs typeface="Arial" panose="020B0604020202020204" pitchFamily="34" charset="0"/>
            </a:rPr>
            <a:t>Además, se observó que un presupuesto sobrevaluado, en función al número de personas beneficiadas y las actividades a desarrollar.</a:t>
          </a:r>
          <a:endParaRPr lang="es-MX" sz="1400" kern="1200" dirty="0">
            <a:latin typeface="Arial" panose="020B0604020202020204" pitchFamily="34" charset="0"/>
            <a:cs typeface="Arial" panose="020B0604020202020204" pitchFamily="34" charset="0"/>
          </a:endParaRPr>
        </a:p>
      </dsp:txBody>
      <dsp:txXfrm rot="-5400000">
        <a:off x="3672407" y="3797199"/>
        <a:ext cx="7261349" cy="1223428"/>
      </dsp:txXfrm>
    </dsp:sp>
    <dsp:sp modelId="{E9D62C13-62CD-49D4-A7C6-2BF0D6C7DB53}">
      <dsp:nvSpPr>
        <dsp:cNvPr id="0" name=""/>
        <dsp:cNvSpPr/>
      </dsp:nvSpPr>
      <dsp:spPr>
        <a:xfrm>
          <a:off x="521360" y="3561539"/>
          <a:ext cx="3223075" cy="1694748"/>
        </a:xfrm>
        <a:prstGeom prst="roundRect">
          <a:avLst/>
        </a:prstGeom>
        <a:solidFill>
          <a:srgbClr val="D60093"/>
        </a:solidFill>
        <a:ln w="12700" cap="flat" cmpd="sng" algn="ctr">
          <a:solidFill>
            <a:srgbClr val="D6009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s-MX" sz="1600" b="1" kern="1200" dirty="0" smtClean="0">
              <a:latin typeface="Arial" panose="020B0604020202020204" pitchFamily="34" charset="0"/>
              <a:cs typeface="Arial" panose="020B0604020202020204" pitchFamily="34" charset="0"/>
            </a:rPr>
            <a:t>Cabildeo y debate político </a:t>
          </a:r>
          <a:endParaRPr lang="es-MX" sz="1600" b="1" kern="1200" dirty="0">
            <a:latin typeface="Arial" panose="020B0604020202020204" pitchFamily="34" charset="0"/>
            <a:cs typeface="Arial" panose="020B0604020202020204" pitchFamily="34" charset="0"/>
          </a:endParaRPr>
        </a:p>
      </dsp:txBody>
      <dsp:txXfrm>
        <a:off x="604091" y="3644270"/>
        <a:ext cx="3057613" cy="152928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25D71F-C2C6-472C-B65D-5A2DEBF7DF45}">
      <dsp:nvSpPr>
        <dsp:cNvPr id="0" name=""/>
        <dsp:cNvSpPr/>
      </dsp:nvSpPr>
      <dsp:spPr>
        <a:xfrm>
          <a:off x="3600" y="7478"/>
          <a:ext cx="3510389" cy="1279256"/>
        </a:xfrm>
        <a:prstGeom prst="rect">
          <a:avLst/>
        </a:prstGeom>
        <a:solidFill>
          <a:srgbClr val="D60093"/>
        </a:solidFill>
        <a:ln w="12700" cap="flat" cmpd="sng" algn="ctr">
          <a:solidFill>
            <a:srgbClr val="D6009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just" defTabSz="933450" rtl="0">
            <a:lnSpc>
              <a:spcPct val="90000"/>
            </a:lnSpc>
            <a:spcBef>
              <a:spcPct val="0"/>
            </a:spcBef>
            <a:spcAft>
              <a:spcPct val="35000"/>
            </a:spcAft>
          </a:pPr>
          <a:r>
            <a:rPr lang="es-MX" sz="2100" b="0" kern="1200" dirty="0" smtClean="0">
              <a:latin typeface="Arial" panose="020B0604020202020204" pitchFamily="34" charset="0"/>
              <a:cs typeface="Arial" panose="020B0604020202020204" pitchFamily="34" charset="0"/>
            </a:rPr>
            <a:t>Manifiestan </a:t>
          </a:r>
          <a:r>
            <a:rPr lang="es-MX" sz="2100" b="0" kern="1200" dirty="0" smtClean="0">
              <a:latin typeface="Arial" panose="020B0604020202020204" pitchFamily="34" charset="0"/>
              <a:cs typeface="Arial" panose="020B0604020202020204" pitchFamily="34" charset="0"/>
            </a:rPr>
            <a:t>contar con un organismo específico para elaborar </a:t>
          </a:r>
          <a:r>
            <a:rPr lang="es-MX" sz="2100" b="0" kern="1200" dirty="0" smtClean="0">
              <a:latin typeface="Arial" panose="020B0604020202020204" pitchFamily="34" charset="0"/>
              <a:cs typeface="Arial" panose="020B0604020202020204" pitchFamily="34" charset="0"/>
            </a:rPr>
            <a:t>y ejecutar el PAT del LPM.</a:t>
          </a:r>
          <a:endParaRPr lang="es-MX" sz="2100" kern="1200" dirty="0">
            <a:latin typeface="Arial" panose="020B0604020202020204" pitchFamily="34" charset="0"/>
            <a:cs typeface="Arial" panose="020B0604020202020204" pitchFamily="34" charset="0"/>
          </a:endParaRPr>
        </a:p>
      </dsp:txBody>
      <dsp:txXfrm>
        <a:off x="3600" y="7478"/>
        <a:ext cx="3510389" cy="1279256"/>
      </dsp:txXfrm>
    </dsp:sp>
    <dsp:sp modelId="{0CA42D23-BA18-431F-8776-64F4B6904A1B}">
      <dsp:nvSpPr>
        <dsp:cNvPr id="0" name=""/>
        <dsp:cNvSpPr/>
      </dsp:nvSpPr>
      <dsp:spPr>
        <a:xfrm>
          <a:off x="3600" y="1286735"/>
          <a:ext cx="3510389" cy="2882250"/>
        </a:xfrm>
        <a:prstGeom prst="rect">
          <a:avLst/>
        </a:prstGeom>
        <a:solidFill>
          <a:schemeClr val="bg1">
            <a:lumMod val="95000"/>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just" defTabSz="666750" rtl="0">
            <a:lnSpc>
              <a:spcPct val="90000"/>
            </a:lnSpc>
            <a:spcBef>
              <a:spcPct val="0"/>
            </a:spcBef>
            <a:spcAft>
              <a:spcPct val="15000"/>
            </a:spcAft>
            <a:buChar char="••"/>
          </a:pPr>
          <a:r>
            <a:rPr lang="es-ES" sz="1500" kern="1200" dirty="0" smtClean="0">
              <a:latin typeface="Arial" panose="020B0604020202020204" pitchFamily="34" charset="0"/>
              <a:cs typeface="Arial" panose="020B0604020202020204" pitchFamily="34" charset="0"/>
            </a:rPr>
            <a:t>El organismo mencionado no cuenta con </a:t>
          </a:r>
          <a:r>
            <a:rPr lang="es-MX" altLang="es-MX" sz="1500" b="0" kern="1200" dirty="0" smtClean="0">
              <a:solidFill>
                <a:srgbClr val="262626"/>
              </a:solidFill>
              <a:latin typeface="Arial" panose="020B0604020202020204" pitchFamily="34" charset="0"/>
              <a:cs typeface="Arial" panose="020B0604020202020204" pitchFamily="34" charset="0"/>
            </a:rPr>
            <a:t>infraestructura o presupuesto propio.</a:t>
          </a:r>
          <a:endParaRPr lang="es-MX" sz="1500" kern="1200" dirty="0">
            <a:latin typeface="Arial" panose="020B0604020202020204" pitchFamily="34" charset="0"/>
            <a:cs typeface="Arial" panose="020B0604020202020204" pitchFamily="34" charset="0"/>
          </a:endParaRPr>
        </a:p>
        <a:p>
          <a:pPr marL="114300" lvl="1" indent="-114300" algn="just" defTabSz="666750">
            <a:lnSpc>
              <a:spcPct val="90000"/>
            </a:lnSpc>
            <a:spcBef>
              <a:spcPct val="0"/>
            </a:spcBef>
            <a:spcAft>
              <a:spcPct val="15000"/>
            </a:spcAft>
            <a:buChar char="••"/>
          </a:pPr>
          <a:r>
            <a:rPr lang="es-MX" altLang="es-MX" sz="1500" b="0" kern="1200" dirty="0" smtClean="0">
              <a:solidFill>
                <a:srgbClr val="262626"/>
              </a:solidFill>
              <a:latin typeface="Arial" panose="020B0604020202020204" pitchFamily="34" charset="0"/>
              <a:cs typeface="Arial" panose="020B0604020202020204" pitchFamily="34" charset="0"/>
            </a:rPr>
            <a:t>El organismo encargado, no necesariamente es una Secretaría de la Mujer u organismo equivalente.</a:t>
          </a:r>
          <a:r>
            <a:rPr lang="es-MX" altLang="es-MX" sz="1500" b="0" kern="1200" dirty="0" smtClean="0">
              <a:solidFill>
                <a:srgbClr val="000000"/>
              </a:solidFill>
              <a:latin typeface="Arial" panose="020B0604020202020204" pitchFamily="34" charset="0"/>
              <a:cs typeface="Arial" panose="020B0604020202020204" pitchFamily="34" charset="0"/>
            </a:rPr>
            <a:t> </a:t>
          </a:r>
          <a:endParaRPr lang="es-MX" sz="1500" kern="1200" dirty="0">
            <a:latin typeface="Arial" panose="020B0604020202020204" pitchFamily="34" charset="0"/>
            <a:cs typeface="Arial" panose="020B0604020202020204" pitchFamily="34" charset="0"/>
          </a:endParaRPr>
        </a:p>
        <a:p>
          <a:pPr marL="114300" lvl="1" indent="-114300" algn="just" defTabSz="666750" rtl="0">
            <a:lnSpc>
              <a:spcPct val="90000"/>
            </a:lnSpc>
            <a:spcBef>
              <a:spcPct val="0"/>
            </a:spcBef>
            <a:spcAft>
              <a:spcPct val="15000"/>
            </a:spcAft>
            <a:buChar char="••"/>
          </a:pPr>
          <a:r>
            <a:rPr lang="es-MX" sz="1500" b="0" kern="1200" dirty="0" smtClean="0">
              <a:latin typeface="Arial" panose="020B0604020202020204" pitchFamily="34" charset="0"/>
              <a:cs typeface="Arial" panose="020B0604020202020204" pitchFamily="34" charset="0"/>
            </a:rPr>
            <a:t>Frecuentemente, la responsabilidad recae en una sola persona, sin especificar su área de adscripción.</a:t>
          </a:r>
          <a:endParaRPr lang="es-MX" sz="1500" kern="1200" dirty="0">
            <a:latin typeface="Arial" panose="020B0604020202020204" pitchFamily="34" charset="0"/>
            <a:cs typeface="Arial" panose="020B0604020202020204" pitchFamily="34" charset="0"/>
          </a:endParaRPr>
        </a:p>
        <a:p>
          <a:pPr marL="114300" lvl="1" indent="-114300" algn="just" defTabSz="666750" rtl="0">
            <a:lnSpc>
              <a:spcPct val="90000"/>
            </a:lnSpc>
            <a:spcBef>
              <a:spcPct val="0"/>
            </a:spcBef>
            <a:spcAft>
              <a:spcPct val="15000"/>
            </a:spcAft>
            <a:buChar char="••"/>
          </a:pPr>
          <a:r>
            <a:rPr lang="es-MX" sz="1500" kern="1200" dirty="0" smtClean="0">
              <a:latin typeface="Arial" panose="020B0604020202020204" pitchFamily="34" charset="0"/>
              <a:cs typeface="Arial" panose="020B0604020202020204" pitchFamily="34" charset="0"/>
            </a:rPr>
            <a:t>Los partidos no especificaron las acciones y mecanismos para dar seguimiento a la ejecución de los PAT del LPM.</a:t>
          </a:r>
          <a:endParaRPr lang="es-MX" sz="1500" kern="1200" dirty="0">
            <a:latin typeface="Arial" panose="020B0604020202020204" pitchFamily="34" charset="0"/>
            <a:cs typeface="Arial" panose="020B0604020202020204" pitchFamily="34" charset="0"/>
          </a:endParaRPr>
        </a:p>
      </dsp:txBody>
      <dsp:txXfrm>
        <a:off x="3600" y="1286735"/>
        <a:ext cx="3510389" cy="2882250"/>
      </dsp:txXfrm>
    </dsp:sp>
    <dsp:sp modelId="{25ADE390-5247-473D-B3DB-3124782C7FD4}">
      <dsp:nvSpPr>
        <dsp:cNvPr id="0" name=""/>
        <dsp:cNvSpPr/>
      </dsp:nvSpPr>
      <dsp:spPr>
        <a:xfrm>
          <a:off x="4005444" y="7478"/>
          <a:ext cx="3510389" cy="1279256"/>
        </a:xfrm>
        <a:prstGeom prst="rect">
          <a:avLst/>
        </a:prstGeom>
        <a:solidFill>
          <a:srgbClr val="D60093"/>
        </a:solidFill>
        <a:ln w="12700" cap="flat" cmpd="sng" algn="ctr">
          <a:solidFill>
            <a:srgbClr val="D6009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just" defTabSz="933450" rtl="0">
            <a:lnSpc>
              <a:spcPct val="90000"/>
            </a:lnSpc>
            <a:spcBef>
              <a:spcPct val="0"/>
            </a:spcBef>
            <a:spcAft>
              <a:spcPct val="35000"/>
            </a:spcAft>
          </a:pPr>
          <a:r>
            <a:rPr lang="es-MX" sz="2100" b="0" kern="1200" dirty="0" smtClean="0">
              <a:latin typeface="Arial" panose="020B0604020202020204" pitchFamily="34" charset="0"/>
              <a:cs typeface="Arial" panose="020B0604020202020204" pitchFamily="34" charset="0"/>
            </a:rPr>
            <a:t>Manifiestan realizar acciones </a:t>
          </a:r>
          <a:r>
            <a:rPr lang="es-MX" sz="2100" b="0" kern="1200" dirty="0" smtClean="0">
              <a:latin typeface="Arial" panose="020B0604020202020204" pitchFamily="34" charset="0"/>
              <a:cs typeface="Arial" panose="020B0604020202020204" pitchFamily="34" charset="0"/>
            </a:rPr>
            <a:t>de capacitación </a:t>
          </a:r>
          <a:r>
            <a:rPr lang="es-MX" sz="2100" b="0" kern="1200" dirty="0" smtClean="0">
              <a:latin typeface="Arial" panose="020B0604020202020204" pitchFamily="34" charset="0"/>
              <a:cs typeface="Arial" panose="020B0604020202020204" pitchFamily="34" charset="0"/>
            </a:rPr>
            <a:t>a su personal.</a:t>
          </a:r>
          <a:endParaRPr lang="es-MX" sz="2100" kern="1200" dirty="0">
            <a:latin typeface="Arial" panose="020B0604020202020204" pitchFamily="34" charset="0"/>
            <a:cs typeface="Arial" panose="020B0604020202020204" pitchFamily="34" charset="0"/>
          </a:endParaRPr>
        </a:p>
      </dsp:txBody>
      <dsp:txXfrm>
        <a:off x="4005444" y="7478"/>
        <a:ext cx="3510389" cy="1279256"/>
      </dsp:txXfrm>
    </dsp:sp>
    <dsp:sp modelId="{A3EBAF24-7B1D-494E-B569-21405836EB96}">
      <dsp:nvSpPr>
        <dsp:cNvPr id="0" name=""/>
        <dsp:cNvSpPr/>
      </dsp:nvSpPr>
      <dsp:spPr>
        <a:xfrm>
          <a:off x="4005444" y="1286735"/>
          <a:ext cx="3510389" cy="2882250"/>
        </a:xfrm>
        <a:prstGeom prst="rect">
          <a:avLst/>
        </a:prstGeom>
        <a:solidFill>
          <a:schemeClr val="bg1">
            <a:lumMod val="95000"/>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just" defTabSz="666750" rtl="0">
            <a:lnSpc>
              <a:spcPct val="90000"/>
            </a:lnSpc>
            <a:spcBef>
              <a:spcPct val="0"/>
            </a:spcBef>
            <a:spcAft>
              <a:spcPct val="15000"/>
            </a:spcAft>
            <a:buChar char="••"/>
          </a:pPr>
          <a:r>
            <a:rPr lang="es-MX" sz="1500" b="0" kern="1200" dirty="0" smtClean="0">
              <a:latin typeface="Arial" panose="020B0604020202020204" pitchFamily="34" charset="0"/>
              <a:cs typeface="Arial" panose="020B0604020202020204" pitchFamily="34" charset="0"/>
            </a:rPr>
            <a:t>En su mayoría, corresponde a la capacitación impartida por el INE u OPL.</a:t>
          </a:r>
          <a:endParaRPr lang="es-MX" sz="1500" kern="1200" dirty="0">
            <a:latin typeface="Arial" panose="020B0604020202020204" pitchFamily="34" charset="0"/>
            <a:cs typeface="Arial" panose="020B0604020202020204" pitchFamily="34" charset="0"/>
          </a:endParaRPr>
        </a:p>
        <a:p>
          <a:pPr marL="114300" lvl="1" indent="-114300" algn="just" defTabSz="666750" rtl="0">
            <a:lnSpc>
              <a:spcPct val="90000"/>
            </a:lnSpc>
            <a:spcBef>
              <a:spcPct val="0"/>
            </a:spcBef>
            <a:spcAft>
              <a:spcPct val="15000"/>
            </a:spcAft>
            <a:buChar char="••"/>
          </a:pPr>
          <a:r>
            <a:rPr lang="es-MX" sz="1500" kern="1200" dirty="0" smtClean="0">
              <a:latin typeface="Arial" panose="020B0604020202020204" pitchFamily="34" charset="0"/>
              <a:cs typeface="Arial" panose="020B0604020202020204" pitchFamily="34" charset="0"/>
            </a:rPr>
            <a:t>Algunos Comités Ejecutivos Nacionales imparten capacitaciones a los Comités Ejecutivos Estatales. </a:t>
          </a:r>
          <a:endParaRPr lang="es-MX" sz="1500" kern="1200" dirty="0">
            <a:latin typeface="Arial" panose="020B0604020202020204" pitchFamily="34" charset="0"/>
            <a:cs typeface="Arial" panose="020B0604020202020204" pitchFamily="34" charset="0"/>
          </a:endParaRPr>
        </a:p>
        <a:p>
          <a:pPr marL="114300" lvl="1" indent="-114300" algn="just" defTabSz="666750" rtl="0">
            <a:lnSpc>
              <a:spcPct val="90000"/>
            </a:lnSpc>
            <a:spcBef>
              <a:spcPct val="0"/>
            </a:spcBef>
            <a:spcAft>
              <a:spcPct val="15000"/>
            </a:spcAft>
            <a:buChar char="••"/>
          </a:pPr>
          <a:r>
            <a:rPr lang="es-MX" sz="1500" b="0" kern="1200" dirty="0" smtClean="0">
              <a:latin typeface="Arial" panose="020B0604020202020204" pitchFamily="34" charset="0"/>
              <a:cs typeface="Arial" panose="020B0604020202020204" pitchFamily="34" charset="0"/>
            </a:rPr>
            <a:t>En general, no realizan acciones de capacitación al interior del partido, se apegan a la normatividad en la materia.</a:t>
          </a:r>
          <a:endParaRPr lang="es-MX" sz="1500" kern="1200" dirty="0">
            <a:latin typeface="Arial" panose="020B0604020202020204" pitchFamily="34" charset="0"/>
            <a:cs typeface="Arial" panose="020B0604020202020204" pitchFamily="34" charset="0"/>
          </a:endParaRPr>
        </a:p>
        <a:p>
          <a:pPr marL="114300" lvl="1" indent="-114300" algn="just" defTabSz="666750" rtl="0">
            <a:lnSpc>
              <a:spcPct val="90000"/>
            </a:lnSpc>
            <a:spcBef>
              <a:spcPct val="0"/>
            </a:spcBef>
            <a:spcAft>
              <a:spcPct val="15000"/>
            </a:spcAft>
            <a:buChar char="••"/>
          </a:pPr>
          <a:r>
            <a:rPr lang="es-MX" sz="1500" kern="1200" dirty="0" smtClean="0">
              <a:latin typeface="Arial" panose="020B0604020202020204" pitchFamily="34" charset="0"/>
              <a:cs typeface="Arial" panose="020B0604020202020204" pitchFamily="34" charset="0"/>
            </a:rPr>
            <a:t>Ningún partido manifestó impartir capacitación a sus Comités Municipales.</a:t>
          </a:r>
          <a:endParaRPr lang="es-MX" sz="1500" kern="1200" dirty="0">
            <a:latin typeface="Arial" panose="020B0604020202020204" pitchFamily="34" charset="0"/>
            <a:cs typeface="Arial" panose="020B0604020202020204" pitchFamily="34" charset="0"/>
          </a:endParaRPr>
        </a:p>
      </dsp:txBody>
      <dsp:txXfrm>
        <a:off x="4005444" y="1286735"/>
        <a:ext cx="3510389" cy="2882250"/>
      </dsp:txXfrm>
    </dsp:sp>
    <dsp:sp modelId="{7CA6CF44-FFC2-4DA0-AB6C-2AD8EC1D509E}">
      <dsp:nvSpPr>
        <dsp:cNvPr id="0" name=""/>
        <dsp:cNvSpPr/>
      </dsp:nvSpPr>
      <dsp:spPr>
        <a:xfrm>
          <a:off x="8007288" y="7478"/>
          <a:ext cx="3510389" cy="1279256"/>
        </a:xfrm>
        <a:prstGeom prst="rect">
          <a:avLst/>
        </a:prstGeom>
        <a:solidFill>
          <a:srgbClr val="D60093"/>
        </a:solidFill>
        <a:ln w="12700" cap="flat" cmpd="sng" algn="ctr">
          <a:solidFill>
            <a:srgbClr val="D6009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just" defTabSz="933450" rtl="0">
            <a:lnSpc>
              <a:spcPct val="90000"/>
            </a:lnSpc>
            <a:spcBef>
              <a:spcPct val="0"/>
            </a:spcBef>
            <a:spcAft>
              <a:spcPct val="35000"/>
            </a:spcAft>
          </a:pPr>
          <a:r>
            <a:rPr lang="es-MX" sz="2100" b="0" kern="1200" dirty="0" smtClean="0">
              <a:latin typeface="Arial" panose="020B0604020202020204" pitchFamily="34" charset="0"/>
              <a:cs typeface="Arial" panose="020B0604020202020204" pitchFamily="34" charset="0"/>
            </a:rPr>
            <a:t>La </a:t>
          </a:r>
          <a:r>
            <a:rPr lang="es-MX" sz="2100" b="0" kern="1200" dirty="0" smtClean="0">
              <a:latin typeface="Arial" panose="020B0604020202020204" pitchFamily="34" charset="0"/>
              <a:cs typeface="Arial" panose="020B0604020202020204" pitchFamily="34" charset="0"/>
            </a:rPr>
            <a:t>Secretaría </a:t>
          </a:r>
          <a:r>
            <a:rPr lang="es-MX" sz="2100" b="0" kern="1200" dirty="0" smtClean="0">
              <a:latin typeface="Arial" panose="020B0604020202020204" pitchFamily="34" charset="0"/>
              <a:cs typeface="Arial" panose="020B0604020202020204" pitchFamily="34" charset="0"/>
            </a:rPr>
            <a:t>de </a:t>
          </a:r>
          <a:r>
            <a:rPr lang="es-MX" sz="2100" b="0" kern="1200" dirty="0" smtClean="0">
              <a:latin typeface="Arial" panose="020B0604020202020204" pitchFamily="34" charset="0"/>
              <a:cs typeface="Arial" panose="020B0604020202020204" pitchFamily="34" charset="0"/>
            </a:rPr>
            <a:t>Finanzas o Tesorería  son responsables del ejercicio de </a:t>
          </a:r>
          <a:r>
            <a:rPr lang="es-MX" sz="2100" b="0" kern="1200" dirty="0" smtClean="0">
              <a:latin typeface="Arial" panose="020B0604020202020204" pitchFamily="34" charset="0"/>
              <a:cs typeface="Arial" panose="020B0604020202020204" pitchFamily="34" charset="0"/>
            </a:rPr>
            <a:t>los recursos del </a:t>
          </a:r>
          <a:r>
            <a:rPr lang="es-MX" sz="2100" b="0" kern="1200" dirty="0" smtClean="0">
              <a:latin typeface="Arial" panose="020B0604020202020204" pitchFamily="34" charset="0"/>
              <a:cs typeface="Arial" panose="020B0604020202020204" pitchFamily="34" charset="0"/>
            </a:rPr>
            <a:t>LPM.</a:t>
          </a:r>
          <a:endParaRPr lang="es-MX" sz="2100" kern="1200" dirty="0">
            <a:latin typeface="Arial" panose="020B0604020202020204" pitchFamily="34" charset="0"/>
            <a:cs typeface="Arial" panose="020B0604020202020204" pitchFamily="34" charset="0"/>
          </a:endParaRPr>
        </a:p>
      </dsp:txBody>
      <dsp:txXfrm>
        <a:off x="8007288" y="7478"/>
        <a:ext cx="3510389" cy="1279256"/>
      </dsp:txXfrm>
    </dsp:sp>
    <dsp:sp modelId="{F347018D-C298-4707-8D83-2042AE1541E6}">
      <dsp:nvSpPr>
        <dsp:cNvPr id="0" name=""/>
        <dsp:cNvSpPr/>
      </dsp:nvSpPr>
      <dsp:spPr>
        <a:xfrm>
          <a:off x="8007288" y="1286735"/>
          <a:ext cx="3510389" cy="2882250"/>
        </a:xfrm>
        <a:prstGeom prst="rect">
          <a:avLst/>
        </a:prstGeom>
        <a:solidFill>
          <a:schemeClr val="bg1">
            <a:lumMod val="95000"/>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just" defTabSz="666750">
            <a:lnSpc>
              <a:spcPct val="90000"/>
            </a:lnSpc>
            <a:spcBef>
              <a:spcPct val="0"/>
            </a:spcBef>
            <a:spcAft>
              <a:spcPct val="15000"/>
            </a:spcAft>
            <a:buChar char="••"/>
          </a:pPr>
          <a:r>
            <a:rPr lang="es-ES" sz="1500" kern="1200" dirty="0" smtClean="0">
              <a:latin typeface="Arial" panose="020B0604020202020204" pitchFamily="34" charset="0"/>
              <a:cs typeface="Arial" panose="020B0604020202020204" pitchFamily="34" charset="0"/>
            </a:rPr>
            <a:t>Tan sólo el 8% de los partidos declara que su órgano de la mujer es responsable de tales </a:t>
          </a:r>
          <a:r>
            <a:rPr lang="es-ES" sz="1500" kern="1200" dirty="0" smtClean="0">
              <a:latin typeface="Arial" panose="020B0604020202020204" pitchFamily="34" charset="0"/>
              <a:cs typeface="Arial" panose="020B0604020202020204" pitchFamily="34" charset="0"/>
            </a:rPr>
            <a:t>fines.</a:t>
          </a:r>
          <a:endParaRPr lang="es-ES" sz="1500" kern="1200" dirty="0">
            <a:latin typeface="Arial" panose="020B0604020202020204" pitchFamily="34" charset="0"/>
            <a:cs typeface="Arial" panose="020B0604020202020204" pitchFamily="34" charset="0"/>
          </a:endParaRPr>
        </a:p>
        <a:p>
          <a:pPr marL="114300" lvl="1" indent="-114300" algn="just" defTabSz="666750">
            <a:lnSpc>
              <a:spcPct val="90000"/>
            </a:lnSpc>
            <a:spcBef>
              <a:spcPct val="0"/>
            </a:spcBef>
            <a:spcAft>
              <a:spcPct val="15000"/>
            </a:spcAft>
            <a:buChar char="••"/>
          </a:pPr>
          <a:r>
            <a:rPr lang="es-ES" sz="1500" kern="1200" dirty="0" smtClean="0">
              <a:latin typeface="Arial" panose="020B0604020202020204" pitchFamily="34" charset="0"/>
              <a:cs typeface="Arial" panose="020B0604020202020204" pitchFamily="34" charset="0"/>
            </a:rPr>
            <a:t>Para la planeación, diseño y ejecución de los PAT del LPM, no consideran a la </a:t>
          </a:r>
          <a:r>
            <a:rPr lang="es-MX" altLang="es-MX" sz="1500" b="0" kern="1200" dirty="0" smtClean="0">
              <a:solidFill>
                <a:srgbClr val="262626"/>
              </a:solidFill>
              <a:latin typeface="Arial" panose="020B0604020202020204" pitchFamily="34" charset="0"/>
              <a:cs typeface="Arial" panose="020B0604020202020204" pitchFamily="34" charset="0"/>
            </a:rPr>
            <a:t>Secretaría de la Mujer u organismo equivalente.</a:t>
          </a:r>
          <a:endParaRPr lang="es-ES" sz="1500" kern="1200" dirty="0">
            <a:latin typeface="Arial" panose="020B0604020202020204" pitchFamily="34" charset="0"/>
            <a:cs typeface="Arial" panose="020B0604020202020204" pitchFamily="34" charset="0"/>
          </a:endParaRPr>
        </a:p>
        <a:p>
          <a:pPr marL="114300" lvl="1" indent="-114300" algn="just" defTabSz="666750">
            <a:lnSpc>
              <a:spcPct val="90000"/>
            </a:lnSpc>
            <a:spcBef>
              <a:spcPct val="0"/>
            </a:spcBef>
            <a:spcAft>
              <a:spcPct val="15000"/>
            </a:spcAft>
            <a:buChar char="••"/>
          </a:pPr>
          <a:r>
            <a:rPr lang="es-ES" sz="1500" kern="1200" dirty="0" smtClean="0">
              <a:latin typeface="Arial" panose="020B0604020202020204" pitchFamily="34" charset="0"/>
              <a:cs typeface="Arial" panose="020B0604020202020204" pitchFamily="34" charset="0"/>
            </a:rPr>
            <a:t>En el 92% de los casos, la Secretaria de Finanzas decide la orientación y aplicación del recurso.</a:t>
          </a:r>
          <a:endParaRPr lang="es-ES" sz="1500" kern="1200" dirty="0">
            <a:latin typeface="Arial" panose="020B0604020202020204" pitchFamily="34" charset="0"/>
            <a:cs typeface="Arial" panose="020B0604020202020204" pitchFamily="34" charset="0"/>
          </a:endParaRPr>
        </a:p>
        <a:p>
          <a:pPr marL="114300" lvl="1" indent="-114300" algn="just" defTabSz="666750">
            <a:lnSpc>
              <a:spcPct val="90000"/>
            </a:lnSpc>
            <a:spcBef>
              <a:spcPct val="0"/>
            </a:spcBef>
            <a:spcAft>
              <a:spcPct val="15000"/>
            </a:spcAft>
            <a:buChar char="••"/>
          </a:pPr>
          <a:endParaRPr lang="es-ES" sz="1500" kern="1200" dirty="0">
            <a:latin typeface="Arial" panose="020B0604020202020204" pitchFamily="34" charset="0"/>
            <a:cs typeface="Arial" panose="020B0604020202020204" pitchFamily="34" charset="0"/>
          </a:endParaRPr>
        </a:p>
        <a:p>
          <a:pPr marL="114300" lvl="1" indent="-114300" algn="just" defTabSz="666750">
            <a:lnSpc>
              <a:spcPct val="90000"/>
            </a:lnSpc>
            <a:spcBef>
              <a:spcPct val="0"/>
            </a:spcBef>
            <a:spcAft>
              <a:spcPct val="15000"/>
            </a:spcAft>
            <a:buChar char="••"/>
          </a:pPr>
          <a:endParaRPr lang="es-ES" sz="1500" kern="1200" dirty="0">
            <a:latin typeface="Arial" panose="020B0604020202020204" pitchFamily="34" charset="0"/>
            <a:cs typeface="Arial" panose="020B0604020202020204" pitchFamily="34" charset="0"/>
          </a:endParaRPr>
        </a:p>
      </dsp:txBody>
      <dsp:txXfrm>
        <a:off x="8007288" y="1286735"/>
        <a:ext cx="3510389" cy="288225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0.28149</cdr:x>
      <cdr:y>0.16062</cdr:y>
    </cdr:from>
    <cdr:to>
      <cdr:x>0.64077</cdr:x>
      <cdr:y>0.67151</cdr:y>
    </cdr:to>
    <cdr:sp macro="" textlink="">
      <cdr:nvSpPr>
        <cdr:cNvPr id="2" name="Elipse 1"/>
        <cdr:cNvSpPr/>
      </cdr:nvSpPr>
      <cdr:spPr>
        <a:xfrm xmlns:a="http://schemas.openxmlformats.org/drawingml/2006/main">
          <a:off x="1541639" y="647703"/>
          <a:ext cx="1967718" cy="2060144"/>
        </a:xfrm>
        <a:prstGeom xmlns:a="http://schemas.openxmlformats.org/drawingml/2006/main" prst="ellipse">
          <a:avLst/>
        </a:prstGeom>
        <a:solidFill xmlns:a="http://schemas.openxmlformats.org/drawingml/2006/main">
          <a:srgbClr val="D60093"/>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s-ES_tradnl"/>
          </a:defPPr>
          <a:lvl1pPr algn="l" rtl="0" eaLnBrk="0" fontAlgn="base" hangingPunct="0">
            <a:spcBef>
              <a:spcPct val="0"/>
            </a:spcBef>
            <a:spcAft>
              <a:spcPct val="0"/>
            </a:spcAft>
            <a:defRPr sz="1000" b="1" kern="1200">
              <a:solidFill>
                <a:schemeClr val="lt1"/>
              </a:solidFill>
              <a:latin typeface="+mn-lt"/>
              <a:ea typeface="+mn-ea"/>
              <a:cs typeface="+mn-cs"/>
            </a:defRPr>
          </a:lvl1pPr>
          <a:lvl2pPr marL="457200" algn="l" rtl="0" eaLnBrk="0" fontAlgn="base" hangingPunct="0">
            <a:spcBef>
              <a:spcPct val="0"/>
            </a:spcBef>
            <a:spcAft>
              <a:spcPct val="0"/>
            </a:spcAft>
            <a:defRPr sz="1000" b="1" kern="1200">
              <a:solidFill>
                <a:schemeClr val="lt1"/>
              </a:solidFill>
              <a:latin typeface="+mn-lt"/>
              <a:ea typeface="+mn-ea"/>
              <a:cs typeface="+mn-cs"/>
            </a:defRPr>
          </a:lvl2pPr>
          <a:lvl3pPr marL="914400" algn="l" rtl="0" eaLnBrk="0" fontAlgn="base" hangingPunct="0">
            <a:spcBef>
              <a:spcPct val="0"/>
            </a:spcBef>
            <a:spcAft>
              <a:spcPct val="0"/>
            </a:spcAft>
            <a:defRPr sz="1000" b="1" kern="1200">
              <a:solidFill>
                <a:schemeClr val="lt1"/>
              </a:solidFill>
              <a:latin typeface="+mn-lt"/>
              <a:ea typeface="+mn-ea"/>
              <a:cs typeface="+mn-cs"/>
            </a:defRPr>
          </a:lvl3pPr>
          <a:lvl4pPr marL="1371600" algn="l" rtl="0" eaLnBrk="0" fontAlgn="base" hangingPunct="0">
            <a:spcBef>
              <a:spcPct val="0"/>
            </a:spcBef>
            <a:spcAft>
              <a:spcPct val="0"/>
            </a:spcAft>
            <a:defRPr sz="1000" b="1" kern="1200">
              <a:solidFill>
                <a:schemeClr val="lt1"/>
              </a:solidFill>
              <a:latin typeface="+mn-lt"/>
              <a:ea typeface="+mn-ea"/>
              <a:cs typeface="+mn-cs"/>
            </a:defRPr>
          </a:lvl4pPr>
          <a:lvl5pPr marL="1828800" algn="l" rtl="0" eaLnBrk="0" fontAlgn="base" hangingPunct="0">
            <a:spcBef>
              <a:spcPct val="0"/>
            </a:spcBef>
            <a:spcAft>
              <a:spcPct val="0"/>
            </a:spcAft>
            <a:defRPr sz="1000" b="1" kern="1200">
              <a:solidFill>
                <a:schemeClr val="lt1"/>
              </a:solidFill>
              <a:latin typeface="+mn-lt"/>
              <a:ea typeface="+mn-ea"/>
              <a:cs typeface="+mn-cs"/>
            </a:defRPr>
          </a:lvl5pPr>
          <a:lvl6pPr marL="2286000" algn="l" defTabSz="914400" rtl="0" eaLnBrk="1" latinLnBrk="0" hangingPunct="1">
            <a:defRPr sz="1000" b="1" kern="1200">
              <a:solidFill>
                <a:schemeClr val="lt1"/>
              </a:solidFill>
              <a:latin typeface="+mn-lt"/>
              <a:ea typeface="+mn-ea"/>
              <a:cs typeface="+mn-cs"/>
            </a:defRPr>
          </a:lvl6pPr>
          <a:lvl7pPr marL="2743200" algn="l" defTabSz="914400" rtl="0" eaLnBrk="1" latinLnBrk="0" hangingPunct="1">
            <a:defRPr sz="1000" b="1" kern="1200">
              <a:solidFill>
                <a:schemeClr val="lt1"/>
              </a:solidFill>
              <a:latin typeface="+mn-lt"/>
              <a:ea typeface="+mn-ea"/>
              <a:cs typeface="+mn-cs"/>
            </a:defRPr>
          </a:lvl7pPr>
          <a:lvl8pPr marL="3200400" algn="l" defTabSz="914400" rtl="0" eaLnBrk="1" latinLnBrk="0" hangingPunct="1">
            <a:defRPr sz="1000" b="1" kern="1200">
              <a:solidFill>
                <a:schemeClr val="lt1"/>
              </a:solidFill>
              <a:latin typeface="+mn-lt"/>
              <a:ea typeface="+mn-ea"/>
              <a:cs typeface="+mn-cs"/>
            </a:defRPr>
          </a:lvl8pPr>
          <a:lvl9pPr marL="3657600" algn="l" defTabSz="914400" rtl="0" eaLnBrk="1" latinLnBrk="0" hangingPunct="1">
            <a:defRPr sz="1000" b="1" kern="1200">
              <a:solidFill>
                <a:schemeClr val="lt1"/>
              </a:solidFill>
              <a:latin typeface="+mn-lt"/>
              <a:ea typeface="+mn-ea"/>
              <a:cs typeface="+mn-cs"/>
            </a:defRPr>
          </a:lvl9pPr>
        </a:lstStyle>
        <a:p xmlns:a="http://schemas.openxmlformats.org/drawingml/2006/main">
          <a:pPr algn="ctr"/>
          <a:endParaRPr lang="es-MX" dirty="0">
            <a:latin typeface="Arial" panose="020B0604020202020204" pitchFamily="34" charset="0"/>
            <a:cs typeface="Arial" panose="020B0604020202020204"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0DDAC50-FCD5-4978-8316-C3D2C10B81FE}" type="datetimeFigureOut">
              <a:rPr lang="es-MX" smtClean="0"/>
              <a:pPr/>
              <a:t>18/06/2019</a:t>
            </a:fld>
            <a:endParaRPr lang="es-MX"/>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32F1D77-4BBE-43DB-8B28-BBF36ADD2C02}" type="slidenum">
              <a:rPr lang="es-MX" smtClean="0"/>
              <a:pPr/>
              <a:t>‹Nº›</a:t>
            </a:fld>
            <a:endParaRPr lang="es-MX"/>
          </a:p>
        </p:txBody>
      </p:sp>
    </p:spTree>
    <p:extLst>
      <p:ext uri="{BB962C8B-B14F-4D97-AF65-F5344CB8AC3E}">
        <p14:creationId xmlns:p14="http://schemas.microsoft.com/office/powerpoint/2010/main" val="58667476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D3B00-41BD-4AD4-8DF6-E168495F44F0}" type="datetimeFigureOut">
              <a:rPr lang="es-MX" smtClean="0"/>
              <a:pPr/>
              <a:t>18/06/2019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1FE9B3-3226-4E89-B87B-5766C13CD619}" type="slidenum">
              <a:rPr lang="es-MX" smtClean="0"/>
              <a:pPr/>
              <a:t>‹Nº›</a:t>
            </a:fld>
            <a:endParaRPr lang="es-MX"/>
          </a:p>
        </p:txBody>
      </p:sp>
    </p:spTree>
    <p:extLst>
      <p:ext uri="{BB962C8B-B14F-4D97-AF65-F5344CB8AC3E}">
        <p14:creationId xmlns:p14="http://schemas.microsoft.com/office/powerpoint/2010/main" val="305863533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MX" sz="1000" b="0" dirty="0" smtClean="0">
              <a:latin typeface="Arial" panose="020B0604020202020204" pitchFamily="34" charset="0"/>
              <a:ea typeface="Tahoma" panose="020B0604030504040204" pitchFamily="34" charset="0"/>
              <a:cs typeface="Arial" panose="020B0604020202020204" pitchFamily="34" charset="0"/>
            </a:endParaRPr>
          </a:p>
        </p:txBody>
      </p:sp>
      <p:sp>
        <p:nvSpPr>
          <p:cNvPr id="4" name="Marcador de número de diapositiva 3"/>
          <p:cNvSpPr>
            <a:spLocks noGrp="1"/>
          </p:cNvSpPr>
          <p:nvPr>
            <p:ph type="sldNum" sz="quarter" idx="10"/>
          </p:nvPr>
        </p:nvSpPr>
        <p:spPr/>
        <p:txBody>
          <a:bodyPr/>
          <a:lstStyle/>
          <a:p>
            <a:fld id="{621FE9B3-3226-4E89-B87B-5766C13CD619}" type="slidenum">
              <a:rPr lang="es-MX" smtClean="0"/>
              <a:pPr/>
              <a:t>3</a:t>
            </a:fld>
            <a:endParaRPr lang="es-MX"/>
          </a:p>
        </p:txBody>
      </p:sp>
    </p:spTree>
    <p:extLst>
      <p:ext uri="{BB962C8B-B14F-4D97-AF65-F5344CB8AC3E}">
        <p14:creationId xmlns:p14="http://schemas.microsoft.com/office/powerpoint/2010/main" val="1959756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B8DBFC2-7FED-4367-A351-7389D5D5F3A9}" type="slidenum">
              <a:rPr lang="es-MX" smtClean="0"/>
              <a:t>12</a:t>
            </a:fld>
            <a:endParaRPr lang="es-MX"/>
          </a:p>
        </p:txBody>
      </p:sp>
    </p:spTree>
    <p:extLst>
      <p:ext uri="{BB962C8B-B14F-4D97-AF65-F5344CB8AC3E}">
        <p14:creationId xmlns:p14="http://schemas.microsoft.com/office/powerpoint/2010/main" val="21518812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MX" sz="1000" b="0" dirty="0" smtClean="0">
              <a:latin typeface="Arial" panose="020B0604020202020204" pitchFamily="34" charset="0"/>
              <a:ea typeface="Tahoma" panose="020B0604030504040204" pitchFamily="34" charset="0"/>
              <a:cs typeface="Arial" panose="020B0604020202020204" pitchFamily="34" charset="0"/>
            </a:endParaRPr>
          </a:p>
        </p:txBody>
      </p:sp>
      <p:sp>
        <p:nvSpPr>
          <p:cNvPr id="4" name="Marcador de número de diapositiva 3"/>
          <p:cNvSpPr>
            <a:spLocks noGrp="1"/>
          </p:cNvSpPr>
          <p:nvPr>
            <p:ph type="sldNum" sz="quarter" idx="10"/>
          </p:nvPr>
        </p:nvSpPr>
        <p:spPr/>
        <p:txBody>
          <a:bodyPr/>
          <a:lstStyle/>
          <a:p>
            <a:fld id="{621FE9B3-3226-4E89-B87B-5766C13CD619}" type="slidenum">
              <a:rPr lang="es-MX" smtClean="0"/>
              <a:pPr/>
              <a:t>13</a:t>
            </a:fld>
            <a:endParaRPr lang="es-MX"/>
          </a:p>
        </p:txBody>
      </p:sp>
    </p:spTree>
    <p:extLst>
      <p:ext uri="{BB962C8B-B14F-4D97-AF65-F5344CB8AC3E}">
        <p14:creationId xmlns:p14="http://schemas.microsoft.com/office/powerpoint/2010/main" val="2955718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MX" sz="1000" b="0" dirty="0" smtClean="0">
              <a:latin typeface="Arial" panose="020B0604020202020204" pitchFamily="34" charset="0"/>
              <a:ea typeface="Tahoma" panose="020B0604030504040204" pitchFamily="34" charset="0"/>
              <a:cs typeface="Arial" panose="020B0604020202020204" pitchFamily="34" charset="0"/>
            </a:endParaRPr>
          </a:p>
        </p:txBody>
      </p:sp>
      <p:sp>
        <p:nvSpPr>
          <p:cNvPr id="4" name="Marcador de número de diapositiva 3"/>
          <p:cNvSpPr>
            <a:spLocks noGrp="1"/>
          </p:cNvSpPr>
          <p:nvPr>
            <p:ph type="sldNum" sz="quarter" idx="10"/>
          </p:nvPr>
        </p:nvSpPr>
        <p:spPr/>
        <p:txBody>
          <a:bodyPr/>
          <a:lstStyle/>
          <a:p>
            <a:fld id="{621FE9B3-3226-4E89-B87B-5766C13CD619}" type="slidenum">
              <a:rPr lang="es-MX" smtClean="0"/>
              <a:pPr/>
              <a:t>15</a:t>
            </a:fld>
            <a:endParaRPr lang="es-MX"/>
          </a:p>
        </p:txBody>
      </p:sp>
    </p:spTree>
    <p:extLst>
      <p:ext uri="{BB962C8B-B14F-4D97-AF65-F5344CB8AC3E}">
        <p14:creationId xmlns:p14="http://schemas.microsoft.com/office/powerpoint/2010/main" val="25233840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B8DBFC2-7FED-4367-A351-7389D5D5F3A9}" type="slidenum">
              <a:rPr lang="es-MX" smtClean="0"/>
              <a:t>16</a:t>
            </a:fld>
            <a:endParaRPr lang="es-MX"/>
          </a:p>
        </p:txBody>
      </p:sp>
    </p:spTree>
    <p:extLst>
      <p:ext uri="{BB962C8B-B14F-4D97-AF65-F5344CB8AC3E}">
        <p14:creationId xmlns:p14="http://schemas.microsoft.com/office/powerpoint/2010/main" val="19736775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MX" sz="1000" b="0" dirty="0" smtClean="0">
              <a:latin typeface="Arial" panose="020B0604020202020204" pitchFamily="34" charset="0"/>
              <a:ea typeface="Tahoma" panose="020B0604030504040204" pitchFamily="34" charset="0"/>
              <a:cs typeface="Arial" panose="020B0604020202020204" pitchFamily="34" charset="0"/>
            </a:endParaRPr>
          </a:p>
        </p:txBody>
      </p:sp>
      <p:sp>
        <p:nvSpPr>
          <p:cNvPr id="4" name="Marcador de número de diapositiva 3"/>
          <p:cNvSpPr>
            <a:spLocks noGrp="1"/>
          </p:cNvSpPr>
          <p:nvPr>
            <p:ph type="sldNum" sz="quarter" idx="10"/>
          </p:nvPr>
        </p:nvSpPr>
        <p:spPr/>
        <p:txBody>
          <a:bodyPr/>
          <a:lstStyle/>
          <a:p>
            <a:fld id="{621FE9B3-3226-4E89-B87B-5766C13CD619}" type="slidenum">
              <a:rPr lang="es-MX" smtClean="0"/>
              <a:pPr/>
              <a:t>17</a:t>
            </a:fld>
            <a:endParaRPr lang="es-MX"/>
          </a:p>
        </p:txBody>
      </p:sp>
    </p:spTree>
    <p:extLst>
      <p:ext uri="{BB962C8B-B14F-4D97-AF65-F5344CB8AC3E}">
        <p14:creationId xmlns:p14="http://schemas.microsoft.com/office/powerpoint/2010/main" val="10465239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MX" sz="1000" b="0" dirty="0" smtClean="0">
              <a:latin typeface="Arial" panose="020B0604020202020204" pitchFamily="34" charset="0"/>
              <a:ea typeface="Tahoma" panose="020B0604030504040204" pitchFamily="34" charset="0"/>
              <a:cs typeface="Arial" panose="020B0604020202020204" pitchFamily="34" charset="0"/>
            </a:endParaRPr>
          </a:p>
        </p:txBody>
      </p:sp>
      <p:sp>
        <p:nvSpPr>
          <p:cNvPr id="4" name="Marcador de número de diapositiva 3"/>
          <p:cNvSpPr>
            <a:spLocks noGrp="1"/>
          </p:cNvSpPr>
          <p:nvPr>
            <p:ph type="sldNum" sz="quarter" idx="10"/>
          </p:nvPr>
        </p:nvSpPr>
        <p:spPr/>
        <p:txBody>
          <a:bodyPr/>
          <a:lstStyle/>
          <a:p>
            <a:fld id="{621FE9B3-3226-4E89-B87B-5766C13CD619}" type="slidenum">
              <a:rPr lang="es-MX" smtClean="0"/>
              <a:pPr/>
              <a:t>18</a:t>
            </a:fld>
            <a:endParaRPr lang="es-MX"/>
          </a:p>
        </p:txBody>
      </p:sp>
    </p:spTree>
    <p:extLst>
      <p:ext uri="{BB962C8B-B14F-4D97-AF65-F5344CB8AC3E}">
        <p14:creationId xmlns:p14="http://schemas.microsoft.com/office/powerpoint/2010/main" val="572325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MX" sz="1000" b="0" dirty="0" smtClean="0">
              <a:latin typeface="Arial" panose="020B0604020202020204" pitchFamily="34" charset="0"/>
              <a:ea typeface="Tahoma" panose="020B0604030504040204" pitchFamily="34" charset="0"/>
              <a:cs typeface="Arial" panose="020B0604020202020204" pitchFamily="34" charset="0"/>
            </a:endParaRPr>
          </a:p>
        </p:txBody>
      </p:sp>
      <p:sp>
        <p:nvSpPr>
          <p:cNvPr id="4" name="Marcador de número de diapositiva 3"/>
          <p:cNvSpPr>
            <a:spLocks noGrp="1"/>
          </p:cNvSpPr>
          <p:nvPr>
            <p:ph type="sldNum" sz="quarter" idx="10"/>
          </p:nvPr>
        </p:nvSpPr>
        <p:spPr/>
        <p:txBody>
          <a:bodyPr/>
          <a:lstStyle/>
          <a:p>
            <a:fld id="{621FE9B3-3226-4E89-B87B-5766C13CD619}" type="slidenum">
              <a:rPr lang="es-MX" smtClean="0"/>
              <a:pPr/>
              <a:t>19</a:t>
            </a:fld>
            <a:endParaRPr lang="es-MX"/>
          </a:p>
        </p:txBody>
      </p:sp>
    </p:spTree>
    <p:extLst>
      <p:ext uri="{BB962C8B-B14F-4D97-AF65-F5344CB8AC3E}">
        <p14:creationId xmlns:p14="http://schemas.microsoft.com/office/powerpoint/2010/main" val="24037495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MX" sz="1000" b="0" dirty="0" smtClean="0">
              <a:latin typeface="Arial" panose="020B0604020202020204" pitchFamily="34" charset="0"/>
              <a:ea typeface="Tahoma" panose="020B0604030504040204" pitchFamily="34" charset="0"/>
              <a:cs typeface="Arial" panose="020B0604020202020204" pitchFamily="34" charset="0"/>
            </a:endParaRPr>
          </a:p>
        </p:txBody>
      </p:sp>
      <p:sp>
        <p:nvSpPr>
          <p:cNvPr id="4" name="Marcador de número de diapositiva 3"/>
          <p:cNvSpPr>
            <a:spLocks noGrp="1"/>
          </p:cNvSpPr>
          <p:nvPr>
            <p:ph type="sldNum" sz="quarter" idx="10"/>
          </p:nvPr>
        </p:nvSpPr>
        <p:spPr/>
        <p:txBody>
          <a:bodyPr/>
          <a:lstStyle/>
          <a:p>
            <a:fld id="{621FE9B3-3226-4E89-B87B-5766C13CD619}" type="slidenum">
              <a:rPr lang="es-MX" smtClean="0"/>
              <a:pPr/>
              <a:t>20</a:t>
            </a:fld>
            <a:endParaRPr lang="es-MX"/>
          </a:p>
        </p:txBody>
      </p:sp>
    </p:spTree>
    <p:extLst>
      <p:ext uri="{BB962C8B-B14F-4D97-AF65-F5344CB8AC3E}">
        <p14:creationId xmlns:p14="http://schemas.microsoft.com/office/powerpoint/2010/main" val="4118758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000" b="0" dirty="0" smtClean="0">
                <a:latin typeface="Arial" panose="020B0604020202020204" pitchFamily="34" charset="0"/>
                <a:ea typeface="Tahoma" panose="020B0604030504040204" pitchFamily="34" charset="0"/>
                <a:cs typeface="Arial" panose="020B0604020202020204" pitchFamily="34" charset="0"/>
              </a:rPr>
              <a:t>Se considera</a:t>
            </a:r>
            <a:r>
              <a:rPr lang="es-MX" sz="1000" b="0" baseline="0" dirty="0" smtClean="0">
                <a:latin typeface="Arial" panose="020B0604020202020204" pitchFamily="34" charset="0"/>
                <a:ea typeface="Tahoma" panose="020B0604030504040204" pitchFamily="34" charset="0"/>
                <a:cs typeface="Arial" panose="020B0604020202020204" pitchFamily="34" charset="0"/>
              </a:rPr>
              <a:t> como </a:t>
            </a:r>
            <a:r>
              <a:rPr lang="es-MX" sz="1000" b="0" dirty="0" smtClean="0">
                <a:latin typeface="Arial" panose="020B0604020202020204" pitchFamily="34" charset="0"/>
                <a:ea typeface="Tahoma" panose="020B0604030504040204" pitchFamily="34" charset="0"/>
                <a:cs typeface="Arial" panose="020B0604020202020204" pitchFamily="34" charset="0"/>
              </a:rPr>
              <a:t>partido</a:t>
            </a:r>
            <a:r>
              <a:rPr lang="es-MX" sz="1000" b="0" baseline="0" dirty="0" smtClean="0">
                <a:latin typeface="Arial" panose="020B0604020202020204" pitchFamily="34" charset="0"/>
                <a:ea typeface="Tahoma" panose="020B0604030504040204" pitchFamily="34" charset="0"/>
                <a:cs typeface="Arial" panose="020B0604020202020204" pitchFamily="34" charset="0"/>
              </a:rPr>
              <a:t> político omiso,  todo aquel que no haya presentado alguno de los PAT a los que este obligado por rubro de gasto.</a:t>
            </a:r>
            <a:endParaRPr lang="es-MX" sz="1000" b="0" dirty="0" smtClean="0">
              <a:latin typeface="Arial" panose="020B0604020202020204" pitchFamily="34" charset="0"/>
              <a:ea typeface="Tahoma" panose="020B0604030504040204" pitchFamily="34" charset="0"/>
              <a:cs typeface="Arial" panose="020B0604020202020204" pitchFamily="34" charset="0"/>
            </a:endParaRPr>
          </a:p>
        </p:txBody>
      </p:sp>
      <p:sp>
        <p:nvSpPr>
          <p:cNvPr id="4" name="Marcador de número de diapositiva 3"/>
          <p:cNvSpPr>
            <a:spLocks noGrp="1"/>
          </p:cNvSpPr>
          <p:nvPr>
            <p:ph type="sldNum" sz="quarter" idx="10"/>
          </p:nvPr>
        </p:nvSpPr>
        <p:spPr/>
        <p:txBody>
          <a:bodyPr/>
          <a:lstStyle/>
          <a:p>
            <a:fld id="{621FE9B3-3226-4E89-B87B-5766C13CD619}" type="slidenum">
              <a:rPr lang="es-MX" smtClean="0"/>
              <a:pPr/>
              <a:t>4</a:t>
            </a:fld>
            <a:endParaRPr lang="es-MX"/>
          </a:p>
        </p:txBody>
      </p:sp>
    </p:spTree>
    <p:extLst>
      <p:ext uri="{BB962C8B-B14F-4D97-AF65-F5344CB8AC3E}">
        <p14:creationId xmlns:p14="http://schemas.microsoft.com/office/powerpoint/2010/main" val="25329805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MX" sz="1000" b="0" dirty="0" smtClean="0">
              <a:latin typeface="Arial" panose="020B0604020202020204" pitchFamily="34" charset="0"/>
              <a:ea typeface="Tahoma" panose="020B0604030504040204" pitchFamily="34" charset="0"/>
              <a:cs typeface="Arial" panose="020B0604020202020204" pitchFamily="34" charset="0"/>
            </a:endParaRPr>
          </a:p>
        </p:txBody>
      </p:sp>
      <p:sp>
        <p:nvSpPr>
          <p:cNvPr id="4" name="Marcador de número de diapositiva 3"/>
          <p:cNvSpPr>
            <a:spLocks noGrp="1"/>
          </p:cNvSpPr>
          <p:nvPr>
            <p:ph type="sldNum" sz="quarter" idx="10"/>
          </p:nvPr>
        </p:nvSpPr>
        <p:spPr/>
        <p:txBody>
          <a:bodyPr/>
          <a:lstStyle/>
          <a:p>
            <a:fld id="{621FE9B3-3226-4E89-B87B-5766C13CD619}" type="slidenum">
              <a:rPr lang="es-MX" smtClean="0"/>
              <a:pPr/>
              <a:t>5</a:t>
            </a:fld>
            <a:endParaRPr lang="es-MX"/>
          </a:p>
        </p:txBody>
      </p:sp>
    </p:spTree>
    <p:extLst>
      <p:ext uri="{BB962C8B-B14F-4D97-AF65-F5344CB8AC3E}">
        <p14:creationId xmlns:p14="http://schemas.microsoft.com/office/powerpoint/2010/main" val="3565732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MX" sz="1000" b="0" dirty="0" smtClean="0">
              <a:latin typeface="Arial" panose="020B0604020202020204" pitchFamily="34" charset="0"/>
              <a:ea typeface="Tahoma" panose="020B0604030504040204" pitchFamily="34" charset="0"/>
              <a:cs typeface="Arial" panose="020B0604020202020204" pitchFamily="34" charset="0"/>
            </a:endParaRPr>
          </a:p>
        </p:txBody>
      </p:sp>
      <p:sp>
        <p:nvSpPr>
          <p:cNvPr id="4" name="Marcador de número de diapositiva 3"/>
          <p:cNvSpPr>
            <a:spLocks noGrp="1"/>
          </p:cNvSpPr>
          <p:nvPr>
            <p:ph type="sldNum" sz="quarter" idx="10"/>
          </p:nvPr>
        </p:nvSpPr>
        <p:spPr/>
        <p:txBody>
          <a:bodyPr/>
          <a:lstStyle/>
          <a:p>
            <a:fld id="{621FE9B3-3226-4E89-B87B-5766C13CD619}" type="slidenum">
              <a:rPr lang="es-MX" smtClean="0"/>
              <a:pPr/>
              <a:t>6</a:t>
            </a:fld>
            <a:endParaRPr lang="es-MX"/>
          </a:p>
        </p:txBody>
      </p:sp>
    </p:spTree>
    <p:extLst>
      <p:ext uri="{BB962C8B-B14F-4D97-AF65-F5344CB8AC3E}">
        <p14:creationId xmlns:p14="http://schemas.microsoft.com/office/powerpoint/2010/main" val="18146429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MX" sz="1000" b="1" i="0" u="none" strike="noStrike" kern="1200" cap="small" dirty="0" smtClean="0">
                <a:solidFill>
                  <a:schemeClr val="tx1"/>
                </a:solidFill>
                <a:effectLst/>
                <a:latin typeface="+mn-lt"/>
                <a:ea typeface="+mn-ea"/>
                <a:cs typeface="+mn-cs"/>
              </a:rPr>
              <a:t>Aspectos evaluados POR Categoría</a:t>
            </a:r>
            <a:endParaRPr lang="es-MX" sz="1000" b="0" i="0" u="none" strike="noStrike" kern="1200" dirty="0" smtClean="0">
              <a:solidFill>
                <a:schemeClr val="tx1"/>
              </a:solidFill>
              <a:effectLst/>
              <a:latin typeface="+mn-lt"/>
              <a:ea typeface="+mn-ea"/>
              <a:cs typeface="+mn-cs"/>
            </a:endParaRPr>
          </a:p>
          <a:p>
            <a:pPr rtl="0" eaLnBrk="1" fontAlgn="ctr" latinLnBrk="0" hangingPunct="1"/>
            <a:endParaRPr lang="es-MX" sz="1000" b="0" i="0" u="none" strike="noStrike" kern="1200" dirty="0" smtClean="0">
              <a:solidFill>
                <a:schemeClr val="tx1"/>
              </a:solidFill>
              <a:effectLst/>
              <a:latin typeface="+mn-lt"/>
              <a:ea typeface="+mn-ea"/>
              <a:cs typeface="+mn-cs"/>
            </a:endParaRPr>
          </a:p>
          <a:p>
            <a:pPr rtl="0" eaLnBrk="1" fontAlgn="ctr" latinLnBrk="0" hangingPunct="1"/>
            <a:r>
              <a:rPr lang="es-MX" sz="1000" b="1" i="0" u="none" strike="noStrike" kern="1200" dirty="0" smtClean="0">
                <a:solidFill>
                  <a:schemeClr val="tx1"/>
                </a:solidFill>
                <a:effectLst/>
                <a:latin typeface="+mn-lt"/>
                <a:ea typeface="+mn-ea"/>
                <a:cs typeface="+mn-cs"/>
              </a:rPr>
              <a:t>I Estructura</a:t>
            </a:r>
          </a:p>
          <a:p>
            <a:pPr rtl="0" eaLnBrk="1" fontAlgn="ctr" latinLnBrk="0" hangingPunct="1"/>
            <a:r>
              <a:rPr lang="es-MX" sz="1000" b="0" i="0" u="none" strike="noStrike" kern="1200" dirty="0" smtClean="0">
                <a:solidFill>
                  <a:schemeClr val="tx1"/>
                </a:solidFill>
                <a:effectLst/>
                <a:latin typeface="+mn-lt"/>
                <a:ea typeface="+mn-ea"/>
                <a:cs typeface="+mn-cs"/>
              </a:rPr>
              <a:t>Se valida que los proyectos integren los elementos de la estructura del PAT, señalada en el artículo 175 del Reglamento de Fiscalización, en relación con los Lineamientos para el Gasto Programado aprobados mediante acuerdo INE/CG21/2015 en sesión ordinaria del Consejo General celebrada el 28-enero-2015.</a:t>
            </a:r>
          </a:p>
          <a:p>
            <a:pPr rtl="0" eaLnBrk="1" fontAlgn="ctr" latinLnBrk="0" hangingPunct="1"/>
            <a:endParaRPr lang="es-MX" sz="1000" b="0" i="0" u="none" strike="noStrike" kern="1200" dirty="0" smtClean="0">
              <a:solidFill>
                <a:schemeClr val="tx1"/>
              </a:solidFill>
              <a:effectLst/>
              <a:latin typeface="+mn-lt"/>
              <a:ea typeface="+mn-ea"/>
              <a:cs typeface="+mn-cs"/>
            </a:endParaRPr>
          </a:p>
          <a:p>
            <a:pPr rtl="0" eaLnBrk="1" fontAlgn="ctr" latinLnBrk="0" hangingPunct="1"/>
            <a:r>
              <a:rPr lang="es-MX" sz="1000" b="1" i="0" u="none" strike="noStrike" kern="1200" dirty="0" smtClean="0">
                <a:solidFill>
                  <a:schemeClr val="tx1"/>
                </a:solidFill>
                <a:effectLst/>
                <a:latin typeface="+mn-lt"/>
                <a:ea typeface="+mn-ea"/>
                <a:cs typeface="+mn-cs"/>
              </a:rPr>
              <a:t>II. Valoración de cada elemento PAT</a:t>
            </a:r>
          </a:p>
          <a:p>
            <a:pPr rtl="0" eaLnBrk="1" fontAlgn="ctr" latinLnBrk="0" hangingPunct="1"/>
            <a:r>
              <a:rPr lang="es-MX" sz="1000" b="0" i="0" u="none" strike="noStrike" kern="1200" dirty="0" smtClean="0">
                <a:solidFill>
                  <a:schemeClr val="tx1"/>
                </a:solidFill>
                <a:effectLst/>
                <a:latin typeface="+mn-lt"/>
                <a:ea typeface="+mn-ea"/>
                <a:cs typeface="+mn-cs"/>
              </a:rPr>
              <a:t>Del análisis cualitativo al contenido de los PAT, se valora el planteamiento adecuado de cada elemento conforme a los lineamientos para el gasto programado.</a:t>
            </a:r>
          </a:p>
          <a:p>
            <a:pPr rtl="0" eaLnBrk="1" fontAlgn="ctr" latinLnBrk="0" hangingPunct="1"/>
            <a:endParaRPr lang="es-MX" sz="1000" b="0" i="0" u="none" strike="noStrike" kern="1200" dirty="0" smtClean="0">
              <a:solidFill>
                <a:schemeClr val="tx1"/>
              </a:solidFill>
              <a:effectLst/>
              <a:latin typeface="+mn-lt"/>
              <a:ea typeface="+mn-ea"/>
              <a:cs typeface="+mn-cs"/>
            </a:endParaRPr>
          </a:p>
          <a:p>
            <a:pPr rtl="0" eaLnBrk="1" fontAlgn="ctr" latinLnBrk="0" hangingPunct="1"/>
            <a:r>
              <a:rPr lang="es-MX" sz="1000" b="1" i="0" u="none" strike="noStrike" kern="1200" dirty="0" smtClean="0">
                <a:solidFill>
                  <a:schemeClr val="tx1"/>
                </a:solidFill>
                <a:effectLst/>
                <a:latin typeface="+mn-lt"/>
                <a:ea typeface="+mn-ea"/>
                <a:cs typeface="+mn-cs"/>
              </a:rPr>
              <a:t>III. Alineación del PAT con el objetivo del rubro</a:t>
            </a:r>
          </a:p>
          <a:p>
            <a:pPr rtl="0" eaLnBrk="1" fontAlgn="auto" latinLnBrk="0" hangingPunct="1"/>
            <a:r>
              <a:rPr lang="es-MX" sz="1000" b="0" i="0" u="none" strike="noStrike" kern="1200" dirty="0" smtClean="0">
                <a:solidFill>
                  <a:schemeClr val="tx1"/>
                </a:solidFill>
                <a:effectLst/>
                <a:latin typeface="+mn-lt"/>
                <a:ea typeface="+mn-ea"/>
                <a:cs typeface="+mn-cs"/>
              </a:rPr>
              <a:t>Se valida que los proyectos del PAT se encuentren alineados con los objetivos y consideraciones establecidas para los rubros del gasto programado señaladas en los artículos 174 y 177 del Reglamento de Fiscalización, en relación con el numeral 5 de los Lineamientos para el Gasto Programado aprobados mediante acuerdo INE/CG21/2015 en sesión ordinaria del Consejo General celebrada el 28-enero-2015.</a:t>
            </a:r>
          </a:p>
          <a:p>
            <a:pPr rtl="0" eaLnBrk="1" fontAlgn="auto" latinLnBrk="0" hangingPunct="1"/>
            <a:endParaRPr lang="es-MX" sz="1000" b="0" i="0" u="none" strike="noStrike" kern="1200" dirty="0" smtClean="0">
              <a:solidFill>
                <a:schemeClr val="tx1"/>
              </a:solidFill>
              <a:effectLst/>
              <a:latin typeface="+mn-lt"/>
              <a:ea typeface="+mn-ea"/>
              <a:cs typeface="+mn-cs"/>
            </a:endParaRPr>
          </a:p>
          <a:p>
            <a:pPr rtl="0" eaLnBrk="1" fontAlgn="ctr" latinLnBrk="0" hangingPunct="1"/>
            <a:r>
              <a:rPr lang="es-MX" sz="1000" b="1" i="0" u="none" strike="noStrike" kern="1200" dirty="0" smtClean="0">
                <a:solidFill>
                  <a:schemeClr val="tx1"/>
                </a:solidFill>
                <a:effectLst/>
                <a:latin typeface="+mn-lt"/>
                <a:ea typeface="+mn-ea"/>
                <a:cs typeface="+mn-cs"/>
              </a:rPr>
              <a:t>IV. Restricciones del gasto programado</a:t>
            </a:r>
          </a:p>
          <a:p>
            <a:pPr rtl="0" eaLnBrk="1" fontAlgn="auto" latinLnBrk="0" hangingPunct="1"/>
            <a:r>
              <a:rPr lang="es-MX" sz="1000" b="0" i="0" u="none" strike="noStrike" kern="1200" dirty="0" smtClean="0">
                <a:solidFill>
                  <a:schemeClr val="tx1"/>
                </a:solidFill>
                <a:effectLst/>
                <a:latin typeface="+mn-lt"/>
                <a:ea typeface="+mn-ea"/>
                <a:cs typeface="+mn-cs"/>
              </a:rPr>
              <a:t>Se valida que los proyectos del PAT se enfoquen a lo permitido por la normatividad, evitando incurrir en algún supuesto de restricción del gasto programado, de conformidad con el artículo 168 del Reglamento de Fiscalización, en relación con el numeral 3 de los Lineamientos para el Gasto Programado aprobados mediante acuerdo INE/CG21/2015 en sesión ordinaria del Consejo General celebrada el 28-enero-2015.</a:t>
            </a:r>
          </a:p>
        </p:txBody>
      </p:sp>
      <p:sp>
        <p:nvSpPr>
          <p:cNvPr id="4" name="Marcador de número de diapositiva 3"/>
          <p:cNvSpPr>
            <a:spLocks noGrp="1"/>
          </p:cNvSpPr>
          <p:nvPr>
            <p:ph type="sldNum" sz="quarter" idx="10"/>
          </p:nvPr>
        </p:nvSpPr>
        <p:spPr/>
        <p:txBody>
          <a:bodyPr/>
          <a:lstStyle/>
          <a:p>
            <a:fld id="{621FE9B3-3226-4E89-B87B-5766C13CD619}" type="slidenum">
              <a:rPr lang="es-MX" smtClean="0"/>
              <a:pPr/>
              <a:t>7</a:t>
            </a:fld>
            <a:endParaRPr lang="es-MX"/>
          </a:p>
        </p:txBody>
      </p:sp>
    </p:spTree>
    <p:extLst>
      <p:ext uri="{BB962C8B-B14F-4D97-AF65-F5344CB8AC3E}">
        <p14:creationId xmlns:p14="http://schemas.microsoft.com/office/powerpoint/2010/main" val="163913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MX" sz="1000" b="0" dirty="0" smtClean="0">
              <a:latin typeface="Arial" panose="020B0604020202020204" pitchFamily="34" charset="0"/>
              <a:ea typeface="Tahoma" panose="020B0604030504040204" pitchFamily="34" charset="0"/>
              <a:cs typeface="Arial" panose="020B0604020202020204" pitchFamily="34" charset="0"/>
            </a:endParaRPr>
          </a:p>
        </p:txBody>
      </p:sp>
      <p:sp>
        <p:nvSpPr>
          <p:cNvPr id="4" name="Marcador de número de diapositiva 3"/>
          <p:cNvSpPr>
            <a:spLocks noGrp="1"/>
          </p:cNvSpPr>
          <p:nvPr>
            <p:ph type="sldNum" sz="quarter" idx="10"/>
          </p:nvPr>
        </p:nvSpPr>
        <p:spPr/>
        <p:txBody>
          <a:bodyPr/>
          <a:lstStyle/>
          <a:p>
            <a:fld id="{621FE9B3-3226-4E89-B87B-5766C13CD619}" type="slidenum">
              <a:rPr lang="es-MX" smtClean="0"/>
              <a:pPr/>
              <a:t>8</a:t>
            </a:fld>
            <a:endParaRPr lang="es-MX"/>
          </a:p>
        </p:txBody>
      </p:sp>
    </p:spTree>
    <p:extLst>
      <p:ext uri="{BB962C8B-B14F-4D97-AF65-F5344CB8AC3E}">
        <p14:creationId xmlns:p14="http://schemas.microsoft.com/office/powerpoint/2010/main" val="38467245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MX" sz="1000" b="0" dirty="0" smtClean="0">
              <a:latin typeface="Arial" panose="020B0604020202020204" pitchFamily="34" charset="0"/>
              <a:ea typeface="Tahoma" panose="020B0604030504040204" pitchFamily="34" charset="0"/>
              <a:cs typeface="Arial" panose="020B0604020202020204" pitchFamily="34" charset="0"/>
            </a:endParaRPr>
          </a:p>
        </p:txBody>
      </p:sp>
      <p:sp>
        <p:nvSpPr>
          <p:cNvPr id="4" name="Marcador de número de diapositiva 3"/>
          <p:cNvSpPr>
            <a:spLocks noGrp="1"/>
          </p:cNvSpPr>
          <p:nvPr>
            <p:ph type="sldNum" sz="quarter" idx="10"/>
          </p:nvPr>
        </p:nvSpPr>
        <p:spPr/>
        <p:txBody>
          <a:bodyPr/>
          <a:lstStyle/>
          <a:p>
            <a:fld id="{621FE9B3-3226-4E89-B87B-5766C13CD619}" type="slidenum">
              <a:rPr lang="es-MX" smtClean="0"/>
              <a:pPr/>
              <a:t>9</a:t>
            </a:fld>
            <a:endParaRPr lang="es-MX"/>
          </a:p>
        </p:txBody>
      </p:sp>
    </p:spTree>
    <p:extLst>
      <p:ext uri="{BB962C8B-B14F-4D97-AF65-F5344CB8AC3E}">
        <p14:creationId xmlns:p14="http://schemas.microsoft.com/office/powerpoint/2010/main" val="4524908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MX" sz="1000" b="0" dirty="0" smtClean="0">
              <a:latin typeface="Arial" panose="020B0604020202020204" pitchFamily="34" charset="0"/>
              <a:ea typeface="Tahoma" panose="020B0604030504040204" pitchFamily="34" charset="0"/>
              <a:cs typeface="Arial" panose="020B0604020202020204" pitchFamily="34" charset="0"/>
            </a:endParaRPr>
          </a:p>
        </p:txBody>
      </p:sp>
      <p:sp>
        <p:nvSpPr>
          <p:cNvPr id="4" name="Marcador de número de diapositiva 3"/>
          <p:cNvSpPr>
            <a:spLocks noGrp="1"/>
          </p:cNvSpPr>
          <p:nvPr>
            <p:ph type="sldNum" sz="quarter" idx="10"/>
          </p:nvPr>
        </p:nvSpPr>
        <p:spPr/>
        <p:txBody>
          <a:bodyPr/>
          <a:lstStyle/>
          <a:p>
            <a:fld id="{621FE9B3-3226-4E89-B87B-5766C13CD619}" type="slidenum">
              <a:rPr lang="es-MX" smtClean="0"/>
              <a:pPr/>
              <a:t>10</a:t>
            </a:fld>
            <a:endParaRPr lang="es-MX"/>
          </a:p>
        </p:txBody>
      </p:sp>
    </p:spTree>
    <p:extLst>
      <p:ext uri="{BB962C8B-B14F-4D97-AF65-F5344CB8AC3E}">
        <p14:creationId xmlns:p14="http://schemas.microsoft.com/office/powerpoint/2010/main" val="41457593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B8DBFC2-7FED-4367-A351-7389D5D5F3A9}" type="slidenum">
              <a:rPr lang="es-MX" smtClean="0"/>
              <a:t>11</a:t>
            </a:fld>
            <a:endParaRPr lang="es-MX"/>
          </a:p>
        </p:txBody>
      </p:sp>
    </p:spTree>
    <p:extLst>
      <p:ext uri="{BB962C8B-B14F-4D97-AF65-F5344CB8AC3E}">
        <p14:creationId xmlns:p14="http://schemas.microsoft.com/office/powerpoint/2010/main" val="29191416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8" name="Rectángulo 7"/>
          <p:cNvSpPr/>
          <p:nvPr userDrawn="1"/>
        </p:nvSpPr>
        <p:spPr>
          <a:xfrm>
            <a:off x="0" y="6237312"/>
            <a:ext cx="12192000" cy="294134"/>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7" name="CuadroTexto 6"/>
          <p:cNvSpPr txBox="1"/>
          <p:nvPr userDrawn="1"/>
        </p:nvSpPr>
        <p:spPr>
          <a:xfrm>
            <a:off x="0" y="6253572"/>
            <a:ext cx="12157655" cy="261610"/>
          </a:xfrm>
          <a:prstGeom prst="rect">
            <a:avLst/>
          </a:prstGeom>
          <a:noFill/>
        </p:spPr>
        <p:txBody>
          <a:bodyPr wrap="square" rtlCol="0" anchor="ctr">
            <a:spAutoFit/>
          </a:bodyPr>
          <a:lstStyle/>
          <a:p>
            <a:pPr algn="ctr"/>
            <a:r>
              <a:rPr lang="es-ES" sz="1100" b="1" spc="600" dirty="0" smtClean="0">
                <a:solidFill>
                  <a:schemeClr val="bg1"/>
                </a:solidFill>
                <a:latin typeface="Arial" charset="0"/>
                <a:ea typeface="Arial" charset="0"/>
                <a:cs typeface="Arial" charset="0"/>
              </a:rPr>
              <a:t>Unidad Técnica de Fiscalización</a:t>
            </a:r>
            <a:endParaRPr lang="es-ES_tradnl" sz="1100" b="1" spc="600" dirty="0">
              <a:solidFill>
                <a:schemeClr val="bg1"/>
              </a:solidFill>
              <a:latin typeface="Arial" charset="0"/>
              <a:ea typeface="Arial" charset="0"/>
              <a:cs typeface="Arial" charset="0"/>
            </a:endParaRPr>
          </a:p>
        </p:txBody>
      </p:sp>
      <p:pic>
        <p:nvPicPr>
          <p:cNvPr id="2" name="Imagen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45024" y="332656"/>
            <a:ext cx="1901952" cy="633984"/>
          </a:xfrm>
          <a:prstGeom prst="rect">
            <a:avLst/>
          </a:prstGeom>
        </p:spPr>
      </p:pic>
    </p:spTree>
    <p:extLst>
      <p:ext uri="{BB962C8B-B14F-4D97-AF65-F5344CB8AC3E}">
        <p14:creationId xmlns:p14="http://schemas.microsoft.com/office/powerpoint/2010/main" val="388274531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1325563"/>
          </a:xfrm>
          <a:prstGeom prst="rect">
            <a:avLst/>
          </a:prstGeom>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1825625"/>
            <a:ext cx="10515600" cy="4351338"/>
          </a:xfrm>
          <a:prstGeom prst="rect">
            <a:avLst/>
          </a:prstGeo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a:xfrm>
            <a:off x="838200" y="6356350"/>
            <a:ext cx="2743200" cy="365125"/>
          </a:xfrm>
          <a:prstGeom prst="rect">
            <a:avLst/>
          </a:prstGeom>
        </p:spPr>
        <p:txBody>
          <a:bodyPr/>
          <a:lstStyle/>
          <a:p>
            <a:fld id="{05576D91-3325-46B6-8B30-36489A4E7900}" type="datetimeFigureOut">
              <a:rPr lang="es-MX" smtClean="0"/>
              <a:t>18/06/2019</a:t>
            </a:fld>
            <a:endParaRPr lang="es-MX"/>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2E42CC75-5825-4307-9E43-2B0D03563900}" type="slidenum">
              <a:rPr lang="es-MX" smtClean="0"/>
              <a:t>‹Nº›</a:t>
            </a:fld>
            <a:endParaRPr lang="es-MX"/>
          </a:p>
        </p:txBody>
      </p:sp>
    </p:spTree>
    <p:extLst>
      <p:ext uri="{BB962C8B-B14F-4D97-AF65-F5344CB8AC3E}">
        <p14:creationId xmlns:p14="http://schemas.microsoft.com/office/powerpoint/2010/main" val="234489194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a:prstGeom prst="rect">
            <a:avLst/>
          </a:prstGeo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a:prstGeom prst="rect">
            <a:avLst/>
          </a:prstGeo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a:xfrm>
            <a:off x="838200" y="6356350"/>
            <a:ext cx="2743200" cy="365125"/>
          </a:xfrm>
          <a:prstGeom prst="rect">
            <a:avLst/>
          </a:prstGeom>
        </p:spPr>
        <p:txBody>
          <a:bodyPr/>
          <a:lstStyle/>
          <a:p>
            <a:fld id="{05576D91-3325-46B6-8B30-36489A4E7900}" type="datetimeFigureOut">
              <a:rPr lang="es-MX" smtClean="0"/>
              <a:t>18/06/2019</a:t>
            </a:fld>
            <a:endParaRPr lang="es-MX"/>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2E42CC75-5825-4307-9E43-2B0D03563900}" type="slidenum">
              <a:rPr lang="es-MX" smtClean="0"/>
              <a:t>‹Nº›</a:t>
            </a:fld>
            <a:endParaRPr lang="es-MX"/>
          </a:p>
        </p:txBody>
      </p:sp>
    </p:spTree>
    <p:extLst>
      <p:ext uri="{BB962C8B-B14F-4D97-AF65-F5344CB8AC3E}">
        <p14:creationId xmlns:p14="http://schemas.microsoft.com/office/powerpoint/2010/main" val="783395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
        <p:nvSpPr>
          <p:cNvPr id="8" name="Rectángulo 7"/>
          <p:cNvSpPr/>
          <p:nvPr userDrawn="1"/>
        </p:nvSpPr>
        <p:spPr>
          <a:xfrm>
            <a:off x="0" y="6569984"/>
            <a:ext cx="12192000" cy="294134"/>
          </a:xfrm>
          <a:prstGeom prst="rect">
            <a:avLst/>
          </a:prstGeom>
          <a:solidFill>
            <a:srgbClr val="00CC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9" name="CuadroTexto 8"/>
          <p:cNvSpPr txBox="1"/>
          <p:nvPr userDrawn="1"/>
        </p:nvSpPr>
        <p:spPr>
          <a:xfrm>
            <a:off x="119336" y="6577678"/>
            <a:ext cx="12072664" cy="261610"/>
          </a:xfrm>
          <a:prstGeom prst="rect">
            <a:avLst/>
          </a:prstGeom>
          <a:noFill/>
        </p:spPr>
        <p:txBody>
          <a:bodyPr wrap="square" rtlCol="0" anchor="ctr">
            <a:spAutoFit/>
          </a:bodyPr>
          <a:lstStyle/>
          <a:p>
            <a:pPr algn="ctr"/>
            <a:r>
              <a:rPr lang="es-ES" sz="1100" b="1" spc="600" dirty="0" smtClean="0">
                <a:solidFill>
                  <a:schemeClr val="bg1">
                    <a:lumMod val="95000"/>
                  </a:schemeClr>
                </a:solidFill>
                <a:latin typeface="Arial" panose="020B0604020202020204" pitchFamily="34" charset="0"/>
                <a:ea typeface="Arial" charset="0"/>
                <a:cs typeface="Arial" panose="020B0604020202020204" pitchFamily="34" charset="0"/>
              </a:rPr>
              <a:t>Unidad Técnica de Fiscalización</a:t>
            </a:r>
            <a:endParaRPr lang="es-ES_tradnl" sz="1100" b="1" spc="600" dirty="0">
              <a:solidFill>
                <a:schemeClr val="bg1">
                  <a:lumMod val="95000"/>
                </a:schemeClr>
              </a:solidFill>
              <a:latin typeface="Arial" panose="020B0604020202020204" pitchFamily="34" charset="0"/>
              <a:ea typeface="Arial" charset="0"/>
              <a:cs typeface="Arial" panose="020B0604020202020204" pitchFamily="34" charset="0"/>
            </a:endParaRPr>
          </a:p>
        </p:txBody>
      </p:sp>
      <p:sp>
        <p:nvSpPr>
          <p:cNvPr id="2" name="Rectángulo 1"/>
          <p:cNvSpPr/>
          <p:nvPr userDrawn="1"/>
        </p:nvSpPr>
        <p:spPr>
          <a:xfrm>
            <a:off x="12000656" y="0"/>
            <a:ext cx="191344" cy="836712"/>
          </a:xfrm>
          <a:prstGeom prst="rect">
            <a:avLst/>
          </a:prstGeom>
          <a:solidFill>
            <a:srgbClr val="D500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3" name="Imagen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8118" y="116632"/>
            <a:ext cx="1600178" cy="576064"/>
          </a:xfrm>
          <a:prstGeom prst="rect">
            <a:avLst/>
          </a:prstGeom>
        </p:spPr>
      </p:pic>
    </p:spTree>
    <p:extLst>
      <p:ext uri="{BB962C8B-B14F-4D97-AF65-F5344CB8AC3E}">
        <p14:creationId xmlns:p14="http://schemas.microsoft.com/office/powerpoint/2010/main" val="184179496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Diapositiva de título">
    <p:spTree>
      <p:nvGrpSpPr>
        <p:cNvPr id="1" name=""/>
        <p:cNvGrpSpPr/>
        <p:nvPr/>
      </p:nvGrpSpPr>
      <p:grpSpPr>
        <a:xfrm>
          <a:off x="0" y="0"/>
          <a:ext cx="0" cy="0"/>
          <a:chOff x="0" y="0"/>
          <a:chExt cx="0" cy="0"/>
        </a:xfrm>
      </p:grpSpPr>
      <p:sp>
        <p:nvSpPr>
          <p:cNvPr id="8" name="Rectángulo 7"/>
          <p:cNvSpPr/>
          <p:nvPr userDrawn="1"/>
        </p:nvSpPr>
        <p:spPr>
          <a:xfrm>
            <a:off x="0" y="6237312"/>
            <a:ext cx="12192000" cy="294134"/>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7" name="CuadroTexto 6"/>
          <p:cNvSpPr txBox="1"/>
          <p:nvPr userDrawn="1"/>
        </p:nvSpPr>
        <p:spPr>
          <a:xfrm>
            <a:off x="119336" y="6253572"/>
            <a:ext cx="12038319" cy="261610"/>
          </a:xfrm>
          <a:prstGeom prst="rect">
            <a:avLst/>
          </a:prstGeom>
          <a:noFill/>
        </p:spPr>
        <p:txBody>
          <a:bodyPr wrap="square" rtlCol="0" anchor="ctr">
            <a:spAutoFit/>
          </a:bodyPr>
          <a:lstStyle/>
          <a:p>
            <a:pPr algn="ctr"/>
            <a:r>
              <a:rPr lang="es-ES" sz="1100" b="1" spc="600" dirty="0" smtClean="0">
                <a:solidFill>
                  <a:schemeClr val="bg1">
                    <a:lumMod val="95000"/>
                  </a:schemeClr>
                </a:solidFill>
                <a:latin typeface="Arial" panose="020B0604020202020204" pitchFamily="34" charset="0"/>
                <a:ea typeface="Arial" charset="0"/>
                <a:cs typeface="Arial" panose="020B0604020202020204" pitchFamily="34" charset="0"/>
              </a:rPr>
              <a:t>Unidad Técnica de Fiscalización</a:t>
            </a:r>
            <a:endParaRPr lang="es-ES_tradnl" sz="1100" b="1" spc="600" dirty="0">
              <a:solidFill>
                <a:schemeClr val="bg1">
                  <a:lumMod val="95000"/>
                </a:schemeClr>
              </a:solidFill>
              <a:latin typeface="Arial" panose="020B0604020202020204" pitchFamily="34" charset="0"/>
              <a:ea typeface="Arial" charset="0"/>
              <a:cs typeface="Arial" panose="020B0604020202020204" pitchFamily="34" charset="0"/>
            </a:endParaRPr>
          </a:p>
        </p:txBody>
      </p:sp>
      <p:pic>
        <p:nvPicPr>
          <p:cNvPr id="2" name="Imagen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87519" y="260648"/>
            <a:ext cx="1901952" cy="633984"/>
          </a:xfrm>
          <a:prstGeom prst="rect">
            <a:avLst/>
          </a:prstGeom>
        </p:spPr>
      </p:pic>
    </p:spTree>
    <p:extLst>
      <p:ext uri="{BB962C8B-B14F-4D97-AF65-F5344CB8AC3E}">
        <p14:creationId xmlns:p14="http://schemas.microsoft.com/office/powerpoint/2010/main" val="374225378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1_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A2E16EC0-3C13-4519-AEFA-065EE4CD69C2}" type="datetimeFigureOut">
              <a:rPr lang="es-MX" smtClean="0"/>
              <a:t>18/06/2019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B39A107-85E8-4C20-99DF-F9DD6EBC2B48}" type="slidenum">
              <a:rPr lang="es-MX" smtClean="0"/>
              <a:t>‹Nº›</a:t>
            </a:fld>
            <a:endParaRPr lang="es-MX"/>
          </a:p>
        </p:txBody>
      </p:sp>
    </p:spTree>
    <p:extLst>
      <p:ext uri="{BB962C8B-B14F-4D97-AF65-F5344CB8AC3E}">
        <p14:creationId xmlns:p14="http://schemas.microsoft.com/office/powerpoint/2010/main" val="95161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1325563"/>
          </a:xfrm>
          <a:prstGeom prst="rect">
            <a:avLst/>
          </a:prstGeom>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a:xfrm>
            <a:off x="838200" y="1825625"/>
            <a:ext cx="10515600" cy="4351338"/>
          </a:xfrm>
          <a:prstGeom prst="rect">
            <a:avLst/>
          </a:prstGeo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a:xfrm>
            <a:off x="838200" y="6356350"/>
            <a:ext cx="2743200" cy="365125"/>
          </a:xfrm>
          <a:prstGeom prst="rect">
            <a:avLst/>
          </a:prstGeom>
        </p:spPr>
        <p:txBody>
          <a:bodyPr/>
          <a:lstStyle/>
          <a:p>
            <a:fld id="{05576D91-3325-46B6-8B30-36489A4E7900}" type="datetimeFigureOut">
              <a:rPr lang="es-MX" smtClean="0"/>
              <a:t>18/06/2019</a:t>
            </a:fld>
            <a:endParaRPr lang="es-MX"/>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2E42CC75-5825-4307-9E43-2B0D03563900}" type="slidenum">
              <a:rPr lang="es-MX" smtClean="0"/>
              <a:t>‹Nº›</a:t>
            </a:fld>
            <a:endParaRPr lang="es-MX"/>
          </a:p>
        </p:txBody>
      </p:sp>
    </p:spTree>
    <p:extLst>
      <p:ext uri="{BB962C8B-B14F-4D97-AF65-F5344CB8AC3E}">
        <p14:creationId xmlns:p14="http://schemas.microsoft.com/office/powerpoint/2010/main" val="47822080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a:prstGeom prst="rect">
            <a:avLst/>
          </a:prstGeo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a:xfrm>
            <a:off x="838200" y="6356350"/>
            <a:ext cx="2743200" cy="365125"/>
          </a:xfrm>
          <a:prstGeom prst="rect">
            <a:avLst/>
          </a:prstGeom>
        </p:spPr>
        <p:txBody>
          <a:bodyPr/>
          <a:lstStyle/>
          <a:p>
            <a:fld id="{05576D91-3325-46B6-8B30-36489A4E7900}" type="datetimeFigureOut">
              <a:rPr lang="es-MX" smtClean="0"/>
              <a:t>18/06/2019</a:t>
            </a:fld>
            <a:endParaRPr lang="es-MX"/>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2E42CC75-5825-4307-9E43-2B0D03563900}" type="slidenum">
              <a:rPr lang="es-MX" smtClean="0"/>
              <a:t>‹Nº›</a:t>
            </a:fld>
            <a:endParaRPr lang="es-MX"/>
          </a:p>
        </p:txBody>
      </p:sp>
    </p:spTree>
    <p:extLst>
      <p:ext uri="{BB962C8B-B14F-4D97-AF65-F5344CB8AC3E}">
        <p14:creationId xmlns:p14="http://schemas.microsoft.com/office/powerpoint/2010/main" val="13772146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1325563"/>
          </a:xfrm>
          <a:prstGeom prst="rect">
            <a:avLst/>
          </a:prstGeom>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a:prstGeom prst="rect">
            <a:avLst/>
          </a:prstGeo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a:prstGeom prst="rect">
            <a:avLst/>
          </a:prstGeo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a:xfrm>
            <a:off x="838200" y="6356350"/>
            <a:ext cx="2743200" cy="365125"/>
          </a:xfrm>
          <a:prstGeom prst="rect">
            <a:avLst/>
          </a:prstGeom>
        </p:spPr>
        <p:txBody>
          <a:bodyPr/>
          <a:lstStyle/>
          <a:p>
            <a:fld id="{05576D91-3325-46B6-8B30-36489A4E7900}" type="datetimeFigureOut">
              <a:rPr lang="es-MX" smtClean="0"/>
              <a:t>18/06/2019</a:t>
            </a:fld>
            <a:endParaRPr lang="es-MX"/>
          </a:p>
        </p:txBody>
      </p:sp>
      <p:sp>
        <p:nvSpPr>
          <p:cNvPr id="6" name="Marcador de pie de página 5"/>
          <p:cNvSpPr>
            <a:spLocks noGrp="1"/>
          </p:cNvSpPr>
          <p:nvPr>
            <p:ph type="ftr" sz="quarter" idx="11"/>
          </p:nvPr>
        </p:nvSpPr>
        <p:spPr>
          <a:xfrm>
            <a:off x="4038600" y="6356350"/>
            <a:ext cx="4114800" cy="365125"/>
          </a:xfrm>
          <a:prstGeom prst="rect">
            <a:avLst/>
          </a:prstGeom>
        </p:spPr>
        <p:txBody>
          <a:bodyPr/>
          <a:lstStyle/>
          <a:p>
            <a:endParaRPr lang="es-MX"/>
          </a:p>
        </p:txBody>
      </p:sp>
      <p:sp>
        <p:nvSpPr>
          <p:cNvPr id="7" name="Marcador de número de diapositiva 6"/>
          <p:cNvSpPr>
            <a:spLocks noGrp="1"/>
          </p:cNvSpPr>
          <p:nvPr>
            <p:ph type="sldNum" sz="quarter" idx="12"/>
          </p:nvPr>
        </p:nvSpPr>
        <p:spPr>
          <a:xfrm>
            <a:off x="8610600" y="6356350"/>
            <a:ext cx="2743200" cy="365125"/>
          </a:xfrm>
          <a:prstGeom prst="rect">
            <a:avLst/>
          </a:prstGeom>
        </p:spPr>
        <p:txBody>
          <a:bodyPr/>
          <a:lstStyle/>
          <a:p>
            <a:fld id="{2E42CC75-5825-4307-9E43-2B0D03563900}" type="slidenum">
              <a:rPr lang="es-MX" smtClean="0"/>
              <a:t>‹Nº›</a:t>
            </a:fld>
            <a:endParaRPr lang="es-MX"/>
          </a:p>
        </p:txBody>
      </p:sp>
    </p:spTree>
    <p:extLst>
      <p:ext uri="{BB962C8B-B14F-4D97-AF65-F5344CB8AC3E}">
        <p14:creationId xmlns:p14="http://schemas.microsoft.com/office/powerpoint/2010/main" val="221209884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a:prstGeom prst="rect">
            <a:avLst/>
          </a:prstGeo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a:prstGeom prst="rect">
            <a:avLst/>
          </a:prstGeo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a:prstGeom prst="rect">
            <a:avLst/>
          </a:prstGeo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a:xfrm>
            <a:off x="838200" y="6356350"/>
            <a:ext cx="2743200" cy="365125"/>
          </a:xfrm>
          <a:prstGeom prst="rect">
            <a:avLst/>
          </a:prstGeom>
        </p:spPr>
        <p:txBody>
          <a:bodyPr/>
          <a:lstStyle/>
          <a:p>
            <a:fld id="{05576D91-3325-46B6-8B30-36489A4E7900}" type="datetimeFigureOut">
              <a:rPr lang="es-MX" smtClean="0"/>
              <a:t>18/06/2019</a:t>
            </a:fld>
            <a:endParaRPr lang="es-MX"/>
          </a:p>
        </p:txBody>
      </p:sp>
      <p:sp>
        <p:nvSpPr>
          <p:cNvPr id="8" name="Marcador de pie de página 7"/>
          <p:cNvSpPr>
            <a:spLocks noGrp="1"/>
          </p:cNvSpPr>
          <p:nvPr>
            <p:ph type="ftr" sz="quarter" idx="11"/>
          </p:nvPr>
        </p:nvSpPr>
        <p:spPr>
          <a:xfrm>
            <a:off x="4038600" y="6356350"/>
            <a:ext cx="4114800" cy="365125"/>
          </a:xfrm>
          <a:prstGeom prst="rect">
            <a:avLst/>
          </a:prstGeom>
        </p:spPr>
        <p:txBody>
          <a:bodyPr/>
          <a:lstStyle/>
          <a:p>
            <a:endParaRPr lang="es-MX"/>
          </a:p>
        </p:txBody>
      </p:sp>
      <p:sp>
        <p:nvSpPr>
          <p:cNvPr id="9" name="Marcador de número de diapositiva 8"/>
          <p:cNvSpPr>
            <a:spLocks noGrp="1"/>
          </p:cNvSpPr>
          <p:nvPr>
            <p:ph type="sldNum" sz="quarter" idx="12"/>
          </p:nvPr>
        </p:nvSpPr>
        <p:spPr>
          <a:xfrm>
            <a:off x="8610600" y="6356350"/>
            <a:ext cx="2743200" cy="365125"/>
          </a:xfrm>
          <a:prstGeom prst="rect">
            <a:avLst/>
          </a:prstGeom>
        </p:spPr>
        <p:txBody>
          <a:bodyPr/>
          <a:lstStyle/>
          <a:p>
            <a:fld id="{2E42CC75-5825-4307-9E43-2B0D03563900}" type="slidenum">
              <a:rPr lang="es-MX" smtClean="0"/>
              <a:t>‹Nº›</a:t>
            </a:fld>
            <a:endParaRPr lang="es-MX"/>
          </a:p>
        </p:txBody>
      </p:sp>
    </p:spTree>
    <p:extLst>
      <p:ext uri="{BB962C8B-B14F-4D97-AF65-F5344CB8AC3E}">
        <p14:creationId xmlns:p14="http://schemas.microsoft.com/office/powerpoint/2010/main" val="14632408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1325563"/>
          </a:xfrm>
          <a:prstGeom prst="rect">
            <a:avLst/>
          </a:prstGeom>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a:xfrm>
            <a:off x="838200" y="6356350"/>
            <a:ext cx="2743200" cy="365125"/>
          </a:xfrm>
          <a:prstGeom prst="rect">
            <a:avLst/>
          </a:prstGeom>
        </p:spPr>
        <p:txBody>
          <a:bodyPr/>
          <a:lstStyle/>
          <a:p>
            <a:fld id="{05576D91-3325-46B6-8B30-36489A4E7900}" type="datetimeFigureOut">
              <a:rPr lang="es-MX" smtClean="0"/>
              <a:t>18/06/2019</a:t>
            </a:fld>
            <a:endParaRPr lang="es-MX"/>
          </a:p>
        </p:txBody>
      </p:sp>
      <p:sp>
        <p:nvSpPr>
          <p:cNvPr id="4" name="Marcador de pie de página 3"/>
          <p:cNvSpPr>
            <a:spLocks noGrp="1"/>
          </p:cNvSpPr>
          <p:nvPr>
            <p:ph type="ftr" sz="quarter" idx="11"/>
          </p:nvPr>
        </p:nvSpPr>
        <p:spPr>
          <a:xfrm>
            <a:off x="4038600" y="6356350"/>
            <a:ext cx="4114800" cy="365125"/>
          </a:xfrm>
          <a:prstGeom prst="rect">
            <a:avLst/>
          </a:prstGeom>
        </p:spPr>
        <p:txBody>
          <a:bodyPr/>
          <a:lstStyle/>
          <a:p>
            <a:endParaRPr lang="es-MX"/>
          </a:p>
        </p:txBody>
      </p:sp>
      <p:sp>
        <p:nvSpPr>
          <p:cNvPr id="5" name="Marcador de número de diapositiva 4"/>
          <p:cNvSpPr>
            <a:spLocks noGrp="1"/>
          </p:cNvSpPr>
          <p:nvPr>
            <p:ph type="sldNum" sz="quarter" idx="12"/>
          </p:nvPr>
        </p:nvSpPr>
        <p:spPr>
          <a:xfrm>
            <a:off x="8610600" y="6356350"/>
            <a:ext cx="2743200" cy="365125"/>
          </a:xfrm>
          <a:prstGeom prst="rect">
            <a:avLst/>
          </a:prstGeom>
        </p:spPr>
        <p:txBody>
          <a:bodyPr/>
          <a:lstStyle/>
          <a:p>
            <a:fld id="{2E42CC75-5825-4307-9E43-2B0D03563900}" type="slidenum">
              <a:rPr lang="es-MX" smtClean="0"/>
              <a:t>‹Nº›</a:t>
            </a:fld>
            <a:endParaRPr lang="es-MX"/>
          </a:p>
        </p:txBody>
      </p:sp>
    </p:spTree>
    <p:extLst>
      <p:ext uri="{BB962C8B-B14F-4D97-AF65-F5344CB8AC3E}">
        <p14:creationId xmlns:p14="http://schemas.microsoft.com/office/powerpoint/2010/main" val="240293693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a:xfrm>
            <a:off x="838200" y="6356350"/>
            <a:ext cx="2743200" cy="365125"/>
          </a:xfrm>
          <a:prstGeom prst="rect">
            <a:avLst/>
          </a:prstGeom>
        </p:spPr>
        <p:txBody>
          <a:bodyPr/>
          <a:lstStyle/>
          <a:p>
            <a:fld id="{05576D91-3325-46B6-8B30-36489A4E7900}" type="datetimeFigureOut">
              <a:rPr lang="es-MX" smtClean="0"/>
              <a:t>18/06/2019</a:t>
            </a:fld>
            <a:endParaRPr lang="es-MX"/>
          </a:p>
        </p:txBody>
      </p:sp>
      <p:sp>
        <p:nvSpPr>
          <p:cNvPr id="3" name="Marcador de pie de página 2"/>
          <p:cNvSpPr>
            <a:spLocks noGrp="1"/>
          </p:cNvSpPr>
          <p:nvPr>
            <p:ph type="ftr" sz="quarter" idx="11"/>
          </p:nvPr>
        </p:nvSpPr>
        <p:spPr>
          <a:xfrm>
            <a:off x="4038600" y="6356350"/>
            <a:ext cx="4114800" cy="365125"/>
          </a:xfrm>
          <a:prstGeom prst="rect">
            <a:avLst/>
          </a:prstGeom>
        </p:spPr>
        <p:txBody>
          <a:bodyPr/>
          <a:lstStyle/>
          <a:p>
            <a:endParaRPr lang="es-MX"/>
          </a:p>
        </p:txBody>
      </p:sp>
      <p:sp>
        <p:nvSpPr>
          <p:cNvPr id="4" name="Marcador de número de diapositiva 3"/>
          <p:cNvSpPr>
            <a:spLocks noGrp="1"/>
          </p:cNvSpPr>
          <p:nvPr>
            <p:ph type="sldNum" sz="quarter" idx="12"/>
          </p:nvPr>
        </p:nvSpPr>
        <p:spPr>
          <a:xfrm>
            <a:off x="8610600" y="6356350"/>
            <a:ext cx="2743200" cy="365125"/>
          </a:xfrm>
          <a:prstGeom prst="rect">
            <a:avLst/>
          </a:prstGeom>
        </p:spPr>
        <p:txBody>
          <a:bodyPr/>
          <a:lstStyle/>
          <a:p>
            <a:fld id="{2E42CC75-5825-4307-9E43-2B0D03563900}" type="slidenum">
              <a:rPr lang="es-MX" smtClean="0"/>
              <a:t>‹Nº›</a:t>
            </a:fld>
            <a:endParaRPr lang="es-MX"/>
          </a:p>
        </p:txBody>
      </p:sp>
    </p:spTree>
    <p:extLst>
      <p:ext uri="{BB962C8B-B14F-4D97-AF65-F5344CB8AC3E}">
        <p14:creationId xmlns:p14="http://schemas.microsoft.com/office/powerpoint/2010/main" val="102805658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a:prstGeom prst="rect">
            <a:avLst/>
          </a:prstGeo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a:xfrm>
            <a:off x="838200" y="6356350"/>
            <a:ext cx="2743200" cy="365125"/>
          </a:xfrm>
          <a:prstGeom prst="rect">
            <a:avLst/>
          </a:prstGeom>
        </p:spPr>
        <p:txBody>
          <a:bodyPr/>
          <a:lstStyle/>
          <a:p>
            <a:fld id="{05576D91-3325-46B6-8B30-36489A4E7900}" type="datetimeFigureOut">
              <a:rPr lang="es-MX" smtClean="0"/>
              <a:t>18/06/2019</a:t>
            </a:fld>
            <a:endParaRPr lang="es-MX"/>
          </a:p>
        </p:txBody>
      </p:sp>
      <p:sp>
        <p:nvSpPr>
          <p:cNvPr id="6" name="Marcador de pie de página 5"/>
          <p:cNvSpPr>
            <a:spLocks noGrp="1"/>
          </p:cNvSpPr>
          <p:nvPr>
            <p:ph type="ftr" sz="quarter" idx="11"/>
          </p:nvPr>
        </p:nvSpPr>
        <p:spPr>
          <a:xfrm>
            <a:off x="4038600" y="6356350"/>
            <a:ext cx="4114800" cy="365125"/>
          </a:xfrm>
          <a:prstGeom prst="rect">
            <a:avLst/>
          </a:prstGeom>
        </p:spPr>
        <p:txBody>
          <a:bodyPr/>
          <a:lstStyle/>
          <a:p>
            <a:endParaRPr lang="es-MX"/>
          </a:p>
        </p:txBody>
      </p:sp>
      <p:sp>
        <p:nvSpPr>
          <p:cNvPr id="7" name="Marcador de número de diapositiva 6"/>
          <p:cNvSpPr>
            <a:spLocks noGrp="1"/>
          </p:cNvSpPr>
          <p:nvPr>
            <p:ph type="sldNum" sz="quarter" idx="12"/>
          </p:nvPr>
        </p:nvSpPr>
        <p:spPr>
          <a:xfrm>
            <a:off x="8610600" y="6356350"/>
            <a:ext cx="2743200" cy="365125"/>
          </a:xfrm>
          <a:prstGeom prst="rect">
            <a:avLst/>
          </a:prstGeom>
        </p:spPr>
        <p:txBody>
          <a:bodyPr/>
          <a:lstStyle/>
          <a:p>
            <a:fld id="{2E42CC75-5825-4307-9E43-2B0D03563900}" type="slidenum">
              <a:rPr lang="es-MX" smtClean="0"/>
              <a:t>‹Nº›</a:t>
            </a:fld>
            <a:endParaRPr lang="es-MX"/>
          </a:p>
        </p:txBody>
      </p:sp>
    </p:spTree>
    <p:extLst>
      <p:ext uri="{BB962C8B-B14F-4D97-AF65-F5344CB8AC3E}">
        <p14:creationId xmlns:p14="http://schemas.microsoft.com/office/powerpoint/2010/main" val="2655657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a:prstGeom prst="rect">
            <a:avLst/>
          </a:prstGeo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a:xfrm>
            <a:off x="838200" y="6356350"/>
            <a:ext cx="2743200" cy="365125"/>
          </a:xfrm>
          <a:prstGeom prst="rect">
            <a:avLst/>
          </a:prstGeom>
        </p:spPr>
        <p:txBody>
          <a:bodyPr/>
          <a:lstStyle/>
          <a:p>
            <a:fld id="{05576D91-3325-46B6-8B30-36489A4E7900}" type="datetimeFigureOut">
              <a:rPr lang="es-MX" smtClean="0"/>
              <a:t>18/06/2019</a:t>
            </a:fld>
            <a:endParaRPr lang="es-MX"/>
          </a:p>
        </p:txBody>
      </p:sp>
      <p:sp>
        <p:nvSpPr>
          <p:cNvPr id="6" name="Marcador de pie de página 5"/>
          <p:cNvSpPr>
            <a:spLocks noGrp="1"/>
          </p:cNvSpPr>
          <p:nvPr>
            <p:ph type="ftr" sz="quarter" idx="11"/>
          </p:nvPr>
        </p:nvSpPr>
        <p:spPr>
          <a:xfrm>
            <a:off x="4038600" y="6356350"/>
            <a:ext cx="4114800" cy="365125"/>
          </a:xfrm>
          <a:prstGeom prst="rect">
            <a:avLst/>
          </a:prstGeom>
        </p:spPr>
        <p:txBody>
          <a:bodyPr/>
          <a:lstStyle/>
          <a:p>
            <a:endParaRPr lang="es-MX"/>
          </a:p>
        </p:txBody>
      </p:sp>
      <p:sp>
        <p:nvSpPr>
          <p:cNvPr id="7" name="Marcador de número de diapositiva 6"/>
          <p:cNvSpPr>
            <a:spLocks noGrp="1"/>
          </p:cNvSpPr>
          <p:nvPr>
            <p:ph type="sldNum" sz="quarter" idx="12"/>
          </p:nvPr>
        </p:nvSpPr>
        <p:spPr>
          <a:xfrm>
            <a:off x="8610600" y="6356350"/>
            <a:ext cx="2743200" cy="365125"/>
          </a:xfrm>
          <a:prstGeom prst="rect">
            <a:avLst/>
          </a:prstGeom>
        </p:spPr>
        <p:txBody>
          <a:bodyPr/>
          <a:lstStyle/>
          <a:p>
            <a:fld id="{2E42CC75-5825-4307-9E43-2B0D03563900}" type="slidenum">
              <a:rPr lang="es-MX" smtClean="0"/>
              <a:t>‹Nº›</a:t>
            </a:fld>
            <a:endParaRPr lang="es-MX"/>
          </a:p>
        </p:txBody>
      </p:sp>
    </p:spTree>
    <p:extLst>
      <p:ext uri="{BB962C8B-B14F-4D97-AF65-F5344CB8AC3E}">
        <p14:creationId xmlns:p14="http://schemas.microsoft.com/office/powerpoint/2010/main" val="288709840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7283167"/>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87" r:id="rId12"/>
    <p:sldLayoutId id="2147483788" r:id="rId13"/>
    <p:sldLayoutId id="2147483789"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13.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chart" Target="../charts/chart3.xml"/><Relationship Id="rId7" Type="http://schemas.openxmlformats.org/officeDocument/2006/relationships/chart" Target="../charts/chart5.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21.png"/><Relationship Id="rId5" Type="http://schemas.openxmlformats.org/officeDocument/2006/relationships/chart" Target="../charts/chart4.xml"/><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chart" Target="../charts/char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p:cNvSpPr/>
          <p:nvPr/>
        </p:nvSpPr>
        <p:spPr>
          <a:xfrm>
            <a:off x="0" y="5363496"/>
            <a:ext cx="12192000" cy="15073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pic>
        <p:nvPicPr>
          <p:cNvPr id="4" name="Imagen 3"/>
          <p:cNvPicPr>
            <a:picLocks noChangeAspect="1"/>
          </p:cNvPicPr>
          <p:nvPr/>
        </p:nvPicPr>
        <p:blipFill>
          <a:blip r:embed="rId2"/>
          <a:stretch>
            <a:fillRect/>
          </a:stretch>
        </p:blipFill>
        <p:spPr>
          <a:xfrm>
            <a:off x="4965610" y="316784"/>
            <a:ext cx="2260780" cy="697772"/>
          </a:xfrm>
          <a:prstGeom prst="rect">
            <a:avLst/>
          </a:prstGeom>
        </p:spPr>
      </p:pic>
      <p:sp>
        <p:nvSpPr>
          <p:cNvPr id="9" name="Rectángulo 8"/>
          <p:cNvSpPr/>
          <p:nvPr/>
        </p:nvSpPr>
        <p:spPr>
          <a:xfrm>
            <a:off x="0" y="4574446"/>
            <a:ext cx="12192000" cy="784830"/>
          </a:xfrm>
          <a:prstGeom prst="rect">
            <a:avLst/>
          </a:prstGeom>
          <a:solidFill>
            <a:srgbClr val="D500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1" name="CuadroTexto 10"/>
          <p:cNvSpPr txBox="1"/>
          <p:nvPr/>
        </p:nvSpPr>
        <p:spPr>
          <a:xfrm>
            <a:off x="2665928" y="6381647"/>
            <a:ext cx="6993227" cy="400110"/>
          </a:xfrm>
          <a:prstGeom prst="rect">
            <a:avLst/>
          </a:prstGeom>
          <a:noFill/>
        </p:spPr>
        <p:txBody>
          <a:bodyPr wrap="square" rtlCol="0" anchor="ctr">
            <a:spAutoFit/>
          </a:bodyPr>
          <a:lstStyle/>
          <a:p>
            <a:pPr algn="ctr"/>
            <a:r>
              <a:rPr lang="es-ES" sz="2000" spc="300" dirty="0" smtClean="0">
                <a:solidFill>
                  <a:srgbClr val="D5007F"/>
                </a:solidFill>
                <a:latin typeface="Arial" charset="0"/>
                <a:ea typeface="Arial" charset="0"/>
                <a:cs typeface="Arial" charset="0"/>
              </a:rPr>
              <a:t> Junio 2019</a:t>
            </a:r>
            <a:endParaRPr lang="es-ES_tradnl" sz="2000" spc="300" dirty="0">
              <a:solidFill>
                <a:srgbClr val="D5007F"/>
              </a:solidFill>
              <a:latin typeface="Arial" charset="0"/>
              <a:ea typeface="Arial" charset="0"/>
              <a:cs typeface="Arial" charset="0"/>
            </a:endParaRPr>
          </a:p>
        </p:txBody>
      </p:sp>
      <p:sp>
        <p:nvSpPr>
          <p:cNvPr id="3" name="CuadroTexto 2"/>
          <p:cNvSpPr txBox="1"/>
          <p:nvPr/>
        </p:nvSpPr>
        <p:spPr>
          <a:xfrm>
            <a:off x="191344" y="1439590"/>
            <a:ext cx="7416824" cy="2862322"/>
          </a:xfrm>
          <a:prstGeom prst="rect">
            <a:avLst/>
          </a:prstGeom>
          <a:noFill/>
        </p:spPr>
        <p:txBody>
          <a:bodyPr wrap="square" rtlCol="0">
            <a:spAutoFit/>
          </a:bodyPr>
          <a:lstStyle/>
          <a:p>
            <a:pPr algn="just"/>
            <a:r>
              <a:rPr lang="es-MX" sz="3000" dirty="0" smtClean="0">
                <a:solidFill>
                  <a:srgbClr val="212121"/>
                </a:solidFill>
                <a:latin typeface="Arial" panose="020B0604020202020204" pitchFamily="34" charset="0"/>
                <a:ea typeface="Calibri" panose="020F0502020204030204" pitchFamily="34" charset="0"/>
              </a:rPr>
              <a:t>Informe semestral de la Unidad Técnica de Fiscalización de las acciones </a:t>
            </a:r>
            <a:r>
              <a:rPr lang="es-MX" sz="3000" dirty="0" smtClean="0">
                <a:latin typeface="Arial" panose="020B0604020202020204" pitchFamily="34" charset="0"/>
                <a:cs typeface="Arial" panose="020B0604020202020204" pitchFamily="34" charset="0"/>
              </a:rPr>
              <a:t>y </a:t>
            </a:r>
            <a:r>
              <a:rPr lang="es-MX" sz="3000" dirty="0">
                <a:latin typeface="Arial" panose="020B0604020202020204" pitchFamily="34" charset="0"/>
                <a:cs typeface="Arial" panose="020B0604020202020204" pitchFamily="34" charset="0"/>
              </a:rPr>
              <a:t>mecanismos </a:t>
            </a:r>
            <a:r>
              <a:rPr lang="es-MX" sz="3000" dirty="0" smtClean="0">
                <a:latin typeface="Arial" panose="020B0604020202020204" pitchFamily="34" charset="0"/>
                <a:cs typeface="Arial" panose="020B0604020202020204" pitchFamily="34" charset="0"/>
              </a:rPr>
              <a:t>implementados por los partidos políticos para </a:t>
            </a:r>
            <a:r>
              <a:rPr lang="es-MX" sz="3000" dirty="0">
                <a:latin typeface="Arial" panose="020B0604020202020204" pitchFamily="34" charset="0"/>
                <a:cs typeface="Arial" panose="020B0604020202020204" pitchFamily="34" charset="0"/>
              </a:rPr>
              <a:t>ejercer </a:t>
            </a:r>
            <a:r>
              <a:rPr lang="es-MX" sz="3000" dirty="0" smtClean="0">
                <a:latin typeface="Arial" panose="020B0604020202020204" pitchFamily="34" charset="0"/>
                <a:cs typeface="Arial" panose="020B0604020202020204" pitchFamily="34" charset="0"/>
              </a:rPr>
              <a:t>el recurso para </a:t>
            </a:r>
            <a:r>
              <a:rPr lang="es-MX" sz="3000" dirty="0">
                <a:latin typeface="Arial" panose="020B0604020202020204" pitchFamily="34" charset="0"/>
                <a:cs typeface="Arial" panose="020B0604020202020204" pitchFamily="34" charset="0"/>
              </a:rPr>
              <a:t>el liderazgo político de las mujeres durante 2019</a:t>
            </a:r>
          </a:p>
        </p:txBody>
      </p:sp>
      <p:sp>
        <p:nvSpPr>
          <p:cNvPr id="12" name="CuadroTexto 11"/>
          <p:cNvSpPr txBox="1"/>
          <p:nvPr/>
        </p:nvSpPr>
        <p:spPr>
          <a:xfrm>
            <a:off x="335361" y="4658937"/>
            <a:ext cx="11377264" cy="646331"/>
          </a:xfrm>
          <a:prstGeom prst="rect">
            <a:avLst/>
          </a:prstGeom>
          <a:noFill/>
        </p:spPr>
        <p:txBody>
          <a:bodyPr wrap="square" rtlCol="0" anchor="ctr">
            <a:spAutoFit/>
          </a:bodyPr>
          <a:lstStyle/>
          <a:p>
            <a:pPr lvl="0" algn="ctr"/>
            <a:r>
              <a:rPr lang="es-MX" sz="1800" dirty="0" smtClean="0">
                <a:solidFill>
                  <a:schemeClr val="bg1"/>
                </a:solidFill>
                <a:latin typeface="Arial" panose="020B0604020202020204" pitchFamily="34" charset="0"/>
                <a:ea typeface="Calibri" panose="020F0502020204030204" pitchFamily="34" charset="0"/>
              </a:rPr>
              <a:t>Sesión </a:t>
            </a:r>
            <a:r>
              <a:rPr lang="es-MX" sz="1800" dirty="0">
                <a:solidFill>
                  <a:schemeClr val="bg1"/>
                </a:solidFill>
                <a:latin typeface="Arial" panose="020B0604020202020204" pitchFamily="34" charset="0"/>
                <a:ea typeface="Calibri" panose="020F0502020204030204" pitchFamily="34" charset="0"/>
              </a:rPr>
              <a:t>Ordinaria Comisión Temporal para el Fortalecimiento de la Igualdad de Género y No Discriminación en la Participación Política en el marco del Proceso Electoral </a:t>
            </a:r>
            <a:r>
              <a:rPr lang="es-MX" sz="1800" dirty="0" smtClean="0">
                <a:solidFill>
                  <a:schemeClr val="bg1"/>
                </a:solidFill>
                <a:latin typeface="Arial" panose="020B0604020202020204" pitchFamily="34" charset="0"/>
                <a:ea typeface="Calibri" panose="020F0502020204030204" pitchFamily="34" charset="0"/>
              </a:rPr>
              <a:t>2017-2018</a:t>
            </a:r>
            <a:endParaRPr lang="es-MX" sz="1800" dirty="0">
              <a:solidFill>
                <a:schemeClr val="bg1"/>
              </a:solidFill>
              <a:latin typeface="Arial" panose="020B0604020202020204" pitchFamily="34" charset="0"/>
              <a:ea typeface="Calibri" panose="020F0502020204030204" pitchFamily="34" charset="0"/>
            </a:endParaRPr>
          </a:p>
        </p:txBody>
      </p:sp>
      <p:pic>
        <p:nvPicPr>
          <p:cNvPr id="2" name="Imagen 1"/>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7680176" y="97127"/>
            <a:ext cx="4191652" cy="4335441"/>
          </a:xfrm>
          <a:prstGeom prst="rect">
            <a:avLst/>
          </a:prstGeom>
        </p:spPr>
      </p:pic>
    </p:spTree>
    <p:extLst>
      <p:ext uri="{BB962C8B-B14F-4D97-AF65-F5344CB8AC3E}">
        <p14:creationId xmlns:p14="http://schemas.microsoft.com/office/powerpoint/2010/main" val="20142599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uadroTexto 13"/>
          <p:cNvSpPr txBox="1"/>
          <p:nvPr/>
        </p:nvSpPr>
        <p:spPr>
          <a:xfrm>
            <a:off x="3359696" y="-9093"/>
            <a:ext cx="8650576" cy="1061829"/>
          </a:xfrm>
          <a:prstGeom prst="rect">
            <a:avLst/>
          </a:prstGeom>
          <a:noFill/>
        </p:spPr>
        <p:txBody>
          <a:bodyPr wrap="square" rtlCol="0">
            <a:spAutoFit/>
          </a:bodyPr>
          <a:lstStyle/>
          <a:p>
            <a:pPr algn="r"/>
            <a:r>
              <a:rPr lang="es-MX" sz="3800" dirty="0" smtClean="0">
                <a:solidFill>
                  <a:srgbClr val="CC0066"/>
                </a:solidFill>
                <a:latin typeface="Arial" panose="020B0604020202020204" pitchFamily="34" charset="0"/>
                <a:cs typeface="Arial" panose="020B0604020202020204" pitchFamily="34" charset="0"/>
              </a:rPr>
              <a:t>Observaciones y recomendaciones </a:t>
            </a:r>
            <a:r>
              <a:rPr lang="es-MX" sz="2500" dirty="0" smtClean="0">
                <a:solidFill>
                  <a:schemeClr val="tx1">
                    <a:lumMod val="75000"/>
                    <a:lumOff val="25000"/>
                  </a:schemeClr>
                </a:solidFill>
                <a:latin typeface="Arial" panose="020B0604020202020204" pitchFamily="34" charset="0"/>
                <a:cs typeface="Arial" panose="020B0604020202020204" pitchFamily="34" charset="0"/>
              </a:rPr>
              <a:t>derivadas del análisis cualitativo de los PAT 2019</a:t>
            </a:r>
            <a:endParaRPr lang="es-MX" sz="2500" dirty="0">
              <a:solidFill>
                <a:schemeClr val="tx1">
                  <a:lumMod val="75000"/>
                  <a:lumOff val="25000"/>
                </a:schemeClr>
              </a:solidFill>
              <a:latin typeface="Arial" panose="020B0604020202020204" pitchFamily="34" charset="0"/>
              <a:cs typeface="Arial" panose="020B0604020202020204" pitchFamily="34" charset="0"/>
            </a:endParaRPr>
          </a:p>
        </p:txBody>
      </p:sp>
      <p:cxnSp>
        <p:nvCxnSpPr>
          <p:cNvPr id="15" name="Conector recto 14"/>
          <p:cNvCxnSpPr/>
          <p:nvPr/>
        </p:nvCxnSpPr>
        <p:spPr>
          <a:xfrm>
            <a:off x="5519936" y="1141718"/>
            <a:ext cx="6672064" cy="0"/>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sp>
        <p:nvSpPr>
          <p:cNvPr id="12" name="Rectángulo 11"/>
          <p:cNvSpPr/>
          <p:nvPr/>
        </p:nvSpPr>
        <p:spPr>
          <a:xfrm>
            <a:off x="695400" y="1656203"/>
            <a:ext cx="10945216" cy="729430"/>
          </a:xfrm>
          <a:prstGeom prst="rect">
            <a:avLst/>
          </a:prstGeom>
        </p:spPr>
        <p:txBody>
          <a:bodyPr wrap="square">
            <a:spAutoFit/>
          </a:bodyPr>
          <a:lstStyle/>
          <a:p>
            <a:pPr algn="just">
              <a:lnSpc>
                <a:spcPct val="115000"/>
              </a:lnSpc>
              <a:spcAft>
                <a:spcPts val="0"/>
              </a:spcAft>
            </a:pPr>
            <a:r>
              <a:rPr lang="es-MX" sz="1800" b="0" dirty="0" smtClean="0">
                <a:latin typeface="Arial" panose="020B0604020202020204" pitchFamily="34" charset="0"/>
                <a:ea typeface="Times New Roman" panose="02020603050405020304" pitchFamily="18" charset="0"/>
              </a:rPr>
              <a:t>En la tabla siguiente se muestra, el porcentaje </a:t>
            </a:r>
            <a:r>
              <a:rPr lang="es-MX" sz="1800" b="0" dirty="0">
                <a:latin typeface="Arial" panose="020B0604020202020204" pitchFamily="34" charset="0"/>
                <a:ea typeface="Times New Roman" panose="02020603050405020304" pitchFamily="18" charset="0"/>
              </a:rPr>
              <a:t>por </a:t>
            </a:r>
            <a:r>
              <a:rPr lang="es-MX" sz="1800" b="0" dirty="0" smtClean="0">
                <a:latin typeface="Arial" panose="020B0604020202020204" pitchFamily="34" charset="0"/>
                <a:ea typeface="Times New Roman" panose="02020603050405020304" pitchFamily="18" charset="0"/>
              </a:rPr>
              <a:t>categoría de evaluación, determinado en el análisis al contenido de los PAT presentados por los 59 partidos políticos, en el primer trimestre.</a:t>
            </a:r>
            <a:endParaRPr lang="es-MX" sz="1800" b="0" dirty="0">
              <a:latin typeface="Arial" panose="020B0604020202020204" pitchFamily="34" charset="0"/>
              <a:ea typeface="Times New Roman" panose="02020603050405020304" pitchFamily="18" charset="0"/>
            </a:endParaRPr>
          </a:p>
        </p:txBody>
      </p:sp>
      <p:graphicFrame>
        <p:nvGraphicFramePr>
          <p:cNvPr id="18" name="Tabla 17"/>
          <p:cNvGraphicFramePr>
            <a:graphicFrameLocks noGrp="1"/>
          </p:cNvGraphicFramePr>
          <p:nvPr>
            <p:extLst>
              <p:ext uri="{D42A27DB-BD31-4B8C-83A1-F6EECF244321}">
                <p14:modId xmlns:p14="http://schemas.microsoft.com/office/powerpoint/2010/main" val="3679324975"/>
              </p:ext>
            </p:extLst>
          </p:nvPr>
        </p:nvGraphicFramePr>
        <p:xfrm>
          <a:off x="623394" y="2852936"/>
          <a:ext cx="11017222" cy="2915039"/>
        </p:xfrm>
        <a:graphic>
          <a:graphicData uri="http://schemas.openxmlformats.org/drawingml/2006/table">
            <a:tbl>
              <a:tblPr firstRow="1" bandRow="1">
                <a:tableStyleId>{C083E6E3-FA7D-4D7B-A595-EF9225AFEA82}</a:tableStyleId>
              </a:tblPr>
              <a:tblGrid>
                <a:gridCol w="1800200">
                  <a:extLst>
                    <a:ext uri="{9D8B030D-6E8A-4147-A177-3AD203B41FA5}">
                      <a16:colId xmlns:a16="http://schemas.microsoft.com/office/drawing/2014/main" val="4160916204"/>
                    </a:ext>
                  </a:extLst>
                </a:gridCol>
                <a:gridCol w="1563203">
                  <a:extLst>
                    <a:ext uri="{9D8B030D-6E8A-4147-A177-3AD203B41FA5}">
                      <a16:colId xmlns:a16="http://schemas.microsoft.com/office/drawing/2014/main" val="3340882907"/>
                    </a:ext>
                  </a:extLst>
                </a:gridCol>
                <a:gridCol w="2253221">
                  <a:extLst>
                    <a:ext uri="{9D8B030D-6E8A-4147-A177-3AD203B41FA5}">
                      <a16:colId xmlns:a16="http://schemas.microsoft.com/office/drawing/2014/main" val="3423411289"/>
                    </a:ext>
                  </a:extLst>
                </a:gridCol>
                <a:gridCol w="2952328">
                  <a:extLst>
                    <a:ext uri="{9D8B030D-6E8A-4147-A177-3AD203B41FA5}">
                      <a16:colId xmlns:a16="http://schemas.microsoft.com/office/drawing/2014/main" val="260996245"/>
                    </a:ext>
                  </a:extLst>
                </a:gridCol>
                <a:gridCol w="2448270">
                  <a:extLst>
                    <a:ext uri="{9D8B030D-6E8A-4147-A177-3AD203B41FA5}">
                      <a16:colId xmlns:a16="http://schemas.microsoft.com/office/drawing/2014/main" val="2789124548"/>
                    </a:ext>
                  </a:extLst>
                </a:gridCol>
              </a:tblGrid>
              <a:tr h="452458">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800" dirty="0" smtClean="0">
                          <a:ln>
                            <a:noFill/>
                          </a:ln>
                          <a:solidFill>
                            <a:schemeClr val="bg1"/>
                          </a:solidFill>
                          <a:latin typeface="Arial" panose="020B0604020202020204" pitchFamily="34" charset="0"/>
                          <a:cs typeface="Arial" panose="020B0604020202020204" pitchFamily="34" charset="0"/>
                        </a:rPr>
                        <a:t>PAT por rubro de gasto</a:t>
                      </a:r>
                    </a:p>
                  </a:txBody>
                  <a:tcPr anchor="ctr">
                    <a:solidFill>
                      <a:srgbClr val="D60093"/>
                    </a:solidFill>
                  </a:tcPr>
                </a:tc>
                <a:tc grid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800" dirty="0" smtClean="0">
                          <a:ln>
                            <a:noFill/>
                          </a:ln>
                          <a:solidFill>
                            <a:schemeClr val="bg1"/>
                          </a:solidFill>
                          <a:latin typeface="Arial" panose="020B0604020202020204" pitchFamily="34" charset="0"/>
                          <a:cs typeface="Arial" panose="020B0604020202020204" pitchFamily="34" charset="0"/>
                        </a:rPr>
                        <a:t>Categoría de evaluación</a:t>
                      </a:r>
                      <a:endParaRPr lang="es-MX" sz="1800" dirty="0">
                        <a:ln>
                          <a:noFill/>
                        </a:ln>
                        <a:solidFill>
                          <a:schemeClr val="bg1"/>
                        </a:solidFill>
                        <a:latin typeface="Arial" panose="020B0604020202020204" pitchFamily="34" charset="0"/>
                        <a:cs typeface="Arial" panose="020B0604020202020204" pitchFamily="34" charset="0"/>
                      </a:endParaRPr>
                    </a:p>
                  </a:txBody>
                  <a:tcPr anchor="ctr">
                    <a:solidFill>
                      <a:srgbClr val="D60093"/>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MX" sz="1800" dirty="0">
                        <a:ln>
                          <a:noFill/>
                        </a:ln>
                        <a:solidFill>
                          <a:schemeClr val="bg1"/>
                        </a:solidFill>
                        <a:latin typeface="Arial" panose="020B0604020202020204" pitchFamily="34" charset="0"/>
                        <a:cs typeface="Arial" panose="020B0604020202020204" pitchFamily="34" charset="0"/>
                      </a:endParaRPr>
                    </a:p>
                  </a:txBody>
                  <a:tcPr anchor="ctr">
                    <a:solidFill>
                      <a:srgbClr val="D60093"/>
                    </a:solidFill>
                  </a:tcPr>
                </a:tc>
                <a:tc hMerge="1">
                  <a:txBody>
                    <a:bodyPr/>
                    <a:lstStyle/>
                    <a:p>
                      <a:pPr algn="ctr"/>
                      <a:endParaRPr lang="es-MX" sz="2000" dirty="0">
                        <a:ln>
                          <a:noFill/>
                        </a:ln>
                        <a:solidFill>
                          <a:schemeClr val="bg1"/>
                        </a:solidFill>
                        <a:latin typeface="Arial" panose="020B0604020202020204" pitchFamily="34" charset="0"/>
                        <a:cs typeface="Arial" panose="020B0604020202020204" pitchFamily="34" charset="0"/>
                      </a:endParaRPr>
                    </a:p>
                  </a:txBody>
                  <a:tcPr anchor="ctr">
                    <a:solidFill>
                      <a:schemeClr val="tx1"/>
                    </a:solidFill>
                  </a:tcPr>
                </a:tc>
                <a:tc hMerge="1">
                  <a:txBody>
                    <a:bodyPr/>
                    <a:lstStyle/>
                    <a:p>
                      <a:pPr algn="ctr"/>
                      <a:endParaRPr lang="es-MX" sz="2000" dirty="0">
                        <a:ln>
                          <a:noFill/>
                        </a:ln>
                        <a:solidFill>
                          <a:schemeClr val="bg1"/>
                        </a:solidFill>
                        <a:latin typeface="Arial" panose="020B0604020202020204" pitchFamily="34" charset="0"/>
                        <a:cs typeface="Arial" panose="020B0604020202020204" pitchFamily="34" charset="0"/>
                      </a:endParaRPr>
                    </a:p>
                  </a:txBody>
                  <a:tcPr anchor="ctr">
                    <a:solidFill>
                      <a:schemeClr val="tx1"/>
                    </a:solidFill>
                  </a:tcPr>
                </a:tc>
                <a:extLst>
                  <a:ext uri="{0D108BD9-81ED-4DB2-BD59-A6C34878D82A}">
                    <a16:rowId xmlns:a16="http://schemas.microsoft.com/office/drawing/2014/main" val="3470856240"/>
                  </a:ext>
                </a:extLst>
              </a:tr>
              <a:tr h="546269">
                <a:tc vMerge="1">
                  <a:txBody>
                    <a:bodyPr/>
                    <a:lstStyle/>
                    <a:p>
                      <a:pPr algn="ctr"/>
                      <a:endParaRPr lang="es-MX" sz="2000" dirty="0">
                        <a:ln>
                          <a:noFill/>
                        </a:ln>
                        <a:solidFill>
                          <a:schemeClr val="bg1"/>
                        </a:solidFill>
                        <a:latin typeface="Arial" panose="020B0604020202020204" pitchFamily="34" charset="0"/>
                        <a:cs typeface="Arial" panose="020B0604020202020204" pitchFamily="34" charset="0"/>
                      </a:endParaRPr>
                    </a:p>
                  </a:txBody>
                  <a:tcPr anchor="ctr">
                    <a:solidFill>
                      <a:schemeClr val="tx1"/>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s-MX" sz="1800" b="1" kern="1200" dirty="0" smtClean="0">
                          <a:ln>
                            <a:noFill/>
                          </a:ln>
                          <a:solidFill>
                            <a:schemeClr val="bg1"/>
                          </a:solidFill>
                          <a:latin typeface="Arial" panose="020B0604020202020204" pitchFamily="34" charset="0"/>
                          <a:ea typeface="+mn-ea"/>
                          <a:cs typeface="Arial" panose="020B0604020202020204" pitchFamily="34" charset="0"/>
                        </a:rPr>
                        <a:t>I. Estructura</a:t>
                      </a:r>
                    </a:p>
                    <a:p>
                      <a:pPr marL="0" marR="0" indent="0" algn="ctr" defTabSz="914400" rtl="0" eaLnBrk="1" fontAlgn="auto" latinLnBrk="0" hangingPunct="1">
                        <a:lnSpc>
                          <a:spcPct val="100000"/>
                        </a:lnSpc>
                        <a:spcBef>
                          <a:spcPts val="0"/>
                        </a:spcBef>
                        <a:spcAft>
                          <a:spcPts val="0"/>
                        </a:spcAft>
                        <a:buClrTx/>
                        <a:buSzTx/>
                        <a:buFontTx/>
                        <a:buNone/>
                        <a:tabLst/>
                        <a:defRPr/>
                      </a:pPr>
                      <a:endParaRPr lang="es-MX" sz="1800" b="1" kern="1200" dirty="0" smtClean="0">
                        <a:ln>
                          <a:noFill/>
                        </a:ln>
                        <a:solidFill>
                          <a:schemeClr val="bg1"/>
                        </a:solidFill>
                        <a:latin typeface="Arial" panose="020B0604020202020204" pitchFamily="34" charset="0"/>
                        <a:ea typeface="+mn-ea"/>
                        <a:cs typeface="Arial" panose="020B0604020202020204" pitchFamily="34" charset="0"/>
                      </a:endParaRPr>
                    </a:p>
                  </a:txBody>
                  <a:tcPr anchor="ctr">
                    <a:solidFill>
                      <a:schemeClr val="bg1">
                        <a:lumMod val="65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s-MX" sz="1800" b="1" kern="1200" dirty="0" smtClean="0">
                          <a:ln>
                            <a:noFill/>
                          </a:ln>
                          <a:solidFill>
                            <a:schemeClr val="bg1"/>
                          </a:solidFill>
                          <a:latin typeface="Arial" panose="020B0604020202020204" pitchFamily="34" charset="0"/>
                          <a:ea typeface="+mn-ea"/>
                          <a:cs typeface="Arial" panose="020B0604020202020204" pitchFamily="34" charset="0"/>
                        </a:rPr>
                        <a:t>II. Valoración de los elementos PAT</a:t>
                      </a:r>
                      <a:endParaRPr lang="es-MX" sz="1800" b="1" kern="1200" dirty="0" smtClean="0">
                        <a:ln>
                          <a:noFill/>
                        </a:ln>
                        <a:solidFill>
                          <a:schemeClr val="bg1"/>
                        </a:solidFill>
                        <a:latin typeface="Arial" panose="020B0604020202020204" pitchFamily="34" charset="0"/>
                        <a:ea typeface="+mn-ea"/>
                        <a:cs typeface="Arial" panose="020B0604020202020204" pitchFamily="34" charset="0"/>
                      </a:endParaRPr>
                    </a:p>
                  </a:txBody>
                  <a:tcPr anchor="ctr">
                    <a:solidFill>
                      <a:schemeClr val="bg1">
                        <a:lumMod val="65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s-MX" sz="1800" b="1" kern="1200" dirty="0" smtClean="0">
                          <a:ln>
                            <a:noFill/>
                          </a:ln>
                          <a:solidFill>
                            <a:schemeClr val="bg1"/>
                          </a:solidFill>
                          <a:latin typeface="Arial" panose="020B0604020202020204" pitchFamily="34" charset="0"/>
                          <a:ea typeface="+mn-ea"/>
                          <a:cs typeface="Arial" panose="020B0604020202020204" pitchFamily="34" charset="0"/>
                        </a:rPr>
                        <a:t>III. Alineación del PAT con el objetivo del rubro</a:t>
                      </a:r>
                      <a:endParaRPr lang="es-MX" sz="1800" b="1" kern="1200" dirty="0" smtClean="0">
                        <a:ln>
                          <a:noFill/>
                        </a:ln>
                        <a:solidFill>
                          <a:schemeClr val="bg1"/>
                        </a:solidFill>
                        <a:latin typeface="Arial" panose="020B0604020202020204" pitchFamily="34" charset="0"/>
                        <a:ea typeface="+mn-ea"/>
                        <a:cs typeface="Arial" panose="020B0604020202020204" pitchFamily="34" charset="0"/>
                      </a:endParaRPr>
                    </a:p>
                  </a:txBody>
                  <a:tcPr anchor="ctr">
                    <a:solidFill>
                      <a:schemeClr val="bg1">
                        <a:lumMod val="65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s-MX" sz="1800" b="1" kern="1200" dirty="0" smtClean="0">
                          <a:ln>
                            <a:noFill/>
                          </a:ln>
                          <a:solidFill>
                            <a:schemeClr val="bg1"/>
                          </a:solidFill>
                          <a:latin typeface="Arial" panose="020B0604020202020204" pitchFamily="34" charset="0"/>
                          <a:ea typeface="+mn-ea"/>
                          <a:cs typeface="Arial" panose="020B0604020202020204" pitchFamily="34" charset="0"/>
                        </a:rPr>
                        <a:t>IV.</a:t>
                      </a:r>
                      <a:r>
                        <a:rPr lang="es-MX" sz="1800" b="1" kern="1200" baseline="0" dirty="0" smtClean="0">
                          <a:ln>
                            <a:noFill/>
                          </a:ln>
                          <a:solidFill>
                            <a:schemeClr val="bg1"/>
                          </a:solidFill>
                          <a:latin typeface="Arial" panose="020B0604020202020204" pitchFamily="34" charset="0"/>
                          <a:ea typeface="+mn-ea"/>
                          <a:cs typeface="Arial" panose="020B0604020202020204" pitchFamily="34" charset="0"/>
                        </a:rPr>
                        <a:t> </a:t>
                      </a:r>
                      <a:r>
                        <a:rPr lang="es-MX" sz="1800" b="1" kern="1200" dirty="0" smtClean="0">
                          <a:ln>
                            <a:noFill/>
                          </a:ln>
                          <a:solidFill>
                            <a:schemeClr val="bg1"/>
                          </a:solidFill>
                          <a:latin typeface="Arial" panose="020B0604020202020204" pitchFamily="34" charset="0"/>
                          <a:ea typeface="+mn-ea"/>
                          <a:cs typeface="Arial" panose="020B0604020202020204" pitchFamily="34" charset="0"/>
                        </a:rPr>
                        <a:t>Restricciones del gasto programado</a:t>
                      </a:r>
                      <a:endParaRPr lang="es-MX" sz="1800" b="1" kern="1200" dirty="0" smtClean="0">
                        <a:ln>
                          <a:noFill/>
                        </a:ln>
                        <a:solidFill>
                          <a:schemeClr val="bg1"/>
                        </a:solidFill>
                        <a:latin typeface="Arial" panose="020B0604020202020204" pitchFamily="34" charset="0"/>
                        <a:ea typeface="+mn-ea"/>
                        <a:cs typeface="Arial" panose="020B0604020202020204" pitchFamily="34" charset="0"/>
                      </a:endParaRPr>
                    </a:p>
                  </a:txBody>
                  <a:tcPr anchor="ctr">
                    <a:solidFill>
                      <a:schemeClr val="bg1">
                        <a:lumMod val="65000"/>
                      </a:schemeClr>
                    </a:solidFill>
                  </a:tcPr>
                </a:tc>
                <a:extLst>
                  <a:ext uri="{0D108BD9-81ED-4DB2-BD59-A6C34878D82A}">
                    <a16:rowId xmlns:a16="http://schemas.microsoft.com/office/drawing/2014/main" val="3176819338"/>
                  </a:ext>
                </a:extLst>
              </a:tr>
              <a:tr h="56866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000" dirty="0" err="1" smtClean="0">
                          <a:ln>
                            <a:noFill/>
                          </a:ln>
                          <a:latin typeface="Arial" panose="020B0604020202020204" pitchFamily="34" charset="0"/>
                          <a:cs typeface="Arial" panose="020B0604020202020204" pitchFamily="34" charset="0"/>
                        </a:rPr>
                        <a:t>AE</a:t>
                      </a:r>
                      <a:r>
                        <a:rPr lang="es-MX" sz="2000" baseline="0" dirty="0" smtClean="0">
                          <a:ln>
                            <a:noFill/>
                          </a:ln>
                          <a:latin typeface="Arial" panose="020B0604020202020204" pitchFamily="34" charset="0"/>
                          <a:cs typeface="Arial" panose="020B0604020202020204" pitchFamily="34" charset="0"/>
                        </a:rPr>
                        <a:t> </a:t>
                      </a:r>
                      <a:endParaRPr lang="es-MX" sz="2000" dirty="0" smtClean="0">
                        <a:ln>
                          <a:noFill/>
                        </a:ln>
                        <a:latin typeface="Arial" panose="020B0604020202020204" pitchFamily="34" charset="0"/>
                        <a:cs typeface="Arial" panose="020B0604020202020204" pitchFamily="34" charset="0"/>
                      </a:endParaRPr>
                    </a:p>
                  </a:txBody>
                  <a:tcPr anchor="ctr"/>
                </a:tc>
                <a:tc>
                  <a:txBody>
                    <a:bodyPr/>
                    <a:lstStyle/>
                    <a:p>
                      <a:pPr algn="ctr" rtl="0" fontAlgn="ctr"/>
                      <a:r>
                        <a:rPr lang="es-MX" sz="2000" b="0" i="0" u="none" strike="noStrike" dirty="0" smtClean="0">
                          <a:solidFill>
                            <a:srgbClr val="000000"/>
                          </a:solidFill>
                          <a:effectLst/>
                          <a:latin typeface="Arial" panose="020B0604020202020204" pitchFamily="34" charset="0"/>
                        </a:rPr>
                        <a:t>46%</a:t>
                      </a:r>
                      <a:endParaRPr lang="es-MX" sz="2000" b="0" i="0" u="none" strike="noStrike" dirty="0">
                        <a:solidFill>
                          <a:srgbClr val="000000"/>
                        </a:solidFill>
                        <a:effectLst/>
                        <a:latin typeface="Arial" panose="020B0604020202020204" pitchFamily="34" charset="0"/>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97%</a:t>
                      </a:r>
                      <a:endParaRPr kumimoji="0" lang="es-MX"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34%</a:t>
                      </a:r>
                      <a:endParaRPr kumimoji="0" lang="es-MX"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32%</a:t>
                      </a:r>
                      <a:endParaRPr kumimoji="0" lang="es-MX"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txBody>
                  <a:tcPr marL="9525" marR="9525" marT="9525" marB="0" anchor="ctr"/>
                </a:tc>
                <a:extLst>
                  <a:ext uri="{0D108BD9-81ED-4DB2-BD59-A6C34878D82A}">
                    <a16:rowId xmlns:a16="http://schemas.microsoft.com/office/drawing/2014/main" val="1492047281"/>
                  </a:ext>
                </a:extLst>
              </a:tr>
              <a:tr h="6851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000" dirty="0" smtClean="0">
                          <a:ln>
                            <a:noFill/>
                          </a:ln>
                          <a:latin typeface="Arial" panose="020B0604020202020204" pitchFamily="34" charset="0"/>
                          <a:cs typeface="Arial" panose="020B0604020202020204" pitchFamily="34" charset="0"/>
                        </a:rPr>
                        <a:t>LPM </a:t>
                      </a:r>
                      <a:endParaRPr lang="es-MX" sz="2000" dirty="0" smtClean="0">
                        <a:ln>
                          <a:noFill/>
                        </a:ln>
                        <a:latin typeface="Arial" panose="020B0604020202020204" pitchFamily="34" charset="0"/>
                        <a:cs typeface="Arial" panose="020B0604020202020204" pitchFamily="34" charset="0"/>
                      </a:endParaRPr>
                    </a:p>
                  </a:txBody>
                  <a:tcPr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39%</a:t>
                      </a:r>
                      <a:endParaRPr kumimoji="0" lang="es-MX"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91%</a:t>
                      </a:r>
                      <a:endParaRPr kumimoji="0" lang="es-MX"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29%</a:t>
                      </a:r>
                      <a:endParaRPr kumimoji="0" lang="es-MX"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29%</a:t>
                      </a:r>
                      <a:endParaRPr kumimoji="0" lang="es-MX"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txBody>
                  <a:tcPr marL="9525" marR="9525" marT="9525" marB="0" anchor="ctr"/>
                </a:tc>
                <a:extLst>
                  <a:ext uri="{0D108BD9-81ED-4DB2-BD59-A6C34878D82A}">
                    <a16:rowId xmlns:a16="http://schemas.microsoft.com/office/drawing/2014/main" val="1601860124"/>
                  </a:ext>
                </a:extLst>
              </a:tr>
              <a:tr h="568669">
                <a:tc>
                  <a:txBody>
                    <a:bodyPr/>
                    <a:lstStyle/>
                    <a:p>
                      <a:pPr marL="0" algn="l" defTabSz="914400" rtl="0" eaLnBrk="1" fontAlgn="ctr" latinLnBrk="0" hangingPunct="1"/>
                      <a:r>
                        <a:rPr lang="es-MX" sz="2000" b="0" i="0" u="none" strike="noStrike" kern="1200" dirty="0" err="1" smtClean="0">
                          <a:solidFill>
                            <a:srgbClr val="000000"/>
                          </a:solidFill>
                          <a:effectLst/>
                          <a:latin typeface="Arial" panose="020B0604020202020204" pitchFamily="34" charset="0"/>
                          <a:ea typeface="+mn-ea"/>
                          <a:cs typeface="+mn-cs"/>
                        </a:rPr>
                        <a:t>LJ</a:t>
                      </a:r>
                      <a:endParaRPr lang="es-MX" sz="2000" b="0" i="0" u="none" strike="noStrike" kern="1200" dirty="0">
                        <a:solidFill>
                          <a:srgbClr val="000000"/>
                        </a:solidFill>
                        <a:effectLst/>
                        <a:latin typeface="Arial" panose="020B0604020202020204" pitchFamily="34" charset="0"/>
                        <a:ea typeface="+mn-ea"/>
                        <a:cs typeface="+mn-cs"/>
                      </a:endParaRPr>
                    </a:p>
                  </a:txBody>
                  <a:tcPr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0%</a:t>
                      </a:r>
                      <a:endParaRPr kumimoji="0" lang="es-MX"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2%</a:t>
                      </a:r>
                      <a:endParaRPr kumimoji="0" lang="es-MX"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2%</a:t>
                      </a:r>
                      <a:endParaRPr kumimoji="0" lang="es-MX"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0%</a:t>
                      </a:r>
                      <a:endParaRPr kumimoji="0" lang="es-MX"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txBody>
                  <a:tcPr marL="9525" marR="9525" marT="9525" marB="0" anchor="ctr"/>
                </a:tc>
                <a:extLst>
                  <a:ext uri="{0D108BD9-81ED-4DB2-BD59-A6C34878D82A}">
                    <a16:rowId xmlns:a16="http://schemas.microsoft.com/office/drawing/2014/main" val="2291428401"/>
                  </a:ext>
                </a:extLst>
              </a:tr>
            </a:tbl>
          </a:graphicData>
        </a:graphic>
      </p:graphicFrame>
    </p:spTree>
    <p:extLst>
      <p:ext uri="{BB962C8B-B14F-4D97-AF65-F5344CB8AC3E}">
        <p14:creationId xmlns:p14="http://schemas.microsoft.com/office/powerpoint/2010/main" val="24566568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Conector recto 8"/>
          <p:cNvCxnSpPr/>
          <p:nvPr/>
        </p:nvCxnSpPr>
        <p:spPr>
          <a:xfrm>
            <a:off x="5951984" y="1119645"/>
            <a:ext cx="6240016" cy="7926"/>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sp>
        <p:nvSpPr>
          <p:cNvPr id="17" name="CuadroTexto 16"/>
          <p:cNvSpPr txBox="1"/>
          <p:nvPr/>
        </p:nvSpPr>
        <p:spPr>
          <a:xfrm>
            <a:off x="3359696" y="-9093"/>
            <a:ext cx="8650576" cy="1061829"/>
          </a:xfrm>
          <a:prstGeom prst="rect">
            <a:avLst/>
          </a:prstGeom>
          <a:noFill/>
        </p:spPr>
        <p:txBody>
          <a:bodyPr wrap="square" rtlCol="0">
            <a:spAutoFit/>
          </a:bodyPr>
          <a:lstStyle/>
          <a:p>
            <a:pPr algn="r"/>
            <a:r>
              <a:rPr lang="es-MX" sz="3800" dirty="0" smtClean="0">
                <a:solidFill>
                  <a:srgbClr val="CC0066"/>
                </a:solidFill>
                <a:latin typeface="Arial" panose="020B0604020202020204" pitchFamily="34" charset="0"/>
                <a:cs typeface="Arial" panose="020B0604020202020204" pitchFamily="34" charset="0"/>
              </a:rPr>
              <a:t>Observaciones </a:t>
            </a:r>
            <a:r>
              <a:rPr lang="es-MX" sz="3800" dirty="0" smtClean="0">
                <a:solidFill>
                  <a:srgbClr val="CC0066"/>
                </a:solidFill>
                <a:latin typeface="Arial" panose="020B0604020202020204" pitchFamily="34" charset="0"/>
                <a:cs typeface="Arial" panose="020B0604020202020204" pitchFamily="34" charset="0"/>
              </a:rPr>
              <a:t>relevantes</a:t>
            </a:r>
          </a:p>
          <a:p>
            <a:pPr algn="r"/>
            <a:r>
              <a:rPr lang="es-MX" sz="2500" dirty="0" smtClean="0">
                <a:solidFill>
                  <a:schemeClr val="tx1">
                    <a:lumMod val="75000"/>
                    <a:lumOff val="25000"/>
                  </a:schemeClr>
                </a:solidFill>
                <a:latin typeface="Arial" panose="020B0604020202020204" pitchFamily="34" charset="0"/>
                <a:cs typeface="Arial" panose="020B0604020202020204" pitchFamily="34" charset="0"/>
              </a:rPr>
              <a:t>del </a:t>
            </a:r>
            <a:r>
              <a:rPr lang="es-MX" sz="2500" dirty="0" smtClean="0">
                <a:solidFill>
                  <a:schemeClr val="tx1">
                    <a:lumMod val="75000"/>
                    <a:lumOff val="25000"/>
                  </a:schemeClr>
                </a:solidFill>
                <a:latin typeface="Arial" panose="020B0604020202020204" pitchFamily="34" charset="0"/>
                <a:cs typeface="Arial" panose="020B0604020202020204" pitchFamily="34" charset="0"/>
              </a:rPr>
              <a:t>análisis cualitativo de los PAT 2019</a:t>
            </a:r>
            <a:endParaRPr lang="es-MX" sz="2500" dirty="0">
              <a:solidFill>
                <a:schemeClr val="tx1">
                  <a:lumMod val="75000"/>
                  <a:lumOff val="25000"/>
                </a:schemeClr>
              </a:solidFill>
              <a:latin typeface="Arial" panose="020B0604020202020204" pitchFamily="34" charset="0"/>
              <a:cs typeface="Arial" panose="020B0604020202020204" pitchFamily="34" charset="0"/>
            </a:endParaRPr>
          </a:p>
        </p:txBody>
      </p:sp>
      <p:graphicFrame>
        <p:nvGraphicFramePr>
          <p:cNvPr id="3" name="Diagrama 2"/>
          <p:cNvGraphicFramePr/>
          <p:nvPr>
            <p:extLst>
              <p:ext uri="{D42A27DB-BD31-4B8C-83A1-F6EECF244321}">
                <p14:modId xmlns:p14="http://schemas.microsoft.com/office/powerpoint/2010/main" val="957572201"/>
              </p:ext>
            </p:extLst>
          </p:nvPr>
        </p:nvGraphicFramePr>
        <p:xfrm>
          <a:off x="335360" y="1194480"/>
          <a:ext cx="11449272" cy="52588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726288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Conector recto 8"/>
          <p:cNvCxnSpPr/>
          <p:nvPr/>
        </p:nvCxnSpPr>
        <p:spPr>
          <a:xfrm>
            <a:off x="5951984" y="1119645"/>
            <a:ext cx="6240016" cy="7926"/>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sp>
        <p:nvSpPr>
          <p:cNvPr id="17" name="CuadroTexto 16"/>
          <p:cNvSpPr txBox="1"/>
          <p:nvPr/>
        </p:nvSpPr>
        <p:spPr>
          <a:xfrm>
            <a:off x="3359696" y="-9093"/>
            <a:ext cx="8650576" cy="1061829"/>
          </a:xfrm>
          <a:prstGeom prst="rect">
            <a:avLst/>
          </a:prstGeom>
          <a:noFill/>
        </p:spPr>
        <p:txBody>
          <a:bodyPr wrap="square" rtlCol="0">
            <a:spAutoFit/>
          </a:bodyPr>
          <a:lstStyle/>
          <a:p>
            <a:pPr algn="r"/>
            <a:r>
              <a:rPr lang="es-MX" sz="3800" dirty="0" smtClean="0">
                <a:solidFill>
                  <a:srgbClr val="CC0066"/>
                </a:solidFill>
                <a:latin typeface="Arial" panose="020B0604020202020204" pitchFamily="34" charset="0"/>
                <a:cs typeface="Arial" panose="020B0604020202020204" pitchFamily="34" charset="0"/>
              </a:rPr>
              <a:t>Observaciones </a:t>
            </a:r>
            <a:r>
              <a:rPr lang="es-MX" sz="3800" dirty="0" smtClean="0">
                <a:solidFill>
                  <a:srgbClr val="CC0066"/>
                </a:solidFill>
                <a:latin typeface="Arial" panose="020B0604020202020204" pitchFamily="34" charset="0"/>
                <a:cs typeface="Arial" panose="020B0604020202020204" pitchFamily="34" charset="0"/>
              </a:rPr>
              <a:t>relevantes</a:t>
            </a:r>
          </a:p>
          <a:p>
            <a:pPr algn="r"/>
            <a:r>
              <a:rPr lang="es-MX" sz="2500" dirty="0" smtClean="0">
                <a:solidFill>
                  <a:schemeClr val="tx1">
                    <a:lumMod val="75000"/>
                    <a:lumOff val="25000"/>
                  </a:schemeClr>
                </a:solidFill>
                <a:latin typeface="Arial" panose="020B0604020202020204" pitchFamily="34" charset="0"/>
                <a:cs typeface="Arial" panose="020B0604020202020204" pitchFamily="34" charset="0"/>
              </a:rPr>
              <a:t>del </a:t>
            </a:r>
            <a:r>
              <a:rPr lang="es-MX" sz="2500" dirty="0" smtClean="0">
                <a:solidFill>
                  <a:schemeClr val="tx1">
                    <a:lumMod val="75000"/>
                    <a:lumOff val="25000"/>
                  </a:schemeClr>
                </a:solidFill>
                <a:latin typeface="Arial" panose="020B0604020202020204" pitchFamily="34" charset="0"/>
                <a:cs typeface="Arial" panose="020B0604020202020204" pitchFamily="34" charset="0"/>
              </a:rPr>
              <a:t>análisis cualitativo de los PAT 2019</a:t>
            </a:r>
            <a:endParaRPr lang="es-MX" sz="2500" dirty="0">
              <a:solidFill>
                <a:schemeClr val="tx1">
                  <a:lumMod val="75000"/>
                  <a:lumOff val="25000"/>
                </a:schemeClr>
              </a:solidFill>
              <a:latin typeface="Arial" panose="020B0604020202020204" pitchFamily="34" charset="0"/>
              <a:cs typeface="Arial" panose="020B0604020202020204" pitchFamily="34" charset="0"/>
            </a:endParaRPr>
          </a:p>
        </p:txBody>
      </p:sp>
      <p:graphicFrame>
        <p:nvGraphicFramePr>
          <p:cNvPr id="3" name="Diagrama 2"/>
          <p:cNvGraphicFramePr/>
          <p:nvPr>
            <p:extLst>
              <p:ext uri="{D42A27DB-BD31-4B8C-83A1-F6EECF244321}">
                <p14:modId xmlns:p14="http://schemas.microsoft.com/office/powerpoint/2010/main" val="1080790144"/>
              </p:ext>
            </p:extLst>
          </p:nvPr>
        </p:nvGraphicFramePr>
        <p:xfrm>
          <a:off x="335360" y="1194480"/>
          <a:ext cx="11449272" cy="52588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484172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uadroTexto 13"/>
          <p:cNvSpPr txBox="1"/>
          <p:nvPr/>
        </p:nvSpPr>
        <p:spPr>
          <a:xfrm>
            <a:off x="5231904" y="79889"/>
            <a:ext cx="6778368" cy="1061829"/>
          </a:xfrm>
          <a:prstGeom prst="rect">
            <a:avLst/>
          </a:prstGeom>
          <a:noFill/>
        </p:spPr>
        <p:txBody>
          <a:bodyPr wrap="square" rtlCol="0">
            <a:spAutoFit/>
          </a:bodyPr>
          <a:lstStyle/>
          <a:p>
            <a:pPr algn="r"/>
            <a:r>
              <a:rPr lang="es-MX" sz="3800" dirty="0" smtClean="0">
                <a:solidFill>
                  <a:srgbClr val="CC0066"/>
                </a:solidFill>
                <a:latin typeface="Arial" panose="020B0604020202020204" pitchFamily="34" charset="0"/>
                <a:cs typeface="Arial" panose="020B0604020202020204" pitchFamily="34" charset="0"/>
              </a:rPr>
              <a:t>Visitas de verificación 2019 </a:t>
            </a:r>
            <a:r>
              <a:rPr lang="es-MX" sz="2500" dirty="0" smtClean="0">
                <a:solidFill>
                  <a:schemeClr val="tx1">
                    <a:lumMod val="75000"/>
                    <a:lumOff val="25000"/>
                  </a:schemeClr>
                </a:solidFill>
                <a:latin typeface="Arial" panose="020B0604020202020204" pitchFamily="34" charset="0"/>
                <a:cs typeface="Arial" panose="020B0604020202020204" pitchFamily="34" charset="0"/>
              </a:rPr>
              <a:t>del Liderazgo Político de las mujeres</a:t>
            </a:r>
            <a:endParaRPr lang="es-MX" sz="2500" dirty="0">
              <a:solidFill>
                <a:schemeClr val="tx1">
                  <a:lumMod val="75000"/>
                  <a:lumOff val="25000"/>
                </a:schemeClr>
              </a:solidFill>
              <a:latin typeface="Arial" panose="020B0604020202020204" pitchFamily="34" charset="0"/>
              <a:cs typeface="Arial" panose="020B0604020202020204" pitchFamily="34" charset="0"/>
            </a:endParaRPr>
          </a:p>
        </p:txBody>
      </p:sp>
      <p:cxnSp>
        <p:nvCxnSpPr>
          <p:cNvPr id="15" name="Conector recto 14"/>
          <p:cNvCxnSpPr/>
          <p:nvPr/>
        </p:nvCxnSpPr>
        <p:spPr>
          <a:xfrm>
            <a:off x="5519936" y="1141718"/>
            <a:ext cx="6672064" cy="0"/>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sp>
        <p:nvSpPr>
          <p:cNvPr id="24" name="Rectángulo 23"/>
          <p:cNvSpPr/>
          <p:nvPr/>
        </p:nvSpPr>
        <p:spPr>
          <a:xfrm>
            <a:off x="9062113" y="2636912"/>
            <a:ext cx="3129887" cy="3920927"/>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25" name="Chevron 11"/>
          <p:cNvSpPr/>
          <p:nvPr/>
        </p:nvSpPr>
        <p:spPr>
          <a:xfrm>
            <a:off x="9151241" y="2908312"/>
            <a:ext cx="462164" cy="436331"/>
          </a:xfrm>
          <a:prstGeom prst="chevron">
            <a:avLst>
              <a:gd name="adj" fmla="val 33915"/>
            </a:avLst>
          </a:prstGeom>
          <a:solidFill>
            <a:srgbClr val="D5007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2400" b="0" i="0" u="none" strike="noStrike" kern="0" cap="none" spc="0" normalizeH="0" baseline="0" noProof="0" smtClean="0">
              <a:ln>
                <a:noFill/>
              </a:ln>
              <a:solidFill>
                <a:prstClr val="black"/>
              </a:solidFill>
              <a:effectLst/>
              <a:uLnTx/>
              <a:uFillTx/>
              <a:latin typeface="Arial" pitchFamily="34" charset="0"/>
              <a:ea typeface="맑은 고딕" panose="020B0503020000020004" pitchFamily="34" charset="-127"/>
              <a:cs typeface="Arial" pitchFamily="34" charset="0"/>
            </a:endParaRPr>
          </a:p>
        </p:txBody>
      </p:sp>
      <p:sp>
        <p:nvSpPr>
          <p:cNvPr id="26" name="TextBox 12"/>
          <p:cNvSpPr txBox="1"/>
          <p:nvPr/>
        </p:nvSpPr>
        <p:spPr>
          <a:xfrm>
            <a:off x="9612142" y="2678060"/>
            <a:ext cx="2475748" cy="707886"/>
          </a:xfrm>
          <a:prstGeom prst="rect">
            <a:avLst/>
          </a:prstGeom>
          <a:noFill/>
        </p:spPr>
        <p:txBody>
          <a:bodyPr wrap="square" rtlCol="0">
            <a:spAutoFit/>
          </a:bodyPr>
          <a:lstStyle/>
          <a:p>
            <a:pPr algn="ctr" eaLnBrk="1" fontAlgn="auto" hangingPunct="1">
              <a:spcBef>
                <a:spcPts val="0"/>
              </a:spcBef>
              <a:spcAft>
                <a:spcPts val="0"/>
              </a:spcAft>
            </a:pPr>
            <a:r>
              <a:rPr lang="en-US" altLang="ko-KR" sz="2000" dirty="0" err="1" smtClean="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Eventos</a:t>
            </a:r>
            <a:r>
              <a:rPr lang="en-US" altLang="ko-KR" sz="2000" dirty="0" smtClean="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 </a:t>
            </a:r>
            <a:r>
              <a:rPr lang="en-US" altLang="ko-KR" sz="2000" dirty="0" err="1" smtClean="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verificados</a:t>
            </a:r>
            <a:r>
              <a:rPr lang="en-US" altLang="ko-KR" sz="2000" dirty="0" smtClean="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 2019</a:t>
            </a:r>
            <a:endParaRPr lang="ko-KR" altLang="en-US" sz="2000" dirty="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endParaRPr>
          </a:p>
        </p:txBody>
      </p:sp>
      <p:sp>
        <p:nvSpPr>
          <p:cNvPr id="29" name="CuadroTexto 28"/>
          <p:cNvSpPr txBox="1"/>
          <p:nvPr/>
        </p:nvSpPr>
        <p:spPr>
          <a:xfrm>
            <a:off x="9151241" y="5012428"/>
            <a:ext cx="2847524" cy="369332"/>
          </a:xfrm>
          <a:prstGeom prst="rect">
            <a:avLst/>
          </a:prstGeom>
          <a:noFill/>
        </p:spPr>
        <p:txBody>
          <a:bodyPr wrap="square" rtlCol="0">
            <a:spAutoFit/>
          </a:bodyPr>
          <a:lstStyle/>
          <a:p>
            <a:pPr eaLnBrk="1" fontAlgn="auto" hangingPunct="1">
              <a:spcBef>
                <a:spcPts val="0"/>
              </a:spcBef>
              <a:spcAft>
                <a:spcPts val="0"/>
              </a:spcAft>
            </a:pPr>
            <a:r>
              <a:rPr lang="es-MX" sz="1800" dirty="0" smtClean="0">
                <a:solidFill>
                  <a:prstClr val="black"/>
                </a:solidFill>
                <a:latin typeface="Arial" panose="020B0604020202020204" pitchFamily="34" charset="0"/>
                <a:ea typeface="+mn-ea"/>
                <a:cs typeface="Arial" panose="020B0604020202020204" pitchFamily="34" charset="0"/>
              </a:rPr>
              <a:t>Difusión	         4</a:t>
            </a:r>
            <a:endParaRPr lang="es-MX" sz="1800" dirty="0">
              <a:solidFill>
                <a:prstClr val="black"/>
              </a:solidFill>
              <a:latin typeface="Arial" panose="020B0604020202020204" pitchFamily="34" charset="0"/>
              <a:ea typeface="+mn-ea"/>
              <a:cs typeface="Arial" panose="020B0604020202020204" pitchFamily="34" charset="0"/>
            </a:endParaRPr>
          </a:p>
        </p:txBody>
      </p:sp>
      <p:sp>
        <p:nvSpPr>
          <p:cNvPr id="34" name="CuadroTexto 33"/>
          <p:cNvSpPr txBox="1"/>
          <p:nvPr/>
        </p:nvSpPr>
        <p:spPr>
          <a:xfrm>
            <a:off x="9151240" y="3488658"/>
            <a:ext cx="2847523" cy="369332"/>
          </a:xfrm>
          <a:prstGeom prst="rect">
            <a:avLst/>
          </a:prstGeom>
          <a:noFill/>
        </p:spPr>
        <p:txBody>
          <a:bodyPr wrap="square" rtlCol="0">
            <a:spAutoFit/>
          </a:bodyPr>
          <a:lstStyle/>
          <a:p>
            <a:pPr eaLnBrk="1" fontAlgn="auto" hangingPunct="1">
              <a:spcBef>
                <a:spcPts val="0"/>
              </a:spcBef>
              <a:spcAft>
                <a:spcPts val="0"/>
              </a:spcAft>
            </a:pPr>
            <a:r>
              <a:rPr lang="es-MX" sz="1800" dirty="0" smtClean="0">
                <a:solidFill>
                  <a:prstClr val="black"/>
                </a:solidFill>
                <a:latin typeface="Arial" panose="020B0604020202020204" pitchFamily="34" charset="0"/>
                <a:ea typeface="+mn-ea"/>
                <a:cs typeface="Arial" panose="020B0604020202020204" pitchFamily="34" charset="0"/>
              </a:rPr>
              <a:t>Capacitación            128</a:t>
            </a:r>
            <a:endParaRPr lang="es-MX" sz="1800" dirty="0">
              <a:solidFill>
                <a:prstClr val="black"/>
              </a:solidFill>
              <a:latin typeface="Arial" panose="020B0604020202020204" pitchFamily="34" charset="0"/>
              <a:ea typeface="+mn-ea"/>
              <a:cs typeface="Arial" panose="020B0604020202020204" pitchFamily="34" charset="0"/>
            </a:endParaRPr>
          </a:p>
        </p:txBody>
      </p:sp>
      <p:sp>
        <p:nvSpPr>
          <p:cNvPr id="35" name="CuadroTexto 34"/>
          <p:cNvSpPr txBox="1"/>
          <p:nvPr/>
        </p:nvSpPr>
        <p:spPr>
          <a:xfrm>
            <a:off x="9447408" y="5530006"/>
            <a:ext cx="2551357" cy="923330"/>
          </a:xfrm>
          <a:prstGeom prst="rect">
            <a:avLst/>
          </a:prstGeom>
          <a:noFill/>
        </p:spPr>
        <p:txBody>
          <a:bodyPr wrap="square" rtlCol="0">
            <a:spAutoFit/>
          </a:bodyPr>
          <a:lstStyle/>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Nacionales	    2</a:t>
            </a:r>
          </a:p>
          <a:p>
            <a:pPr marL="285750" indent="-285750" eaLnBrk="1" fontAlgn="auto" hangingPunct="1">
              <a:spcBef>
                <a:spcPts val="0"/>
              </a:spcBef>
              <a:spcAft>
                <a:spcPts val="0"/>
              </a:spcAft>
              <a:buFont typeface="Wingdings" panose="05000000000000000000" pitchFamily="2" charset="2"/>
              <a:buChar char="§"/>
            </a:pPr>
            <a:endParaRPr lang="es-MX" sz="1800" b="0" dirty="0">
              <a:solidFill>
                <a:prstClr val="black"/>
              </a:solidFill>
              <a:latin typeface="Arial" panose="020B0604020202020204" pitchFamily="34" charset="0"/>
              <a:ea typeface="+mn-ea"/>
              <a:cs typeface="Arial" panose="020B0604020202020204" pitchFamily="34" charset="0"/>
            </a:endParaRPr>
          </a:p>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Locales                2</a:t>
            </a:r>
            <a:endParaRPr lang="es-MX" sz="1800" b="0" dirty="0">
              <a:solidFill>
                <a:prstClr val="black"/>
              </a:solidFill>
              <a:latin typeface="Arial" panose="020B0604020202020204" pitchFamily="34" charset="0"/>
              <a:ea typeface="+mn-ea"/>
              <a:cs typeface="Arial" panose="020B0604020202020204" pitchFamily="34" charset="0"/>
            </a:endParaRPr>
          </a:p>
        </p:txBody>
      </p:sp>
      <p:sp>
        <p:nvSpPr>
          <p:cNvPr id="36" name="CuadroTexto 35"/>
          <p:cNvSpPr txBox="1"/>
          <p:nvPr/>
        </p:nvSpPr>
        <p:spPr>
          <a:xfrm>
            <a:off x="9447407" y="3973332"/>
            <a:ext cx="2551357" cy="923330"/>
          </a:xfrm>
          <a:prstGeom prst="rect">
            <a:avLst/>
          </a:prstGeom>
          <a:noFill/>
        </p:spPr>
        <p:txBody>
          <a:bodyPr wrap="square" rtlCol="0">
            <a:spAutoFit/>
          </a:bodyPr>
          <a:lstStyle/>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Nacionales	  9</a:t>
            </a:r>
          </a:p>
          <a:p>
            <a:pPr marL="285750" indent="-285750" eaLnBrk="1" fontAlgn="auto" hangingPunct="1">
              <a:spcBef>
                <a:spcPts val="0"/>
              </a:spcBef>
              <a:spcAft>
                <a:spcPts val="0"/>
              </a:spcAft>
              <a:buFont typeface="Wingdings" panose="05000000000000000000" pitchFamily="2" charset="2"/>
              <a:buChar char="§"/>
            </a:pPr>
            <a:endParaRPr lang="es-MX" sz="1800" b="0" dirty="0">
              <a:solidFill>
                <a:prstClr val="black"/>
              </a:solidFill>
              <a:latin typeface="Arial" panose="020B0604020202020204" pitchFamily="34" charset="0"/>
              <a:ea typeface="+mn-ea"/>
              <a:cs typeface="Arial" panose="020B0604020202020204" pitchFamily="34" charset="0"/>
            </a:endParaRPr>
          </a:p>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Locales	119</a:t>
            </a:r>
            <a:endParaRPr lang="es-MX" sz="1800" b="0" dirty="0">
              <a:solidFill>
                <a:prstClr val="black"/>
              </a:solidFill>
              <a:latin typeface="Arial" panose="020B0604020202020204" pitchFamily="34" charset="0"/>
              <a:ea typeface="+mn-ea"/>
              <a:cs typeface="Arial" panose="020B0604020202020204" pitchFamily="34" charset="0"/>
            </a:endParaRPr>
          </a:p>
        </p:txBody>
      </p:sp>
      <p:sp>
        <p:nvSpPr>
          <p:cNvPr id="16" name="Rectángulo 15"/>
          <p:cNvSpPr/>
          <p:nvPr/>
        </p:nvSpPr>
        <p:spPr>
          <a:xfrm>
            <a:off x="551384" y="1420213"/>
            <a:ext cx="11161240" cy="1200329"/>
          </a:xfrm>
          <a:prstGeom prst="rect">
            <a:avLst/>
          </a:prstGeom>
        </p:spPr>
        <p:txBody>
          <a:bodyPr wrap="square">
            <a:spAutoFit/>
          </a:bodyPr>
          <a:lstStyle/>
          <a:p>
            <a:pPr algn="just"/>
            <a:r>
              <a:rPr lang="es-MX" sz="2400" b="0" dirty="0" smtClean="0">
                <a:latin typeface="Arial" panose="020B0604020202020204" pitchFamily="34" charset="0"/>
                <a:cs typeface="Arial" panose="020B0604020202020204" pitchFamily="34" charset="0"/>
              </a:rPr>
              <a:t>De las 393 invitaciones recibidas, el 33.58% se programaron, mientras que el 66.42% no se programó </a:t>
            </a:r>
            <a:r>
              <a:rPr lang="es-MX" sz="2400" b="0" dirty="0">
                <a:latin typeface="Arial" panose="020B0604020202020204" pitchFamily="34" charset="0"/>
                <a:cs typeface="Arial" panose="020B0604020202020204" pitchFamily="34" charset="0"/>
              </a:rPr>
              <a:t>por </a:t>
            </a:r>
            <a:r>
              <a:rPr lang="es-MX" sz="2400" b="0" dirty="0" smtClean="0">
                <a:latin typeface="Arial" panose="020B0604020202020204" pitchFamily="34" charset="0"/>
                <a:cs typeface="Arial" panose="020B0604020202020204" pitchFamily="34" charset="0"/>
              </a:rPr>
              <a:t>presentarse </a:t>
            </a:r>
            <a:r>
              <a:rPr lang="es-MX" sz="2400" b="0" dirty="0">
                <a:latin typeface="Arial" panose="020B0604020202020204" pitchFamily="34" charset="0"/>
                <a:cs typeface="Arial" panose="020B0604020202020204" pitchFamily="34" charset="0"/>
              </a:rPr>
              <a:t>fuera del plazo, sin la totalidad de los requisitos de forma, </a:t>
            </a:r>
            <a:r>
              <a:rPr lang="es-MX" sz="2400" b="0" dirty="0" smtClean="0">
                <a:latin typeface="Arial" panose="020B0604020202020204" pitchFamily="34" charset="0"/>
                <a:cs typeface="Arial" panose="020B0604020202020204" pitchFamily="34" charset="0"/>
              </a:rPr>
              <a:t>se cancelaron o bien, por </a:t>
            </a:r>
            <a:r>
              <a:rPr lang="es-MX" sz="2400" b="0" dirty="0">
                <a:latin typeface="Arial" panose="020B0604020202020204" pitchFamily="34" charset="0"/>
                <a:cs typeface="Arial" panose="020B0604020202020204" pitchFamily="34" charset="0"/>
              </a:rPr>
              <a:t>falta de </a:t>
            </a:r>
            <a:r>
              <a:rPr lang="es-MX" sz="2400" b="0" dirty="0" smtClean="0">
                <a:latin typeface="Arial" panose="020B0604020202020204" pitchFamily="34" charset="0"/>
                <a:cs typeface="Arial" panose="020B0604020202020204" pitchFamily="34" charset="0"/>
              </a:rPr>
              <a:t>personal.</a:t>
            </a:r>
            <a:endParaRPr lang="es-MX" sz="2400" b="0" dirty="0">
              <a:latin typeface="Arial" panose="020B0604020202020204" pitchFamily="34" charset="0"/>
              <a:cs typeface="Arial" panose="020B0604020202020204" pitchFamily="34" charset="0"/>
            </a:endParaRPr>
          </a:p>
        </p:txBody>
      </p:sp>
      <p:graphicFrame>
        <p:nvGraphicFramePr>
          <p:cNvPr id="17" name="Gráfico 16"/>
          <p:cNvGraphicFramePr>
            <a:graphicFrameLocks/>
          </p:cNvGraphicFramePr>
          <p:nvPr>
            <p:extLst>
              <p:ext uri="{D42A27DB-BD31-4B8C-83A1-F6EECF244321}">
                <p14:modId xmlns:p14="http://schemas.microsoft.com/office/powerpoint/2010/main" val="2769786536"/>
              </p:ext>
            </p:extLst>
          </p:nvPr>
        </p:nvGraphicFramePr>
        <p:xfrm>
          <a:off x="1055440" y="2852936"/>
          <a:ext cx="6552728" cy="353154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385461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271441" y="1167425"/>
            <a:ext cx="5650523" cy="50698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9" name="Rectángulo 8"/>
          <p:cNvSpPr/>
          <p:nvPr/>
        </p:nvSpPr>
        <p:spPr>
          <a:xfrm>
            <a:off x="3270037" y="1778243"/>
            <a:ext cx="5651927" cy="2400657"/>
          </a:xfrm>
          <a:prstGeom prst="rect">
            <a:avLst/>
          </a:prstGeom>
        </p:spPr>
        <p:txBody>
          <a:bodyPr wrap="square">
            <a:spAutoFit/>
          </a:bodyPr>
          <a:lstStyle/>
          <a:p>
            <a:pPr algn="ctr"/>
            <a:r>
              <a:rPr lang="es-MX" sz="3000" b="0" spc="300" dirty="0">
                <a:solidFill>
                  <a:schemeClr val="bg2">
                    <a:lumMod val="25000"/>
                  </a:schemeClr>
                </a:solidFill>
                <a:latin typeface="Century Gothic" panose="020B0502020202020204" pitchFamily="34" charset="0"/>
                <a:ea typeface="Arial" charset="0"/>
                <a:cs typeface="Arial" charset="0"/>
              </a:rPr>
              <a:t>Acciones </a:t>
            </a:r>
            <a:r>
              <a:rPr lang="es-MX" sz="3000" b="0" spc="300" dirty="0" smtClean="0">
                <a:solidFill>
                  <a:schemeClr val="bg2">
                    <a:lumMod val="25000"/>
                  </a:schemeClr>
                </a:solidFill>
                <a:latin typeface="Century Gothic" panose="020B0502020202020204" pitchFamily="34" charset="0"/>
                <a:ea typeface="Arial" charset="0"/>
                <a:cs typeface="Arial" charset="0"/>
              </a:rPr>
              <a:t>y </a:t>
            </a:r>
            <a:r>
              <a:rPr lang="es-MX" sz="3000" b="0" spc="300" dirty="0">
                <a:solidFill>
                  <a:schemeClr val="bg2">
                    <a:lumMod val="25000"/>
                  </a:schemeClr>
                </a:solidFill>
                <a:latin typeface="Century Gothic" panose="020B0502020202020204" pitchFamily="34" charset="0"/>
                <a:ea typeface="Arial" charset="0"/>
                <a:cs typeface="Arial" charset="0"/>
              </a:rPr>
              <a:t>procedimientos </a:t>
            </a:r>
            <a:r>
              <a:rPr lang="es-MX" sz="3000" b="0" spc="300" dirty="0" smtClean="0">
                <a:solidFill>
                  <a:schemeClr val="bg2">
                    <a:lumMod val="25000"/>
                  </a:schemeClr>
                </a:solidFill>
                <a:latin typeface="Century Gothic" panose="020B0502020202020204" pitchFamily="34" charset="0"/>
                <a:ea typeface="Arial" charset="0"/>
                <a:cs typeface="Arial" charset="0"/>
              </a:rPr>
              <a:t>para </a:t>
            </a:r>
            <a:r>
              <a:rPr lang="es-MX" sz="3000" b="0" spc="300" dirty="0">
                <a:solidFill>
                  <a:schemeClr val="bg2">
                    <a:lumMod val="25000"/>
                  </a:schemeClr>
                </a:solidFill>
                <a:latin typeface="Century Gothic" panose="020B0502020202020204" pitchFamily="34" charset="0"/>
                <a:ea typeface="Arial" charset="0"/>
                <a:cs typeface="Arial" charset="0"/>
              </a:rPr>
              <a:t>aplicar el recurso del Liderazgo Político de las mujeres</a:t>
            </a:r>
          </a:p>
        </p:txBody>
      </p:sp>
      <p:pic>
        <p:nvPicPr>
          <p:cNvPr id="5" name="Imagen 4"/>
          <p:cNvPicPr>
            <a:picLocks noChangeAspect="1"/>
          </p:cNvPicPr>
          <p:nvPr/>
        </p:nvPicPr>
        <p:blipFill>
          <a:blip r:embed="rId2">
            <a:duotone>
              <a:prstClr val="black"/>
              <a:schemeClr val="tx2">
                <a:tint val="45000"/>
                <a:satMod val="400000"/>
              </a:schemeClr>
            </a:duotone>
          </a:blip>
          <a:stretch>
            <a:fillRect/>
          </a:stretch>
        </p:blipFill>
        <p:spPr>
          <a:xfrm>
            <a:off x="3306525" y="4753591"/>
            <a:ext cx="5722930" cy="1483722"/>
          </a:xfrm>
          <a:prstGeom prst="rect">
            <a:avLst/>
          </a:prstGeom>
        </p:spPr>
      </p:pic>
    </p:spTree>
    <p:extLst>
      <p:ext uri="{BB962C8B-B14F-4D97-AF65-F5344CB8AC3E}">
        <p14:creationId xmlns:p14="http://schemas.microsoft.com/office/powerpoint/2010/main" val="27033217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Conector recto 14"/>
          <p:cNvCxnSpPr/>
          <p:nvPr/>
        </p:nvCxnSpPr>
        <p:spPr>
          <a:xfrm>
            <a:off x="5519936" y="1141718"/>
            <a:ext cx="6672064" cy="0"/>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sp>
        <p:nvSpPr>
          <p:cNvPr id="2" name="Rectángulo 1"/>
          <p:cNvSpPr/>
          <p:nvPr/>
        </p:nvSpPr>
        <p:spPr>
          <a:xfrm>
            <a:off x="839416" y="1772816"/>
            <a:ext cx="10585176" cy="3831818"/>
          </a:xfrm>
          <a:prstGeom prst="rect">
            <a:avLst/>
          </a:prstGeom>
        </p:spPr>
        <p:txBody>
          <a:bodyPr wrap="square">
            <a:spAutoFit/>
          </a:bodyPr>
          <a:lstStyle/>
          <a:p>
            <a:pPr algn="just">
              <a:lnSpc>
                <a:spcPct val="150000"/>
              </a:lnSpc>
              <a:spcAft>
                <a:spcPts val="0"/>
              </a:spcAft>
              <a:tabLst>
                <a:tab pos="2148840" algn="l"/>
              </a:tabLst>
            </a:pPr>
            <a:r>
              <a:rPr lang="es-MX" sz="1800" b="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En </a:t>
            </a:r>
            <a:r>
              <a:rPr lang="es-MX" sz="1800" b="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la Séptima Sesión Ordinaria de la Comisión Temporal para el Fortalecimiento de la Igualdad de Género y No Discriminación en la Participación Política en el marco del Proceso Electoral 2017-2018, </a:t>
            </a:r>
            <a:r>
              <a:rPr lang="es-MX" sz="1800" b="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la </a:t>
            </a:r>
            <a:r>
              <a:rPr lang="es-MX" sz="1800" b="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Unidad Técnica de </a:t>
            </a:r>
            <a:r>
              <a:rPr lang="es-MX" sz="1800" b="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Fiscalización </a:t>
            </a:r>
            <a:r>
              <a:rPr lang="es-MX" sz="1800" b="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asumió el compromiso de presentar </a:t>
            </a:r>
            <a:r>
              <a:rPr lang="es-MX" sz="1800" b="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un informe semestral de las actividades reportadas y las practicas implementadas por los partidos políticos para </a:t>
            </a:r>
            <a:r>
              <a:rPr lang="es-MX" sz="1800" b="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destinar los recursos del </a:t>
            </a:r>
            <a:r>
              <a:rPr lang="es-MX" sz="1800" b="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liderazgo político de las </a:t>
            </a:r>
            <a:r>
              <a:rPr lang="es-MX" sz="1800" b="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mujeres.</a:t>
            </a:r>
            <a:endParaRPr lang="es-MX" sz="1800" b="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50000"/>
              </a:lnSpc>
              <a:spcAft>
                <a:spcPts val="0"/>
              </a:spcAft>
              <a:tabLst>
                <a:tab pos="2148840" algn="l"/>
              </a:tabLst>
            </a:pPr>
            <a:endParaRPr lang="es-MX" sz="1800" b="0" dirty="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50000"/>
              </a:lnSpc>
              <a:spcAft>
                <a:spcPts val="0"/>
              </a:spcAft>
              <a:tabLst>
                <a:tab pos="2148840" algn="l"/>
              </a:tabLst>
            </a:pPr>
            <a:r>
              <a:rPr lang="es-MX" sz="1800" b="0" dirty="0" smtClean="0">
                <a:latin typeface="Arial" panose="020B0604020202020204" pitchFamily="34" charset="0"/>
                <a:ea typeface="Times New Roman" panose="02020603050405020304" pitchFamily="18" charset="0"/>
                <a:cs typeface="Times New Roman" panose="02020603050405020304" pitchFamily="18" charset="0"/>
              </a:rPr>
              <a:t>Para </a:t>
            </a:r>
            <a:r>
              <a:rPr lang="es-MX" sz="1800" b="0" dirty="0" smtClean="0">
                <a:latin typeface="Arial" panose="020B0604020202020204" pitchFamily="34" charset="0"/>
                <a:ea typeface="Times New Roman" panose="02020603050405020304" pitchFamily="18" charset="0"/>
                <a:cs typeface="Times New Roman" panose="02020603050405020304" pitchFamily="18" charset="0"/>
              </a:rPr>
              <a:t>atender este compromiso, la UTF realizó </a:t>
            </a:r>
            <a:r>
              <a:rPr lang="es-MX" sz="1800" dirty="0" smtClean="0">
                <a:solidFill>
                  <a:srgbClr val="D60093"/>
                </a:solidFill>
                <a:latin typeface="Arial" panose="020B0604020202020204" pitchFamily="34" charset="0"/>
                <a:ea typeface="Times New Roman" panose="02020603050405020304" pitchFamily="18" charset="0"/>
                <a:cs typeface="Times New Roman" panose="02020603050405020304" pitchFamily="18" charset="0"/>
              </a:rPr>
              <a:t>279 </a:t>
            </a:r>
            <a:r>
              <a:rPr lang="es-MX" sz="1800" dirty="0">
                <a:solidFill>
                  <a:srgbClr val="D60093"/>
                </a:solidFill>
                <a:latin typeface="Arial" panose="020B0604020202020204" pitchFamily="34" charset="0"/>
                <a:ea typeface="Times New Roman" panose="02020603050405020304" pitchFamily="18" charset="0"/>
                <a:cs typeface="Times New Roman" panose="02020603050405020304" pitchFamily="18" charset="0"/>
              </a:rPr>
              <a:t>requerimientos </a:t>
            </a:r>
            <a:r>
              <a:rPr lang="es-MX" sz="1800" b="0" dirty="0" smtClean="0">
                <a:latin typeface="Arial" panose="020B0604020202020204" pitchFamily="34" charset="0"/>
                <a:ea typeface="Times New Roman" panose="02020603050405020304" pitchFamily="18" charset="0"/>
                <a:cs typeface="Times New Roman" panose="02020603050405020304" pitchFamily="18" charset="0"/>
              </a:rPr>
              <a:t>a </a:t>
            </a:r>
            <a:r>
              <a:rPr lang="es-MX" sz="1800" b="0" dirty="0">
                <a:latin typeface="Arial" panose="020B0604020202020204" pitchFamily="34" charset="0"/>
                <a:ea typeface="Times New Roman" panose="02020603050405020304" pitchFamily="18" charset="0"/>
                <a:cs typeface="Times New Roman" panose="02020603050405020304" pitchFamily="18" charset="0"/>
              </a:rPr>
              <a:t>los partidos </a:t>
            </a:r>
            <a:r>
              <a:rPr lang="es-MX" sz="1800" b="0" dirty="0" smtClean="0">
                <a:latin typeface="Arial" panose="020B0604020202020204" pitchFamily="34" charset="0"/>
                <a:ea typeface="Times New Roman" panose="02020603050405020304" pitchFamily="18" charset="0"/>
                <a:cs typeface="Times New Roman" panose="02020603050405020304" pitchFamily="18" charset="0"/>
              </a:rPr>
              <a:t>políticos nacionales y </a:t>
            </a:r>
            <a:r>
              <a:rPr lang="es-MX" sz="1800" b="0" dirty="0" smtClean="0">
                <a:latin typeface="Arial" panose="020B0604020202020204" pitchFamily="34" charset="0"/>
                <a:ea typeface="Times New Roman" panose="02020603050405020304" pitchFamily="18" charset="0"/>
                <a:cs typeface="Times New Roman" panose="02020603050405020304" pitchFamily="18" charset="0"/>
              </a:rPr>
              <a:t>locales, a través de cuatro preguntas </a:t>
            </a:r>
            <a:r>
              <a:rPr lang="es-MX" sz="1800" b="0" dirty="0" smtClean="0">
                <a:latin typeface="Arial" panose="020B0604020202020204" pitchFamily="34" charset="0"/>
                <a:ea typeface="Times New Roman" panose="02020603050405020304" pitchFamily="18" charset="0"/>
                <a:cs typeface="Times New Roman" panose="02020603050405020304" pitchFamily="18" charset="0"/>
              </a:rPr>
              <a:t>que </a:t>
            </a:r>
            <a:r>
              <a:rPr lang="es-MX" sz="1800" b="0" dirty="0" smtClean="0">
                <a:latin typeface="Arial" panose="020B0604020202020204" pitchFamily="34" charset="0"/>
                <a:ea typeface="Times New Roman" panose="02020603050405020304" pitchFamily="18" charset="0"/>
                <a:cs typeface="Times New Roman" panose="02020603050405020304" pitchFamily="18" charset="0"/>
              </a:rPr>
              <a:t>detallen la estructura partidista responsable del proceso de asignación y ejercicio del recurso del </a:t>
            </a:r>
            <a:r>
              <a:rPr lang="es-MX" sz="1800" b="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liderazgo político de las mujeres</a:t>
            </a:r>
            <a:r>
              <a:rPr lang="es-MX" sz="1800" b="0" dirty="0" smtClean="0">
                <a:latin typeface="Arial" panose="020B0604020202020204" pitchFamily="34" charset="0"/>
                <a:ea typeface="Times New Roman" panose="02020603050405020304" pitchFamily="18" charset="0"/>
                <a:cs typeface="Times New Roman" panose="02020603050405020304" pitchFamily="18" charset="0"/>
              </a:rPr>
              <a:t> .</a:t>
            </a:r>
            <a:endParaRPr lang="es-MX" sz="1800" b="0" dirty="0" smtClean="0">
              <a:latin typeface="Arial" panose="020B0604020202020204" pitchFamily="34" charset="0"/>
              <a:ea typeface="Times New Roman" panose="02020603050405020304" pitchFamily="18" charset="0"/>
              <a:cs typeface="Times New Roman" panose="02020603050405020304" pitchFamily="18" charset="0"/>
            </a:endParaRPr>
          </a:p>
        </p:txBody>
      </p:sp>
      <p:sp>
        <p:nvSpPr>
          <p:cNvPr id="5" name="CuadroTexto 4"/>
          <p:cNvSpPr txBox="1"/>
          <p:nvPr/>
        </p:nvSpPr>
        <p:spPr>
          <a:xfrm>
            <a:off x="3863752" y="79889"/>
            <a:ext cx="8146520" cy="1061829"/>
          </a:xfrm>
          <a:prstGeom prst="rect">
            <a:avLst/>
          </a:prstGeom>
          <a:noFill/>
        </p:spPr>
        <p:txBody>
          <a:bodyPr wrap="square" rtlCol="0">
            <a:spAutoFit/>
          </a:bodyPr>
          <a:lstStyle/>
          <a:p>
            <a:pPr algn="r"/>
            <a:r>
              <a:rPr lang="es-MX" sz="3800" dirty="0" smtClean="0">
                <a:solidFill>
                  <a:srgbClr val="CC0066"/>
                </a:solidFill>
                <a:latin typeface="Arial" panose="020B0604020202020204" pitchFamily="34" charset="0"/>
                <a:cs typeface="Arial" panose="020B0604020202020204" pitchFamily="34" charset="0"/>
              </a:rPr>
              <a:t>Acciones y procedimientos 2019 </a:t>
            </a:r>
            <a:r>
              <a:rPr lang="es-MX" sz="2500" dirty="0" smtClean="0">
                <a:solidFill>
                  <a:schemeClr val="tx1">
                    <a:lumMod val="75000"/>
                    <a:lumOff val="25000"/>
                  </a:schemeClr>
                </a:solidFill>
                <a:latin typeface="Arial" panose="020B0604020202020204" pitchFamily="34" charset="0"/>
                <a:cs typeface="Arial" panose="020B0604020202020204" pitchFamily="34" charset="0"/>
              </a:rPr>
              <a:t>para el Liderazgo Político de las mujeres</a:t>
            </a:r>
            <a:endParaRPr lang="es-MX" sz="2500" dirty="0">
              <a:solidFill>
                <a:schemeClr val="tx1">
                  <a:lumMod val="75000"/>
                  <a:lumOff val="2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82886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Conector recto 8"/>
          <p:cNvCxnSpPr/>
          <p:nvPr/>
        </p:nvCxnSpPr>
        <p:spPr>
          <a:xfrm>
            <a:off x="5951984" y="1119645"/>
            <a:ext cx="6240016" cy="7926"/>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sp>
        <p:nvSpPr>
          <p:cNvPr id="17" name="CuadroTexto 16"/>
          <p:cNvSpPr txBox="1"/>
          <p:nvPr/>
        </p:nvSpPr>
        <p:spPr>
          <a:xfrm>
            <a:off x="3359696" y="-9093"/>
            <a:ext cx="8650576" cy="1061829"/>
          </a:xfrm>
          <a:prstGeom prst="rect">
            <a:avLst/>
          </a:prstGeom>
          <a:noFill/>
        </p:spPr>
        <p:txBody>
          <a:bodyPr wrap="square" rtlCol="0">
            <a:spAutoFit/>
          </a:bodyPr>
          <a:lstStyle/>
          <a:p>
            <a:pPr algn="r"/>
            <a:r>
              <a:rPr lang="es-MX" sz="3800" dirty="0" smtClean="0">
                <a:solidFill>
                  <a:srgbClr val="CC0066"/>
                </a:solidFill>
                <a:latin typeface="Arial" panose="020B0604020202020204" pitchFamily="34" charset="0"/>
                <a:cs typeface="Arial" panose="020B0604020202020204" pitchFamily="34" charset="0"/>
              </a:rPr>
              <a:t>Hallazgos relevantes</a:t>
            </a:r>
          </a:p>
          <a:p>
            <a:pPr algn="r"/>
            <a:r>
              <a:rPr lang="es-MX" sz="2500" dirty="0" smtClean="0">
                <a:solidFill>
                  <a:schemeClr val="tx1">
                    <a:lumMod val="75000"/>
                    <a:lumOff val="25000"/>
                  </a:schemeClr>
                </a:solidFill>
                <a:latin typeface="Arial" panose="020B0604020202020204" pitchFamily="34" charset="0"/>
                <a:cs typeface="Arial" panose="020B0604020202020204" pitchFamily="34" charset="0"/>
              </a:rPr>
              <a:t>Acciones </a:t>
            </a:r>
            <a:r>
              <a:rPr lang="es-MX" sz="2500" dirty="0">
                <a:solidFill>
                  <a:schemeClr val="tx1">
                    <a:lumMod val="75000"/>
                    <a:lumOff val="25000"/>
                  </a:schemeClr>
                </a:solidFill>
                <a:latin typeface="Arial" panose="020B0604020202020204" pitchFamily="34" charset="0"/>
                <a:cs typeface="Arial" panose="020B0604020202020204" pitchFamily="34" charset="0"/>
              </a:rPr>
              <a:t>y </a:t>
            </a:r>
            <a:r>
              <a:rPr lang="es-MX" sz="2500" dirty="0" smtClean="0">
                <a:solidFill>
                  <a:schemeClr val="tx1">
                    <a:lumMod val="75000"/>
                    <a:lumOff val="25000"/>
                  </a:schemeClr>
                </a:solidFill>
                <a:latin typeface="Arial" panose="020B0604020202020204" pitchFamily="34" charset="0"/>
                <a:cs typeface="Arial" panose="020B0604020202020204" pitchFamily="34" charset="0"/>
              </a:rPr>
              <a:t>mecanismos para el gasto del LPM</a:t>
            </a:r>
            <a:endParaRPr lang="es-MX" sz="25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5" name="Rectángulo 4"/>
          <p:cNvSpPr/>
          <p:nvPr/>
        </p:nvSpPr>
        <p:spPr>
          <a:xfrm>
            <a:off x="951447" y="1348112"/>
            <a:ext cx="10647568" cy="923330"/>
          </a:xfrm>
          <a:prstGeom prst="rect">
            <a:avLst/>
          </a:prstGeom>
        </p:spPr>
        <p:txBody>
          <a:bodyPr wrap="square">
            <a:spAutoFit/>
          </a:bodyPr>
          <a:lstStyle/>
          <a:p>
            <a:pPr algn="just">
              <a:spcAft>
                <a:spcPts val="0"/>
              </a:spcAft>
              <a:buClr>
                <a:srgbClr val="D60093"/>
              </a:buClr>
              <a:buSzPct val="120000"/>
              <a:tabLst>
                <a:tab pos="2148840" algn="l"/>
              </a:tabLst>
            </a:pPr>
            <a:r>
              <a:rPr lang="es-MX" sz="1800" b="0" dirty="0" smtClean="0">
                <a:latin typeface="Arial" panose="020B0604020202020204" pitchFamily="34" charset="0"/>
                <a:ea typeface="Times New Roman" panose="02020603050405020304" pitchFamily="18" charset="0"/>
                <a:cs typeface="Times New Roman" panose="02020603050405020304" pitchFamily="18" charset="0"/>
              </a:rPr>
              <a:t>Al </a:t>
            </a:r>
            <a:r>
              <a:rPr lang="es-MX" sz="1800" b="0" dirty="0">
                <a:latin typeface="Arial" panose="020B0604020202020204" pitchFamily="34" charset="0"/>
                <a:ea typeface="Times New Roman" panose="02020603050405020304" pitchFamily="18" charset="0"/>
                <a:cs typeface="Times New Roman" panose="02020603050405020304" pitchFamily="18" charset="0"/>
              </a:rPr>
              <a:t>12 de junio del presente año, se recibieron </a:t>
            </a:r>
            <a:r>
              <a:rPr lang="es-MX" sz="1800" dirty="0" smtClean="0">
                <a:solidFill>
                  <a:srgbClr val="D60093"/>
                </a:solidFill>
                <a:latin typeface="Arial" panose="020B0604020202020204" pitchFamily="34" charset="0"/>
                <a:ea typeface="Times New Roman" panose="02020603050405020304" pitchFamily="18" charset="0"/>
                <a:cs typeface="Times New Roman" panose="02020603050405020304" pitchFamily="18" charset="0"/>
              </a:rPr>
              <a:t>113 </a:t>
            </a:r>
            <a:r>
              <a:rPr lang="es-MX" sz="1800" dirty="0">
                <a:solidFill>
                  <a:srgbClr val="D60093"/>
                </a:solidFill>
                <a:latin typeface="Arial" panose="020B0604020202020204" pitchFamily="34" charset="0"/>
                <a:ea typeface="Times New Roman" panose="02020603050405020304" pitchFamily="18" charset="0"/>
                <a:cs typeface="Times New Roman" panose="02020603050405020304" pitchFamily="18" charset="0"/>
              </a:rPr>
              <a:t>respuestas </a:t>
            </a:r>
            <a:r>
              <a:rPr lang="es-MX" sz="1800" b="0" dirty="0">
                <a:latin typeface="Arial" panose="020B0604020202020204" pitchFamily="34" charset="0"/>
                <a:ea typeface="Times New Roman" panose="02020603050405020304" pitchFamily="18" charset="0"/>
                <a:cs typeface="Times New Roman" panose="02020603050405020304" pitchFamily="18" charset="0"/>
              </a:rPr>
              <a:t>que representan el 41</a:t>
            </a:r>
            <a:r>
              <a:rPr lang="es-MX" sz="1800" b="0" dirty="0" smtClean="0">
                <a:latin typeface="Arial" panose="020B0604020202020204" pitchFamily="34" charset="0"/>
                <a:ea typeface="Times New Roman" panose="02020603050405020304" pitchFamily="18" charset="0"/>
                <a:cs typeface="Times New Roman" panose="02020603050405020304" pitchFamily="18" charset="0"/>
              </a:rPr>
              <a:t>% del total de partidos requeridos, </a:t>
            </a:r>
            <a:r>
              <a:rPr lang="es-MX" sz="1800" b="0" dirty="0">
                <a:latin typeface="Arial" panose="020B0604020202020204" pitchFamily="34" charset="0"/>
                <a:ea typeface="Times New Roman" panose="02020603050405020304" pitchFamily="18" charset="0"/>
                <a:cs typeface="Times New Roman" panose="02020603050405020304" pitchFamily="18" charset="0"/>
              </a:rPr>
              <a:t>correspondientes a 6 partidos nacionales y 107 </a:t>
            </a:r>
            <a:r>
              <a:rPr lang="es-MX" sz="1800" b="0" dirty="0" smtClean="0">
                <a:latin typeface="Arial" panose="020B0604020202020204" pitchFamily="34" charset="0"/>
                <a:ea typeface="Times New Roman" panose="02020603050405020304" pitchFamily="18" charset="0"/>
                <a:cs typeface="Times New Roman" panose="02020603050405020304" pitchFamily="18" charset="0"/>
              </a:rPr>
              <a:t>locales, de las cuales se identificaron los hallazgos y consideraciones relevantes siguientes: </a:t>
            </a:r>
          </a:p>
        </p:txBody>
      </p:sp>
      <p:sp>
        <p:nvSpPr>
          <p:cNvPr id="18" name="Chevron 11"/>
          <p:cNvSpPr/>
          <p:nvPr/>
        </p:nvSpPr>
        <p:spPr>
          <a:xfrm>
            <a:off x="316193" y="1591611"/>
            <a:ext cx="462164" cy="436331"/>
          </a:xfrm>
          <a:prstGeom prst="chevron">
            <a:avLst>
              <a:gd name="adj" fmla="val 33915"/>
            </a:avLst>
          </a:prstGeom>
          <a:solidFill>
            <a:srgbClr val="D5007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2400" b="0" i="0" u="none" strike="noStrike" kern="0" cap="none" spc="0" normalizeH="0" baseline="0" noProof="0" smtClean="0">
              <a:ln>
                <a:noFill/>
              </a:ln>
              <a:solidFill>
                <a:prstClr val="black"/>
              </a:solidFill>
              <a:effectLst/>
              <a:uLnTx/>
              <a:uFillTx/>
              <a:latin typeface="Arial" pitchFamily="34" charset="0"/>
              <a:ea typeface="맑은 고딕" panose="020B0503020000020004" pitchFamily="34" charset="-127"/>
              <a:cs typeface="Arial" pitchFamily="34" charset="0"/>
            </a:endParaRPr>
          </a:p>
        </p:txBody>
      </p:sp>
      <p:graphicFrame>
        <p:nvGraphicFramePr>
          <p:cNvPr id="22" name="Diagrama 21"/>
          <p:cNvGraphicFramePr/>
          <p:nvPr>
            <p:extLst>
              <p:ext uri="{D42A27DB-BD31-4B8C-83A1-F6EECF244321}">
                <p14:modId xmlns:p14="http://schemas.microsoft.com/office/powerpoint/2010/main" val="577407973"/>
              </p:ext>
            </p:extLst>
          </p:nvPr>
        </p:nvGraphicFramePr>
        <p:xfrm>
          <a:off x="407368" y="2348880"/>
          <a:ext cx="11521279" cy="41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7632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Conector recto 14"/>
          <p:cNvCxnSpPr/>
          <p:nvPr/>
        </p:nvCxnSpPr>
        <p:spPr>
          <a:xfrm>
            <a:off x="5519936" y="1141718"/>
            <a:ext cx="6672064" cy="0"/>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sp>
        <p:nvSpPr>
          <p:cNvPr id="4" name="CuadroTexto 3"/>
          <p:cNvSpPr txBox="1"/>
          <p:nvPr/>
        </p:nvSpPr>
        <p:spPr>
          <a:xfrm>
            <a:off x="3863752" y="79889"/>
            <a:ext cx="8146520" cy="1061829"/>
          </a:xfrm>
          <a:prstGeom prst="rect">
            <a:avLst/>
          </a:prstGeom>
          <a:noFill/>
        </p:spPr>
        <p:txBody>
          <a:bodyPr wrap="square" rtlCol="0">
            <a:spAutoFit/>
          </a:bodyPr>
          <a:lstStyle/>
          <a:p>
            <a:pPr algn="r"/>
            <a:r>
              <a:rPr lang="es-MX" sz="3800" dirty="0" smtClean="0">
                <a:solidFill>
                  <a:srgbClr val="CC0066"/>
                </a:solidFill>
                <a:latin typeface="Arial" panose="020B0604020202020204" pitchFamily="34" charset="0"/>
                <a:cs typeface="Arial" panose="020B0604020202020204" pitchFamily="34" charset="0"/>
              </a:rPr>
              <a:t>Acciones y procedimientos 2019 </a:t>
            </a:r>
            <a:endParaRPr lang="es-MX" sz="2500" dirty="0">
              <a:solidFill>
                <a:schemeClr val="tx1">
                  <a:lumMod val="75000"/>
                  <a:lumOff val="25000"/>
                </a:schemeClr>
              </a:solidFill>
              <a:latin typeface="Arial" panose="020B0604020202020204" pitchFamily="34" charset="0"/>
              <a:cs typeface="Arial" panose="020B0604020202020204" pitchFamily="34" charset="0"/>
            </a:endParaRPr>
          </a:p>
          <a:p>
            <a:pPr algn="r"/>
            <a:r>
              <a:rPr lang="es-MX" sz="2500" dirty="0" smtClean="0">
                <a:solidFill>
                  <a:schemeClr val="tx1">
                    <a:lumMod val="75000"/>
                    <a:lumOff val="25000"/>
                  </a:schemeClr>
                </a:solidFill>
                <a:latin typeface="Arial" panose="020B0604020202020204" pitchFamily="34" charset="0"/>
                <a:cs typeface="Arial" panose="020B0604020202020204" pitchFamily="34" charset="0"/>
              </a:rPr>
              <a:t>Pregunta </a:t>
            </a:r>
            <a:r>
              <a:rPr lang="es-MX" sz="2500" dirty="0" smtClean="0">
                <a:solidFill>
                  <a:schemeClr val="tx1">
                    <a:lumMod val="75000"/>
                    <a:lumOff val="25000"/>
                  </a:schemeClr>
                </a:solidFill>
                <a:latin typeface="Arial" panose="020B0604020202020204" pitchFamily="34" charset="0"/>
                <a:cs typeface="Arial" panose="020B0604020202020204" pitchFamily="34" charset="0"/>
              </a:rPr>
              <a:t>1</a:t>
            </a:r>
            <a:endParaRPr lang="es-MX" sz="25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5" name="Rectángulo 4"/>
          <p:cNvSpPr/>
          <p:nvPr/>
        </p:nvSpPr>
        <p:spPr>
          <a:xfrm>
            <a:off x="479376" y="1574974"/>
            <a:ext cx="10873208"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57200" indent="-457200" algn="just">
              <a:buFont typeface="+mj-lt"/>
              <a:buAutoNum type="arabicPeriod"/>
            </a:pPr>
            <a:r>
              <a:rPr lang="es-MX" sz="2000" b="0" dirty="0" smtClean="0">
                <a:solidFill>
                  <a:schemeClr val="tx1">
                    <a:lumMod val="85000"/>
                    <a:lumOff val="15000"/>
                  </a:schemeClr>
                </a:solidFill>
                <a:latin typeface="Arial" panose="020B0604020202020204" pitchFamily="34" charset="0"/>
                <a:cs typeface="Arial" panose="020B0604020202020204" pitchFamily="34" charset="0"/>
              </a:rPr>
              <a:t>Mencionar </a:t>
            </a:r>
            <a:r>
              <a:rPr lang="es-MX" sz="2000" b="0" dirty="0">
                <a:solidFill>
                  <a:schemeClr val="tx1">
                    <a:lumMod val="85000"/>
                    <a:lumOff val="15000"/>
                  </a:schemeClr>
                </a:solidFill>
                <a:latin typeface="Arial" panose="020B0604020202020204" pitchFamily="34" charset="0"/>
                <a:cs typeface="Arial" panose="020B0604020202020204" pitchFamily="34" charset="0"/>
              </a:rPr>
              <a:t>el área encargada de elaborar el Programa Anual de Trabajo (PAT) para la capacitación, promoción y desarrollo del liderazgo político de las mujeres, e informar la estructura e integración</a:t>
            </a:r>
            <a:r>
              <a:rPr lang="es-MX" sz="2000" b="0" dirty="0" smtClean="0">
                <a:solidFill>
                  <a:schemeClr val="tx1">
                    <a:lumMod val="85000"/>
                    <a:lumOff val="15000"/>
                  </a:schemeClr>
                </a:solidFill>
                <a:latin typeface="Arial" panose="020B0604020202020204" pitchFamily="34" charset="0"/>
                <a:cs typeface="Arial" panose="020B0604020202020204" pitchFamily="34" charset="0"/>
              </a:rPr>
              <a:t>.</a:t>
            </a:r>
            <a:endParaRPr lang="es-MX" sz="2000" b="0" dirty="0">
              <a:solidFill>
                <a:schemeClr val="tx1">
                  <a:lumMod val="85000"/>
                  <a:lumOff val="15000"/>
                </a:schemeClr>
              </a:solidFill>
              <a:latin typeface="Arial" panose="020B0604020202020204" pitchFamily="34" charset="0"/>
              <a:cs typeface="Arial" panose="020B0604020202020204" pitchFamily="34" charset="0"/>
            </a:endParaRPr>
          </a:p>
        </p:txBody>
      </p:sp>
      <p:graphicFrame>
        <p:nvGraphicFramePr>
          <p:cNvPr id="14" name="Tabla 13"/>
          <p:cNvGraphicFramePr>
            <a:graphicFrameLocks noGrp="1"/>
          </p:cNvGraphicFramePr>
          <p:nvPr>
            <p:extLst>
              <p:ext uri="{D42A27DB-BD31-4B8C-83A1-F6EECF244321}">
                <p14:modId xmlns:p14="http://schemas.microsoft.com/office/powerpoint/2010/main" val="1975052814"/>
              </p:ext>
            </p:extLst>
          </p:nvPr>
        </p:nvGraphicFramePr>
        <p:xfrm>
          <a:off x="585285" y="2996952"/>
          <a:ext cx="11026840" cy="2171700"/>
        </p:xfrm>
        <a:graphic>
          <a:graphicData uri="http://schemas.openxmlformats.org/drawingml/2006/table">
            <a:tbl>
              <a:tblPr>
                <a:tableStyleId>{9D7B26C5-4107-4FEC-AEDC-1716B250A1EF}</a:tableStyleId>
              </a:tblPr>
              <a:tblGrid>
                <a:gridCol w="2523896">
                  <a:extLst>
                    <a:ext uri="{9D8B030D-6E8A-4147-A177-3AD203B41FA5}">
                      <a16:colId xmlns:a16="http://schemas.microsoft.com/office/drawing/2014/main" val="1023634960"/>
                    </a:ext>
                  </a:extLst>
                </a:gridCol>
                <a:gridCol w="2235016">
                  <a:extLst>
                    <a:ext uri="{9D8B030D-6E8A-4147-A177-3AD203B41FA5}">
                      <a16:colId xmlns:a16="http://schemas.microsoft.com/office/drawing/2014/main" val="3955162985"/>
                    </a:ext>
                  </a:extLst>
                </a:gridCol>
                <a:gridCol w="1596440">
                  <a:extLst>
                    <a:ext uri="{9D8B030D-6E8A-4147-A177-3AD203B41FA5}">
                      <a16:colId xmlns:a16="http://schemas.microsoft.com/office/drawing/2014/main" val="3710836265"/>
                    </a:ext>
                  </a:extLst>
                </a:gridCol>
                <a:gridCol w="2082974">
                  <a:extLst>
                    <a:ext uri="{9D8B030D-6E8A-4147-A177-3AD203B41FA5}">
                      <a16:colId xmlns:a16="http://schemas.microsoft.com/office/drawing/2014/main" val="940717341"/>
                    </a:ext>
                  </a:extLst>
                </a:gridCol>
                <a:gridCol w="1676262">
                  <a:extLst>
                    <a:ext uri="{9D8B030D-6E8A-4147-A177-3AD203B41FA5}">
                      <a16:colId xmlns:a16="http://schemas.microsoft.com/office/drawing/2014/main" val="1966638246"/>
                    </a:ext>
                  </a:extLst>
                </a:gridCol>
                <a:gridCol w="912252">
                  <a:extLst>
                    <a:ext uri="{9D8B030D-6E8A-4147-A177-3AD203B41FA5}">
                      <a16:colId xmlns:a16="http://schemas.microsoft.com/office/drawing/2014/main" val="3956661570"/>
                    </a:ext>
                  </a:extLst>
                </a:gridCol>
              </a:tblGrid>
              <a:tr h="190500">
                <a:tc>
                  <a:txBody>
                    <a:bodyPr/>
                    <a:lstStyle/>
                    <a:p>
                      <a:pPr algn="l" fontAlgn="b"/>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s-MX" sz="2000" u="none" strike="noStrike" dirty="0">
                          <a:effectLst/>
                          <a:latin typeface="Arial" panose="020B0604020202020204" pitchFamily="34" charset="0"/>
                          <a:cs typeface="Arial" panose="020B0604020202020204" pitchFamily="34" charset="0"/>
                        </a:rPr>
                        <a:t>Tiene Organismo de Mujeres</a:t>
                      </a:r>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s-MX" sz="2000" u="none" strike="noStrike" dirty="0">
                          <a:effectLst/>
                          <a:latin typeface="Arial" panose="020B0604020202020204" pitchFamily="34" charset="0"/>
                          <a:cs typeface="Arial" panose="020B0604020202020204" pitchFamily="34" charset="0"/>
                        </a:rPr>
                        <a:t>Otra área encargada</a:t>
                      </a:r>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s-MX" sz="2000" u="none" strike="noStrike">
                          <a:effectLst/>
                          <a:latin typeface="Arial" panose="020B0604020202020204" pitchFamily="34" charset="0"/>
                          <a:cs typeface="Arial" panose="020B0604020202020204" pitchFamily="34" charset="0"/>
                        </a:rPr>
                        <a:t>Persona física responsable</a:t>
                      </a:r>
                      <a:endParaRPr lang="es-MX"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s-MX" sz="2000" u="none" strike="noStrike">
                          <a:effectLst/>
                          <a:latin typeface="Arial" panose="020B0604020202020204" pitchFamily="34" charset="0"/>
                          <a:cs typeface="Arial" panose="020B0604020202020204" pitchFamily="34" charset="0"/>
                        </a:rPr>
                        <a:t>Omiso o no especifica</a:t>
                      </a:r>
                      <a:endParaRPr lang="es-MX"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s-MX" sz="2000" b="1" u="none" strike="noStrike" dirty="0">
                          <a:effectLst/>
                          <a:latin typeface="Arial" panose="020B0604020202020204" pitchFamily="34" charset="0"/>
                          <a:cs typeface="Arial" panose="020B0604020202020204" pitchFamily="34" charset="0"/>
                        </a:rPr>
                        <a:t>Total</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1496755367"/>
                  </a:ext>
                </a:extLst>
              </a:tr>
              <a:tr h="190500">
                <a:tc>
                  <a:txBody>
                    <a:bodyPr/>
                    <a:lstStyle/>
                    <a:p>
                      <a:pPr algn="l" fontAlgn="b"/>
                      <a:r>
                        <a:rPr lang="es-MX" sz="2000" u="none" strike="noStrike">
                          <a:effectLst/>
                          <a:latin typeface="Arial" panose="020B0604020202020204" pitchFamily="34" charset="0"/>
                          <a:cs typeface="Arial" panose="020B0604020202020204" pitchFamily="34" charset="0"/>
                        </a:rPr>
                        <a:t>Partidos Políticos Nacionales</a:t>
                      </a:r>
                      <a:endParaRPr lang="es-MX"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u="none" strike="noStrike" dirty="0">
                          <a:effectLst/>
                          <a:latin typeface="Arial" panose="020B0604020202020204" pitchFamily="34" charset="0"/>
                          <a:cs typeface="Arial" panose="020B0604020202020204" pitchFamily="34" charset="0"/>
                        </a:rPr>
                        <a:t>5</a:t>
                      </a:r>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0" i="0" u="none" strike="noStrike" dirty="0" smtClean="0">
                          <a:solidFill>
                            <a:srgbClr val="000000"/>
                          </a:solidFill>
                          <a:effectLst/>
                          <a:latin typeface="Arial" panose="020B0604020202020204" pitchFamily="34" charset="0"/>
                          <a:cs typeface="Arial" panose="020B0604020202020204" pitchFamily="34" charset="0"/>
                        </a:rPr>
                        <a:t>-</a:t>
                      </a:r>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0" i="0" u="none" strike="noStrike" dirty="0" smtClean="0">
                          <a:solidFill>
                            <a:srgbClr val="000000"/>
                          </a:solidFill>
                          <a:effectLst/>
                          <a:latin typeface="Arial" panose="020B0604020202020204" pitchFamily="34" charset="0"/>
                          <a:cs typeface="Arial" panose="020B0604020202020204" pitchFamily="34" charset="0"/>
                        </a:rPr>
                        <a:t>-</a:t>
                      </a:r>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0" i="0" u="none" strike="noStrike" dirty="0" smtClean="0">
                          <a:solidFill>
                            <a:srgbClr val="000000"/>
                          </a:solidFill>
                          <a:effectLst/>
                          <a:latin typeface="Arial" panose="020B0604020202020204" pitchFamily="34" charset="0"/>
                          <a:cs typeface="Arial" panose="020B0604020202020204" pitchFamily="34" charset="0"/>
                        </a:rPr>
                        <a:t>-</a:t>
                      </a:r>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1" u="none" strike="noStrike" dirty="0">
                          <a:effectLst/>
                          <a:latin typeface="Arial" panose="020B0604020202020204" pitchFamily="34" charset="0"/>
                          <a:cs typeface="Arial" panose="020B0604020202020204" pitchFamily="34" charset="0"/>
                        </a:rPr>
                        <a:t>5</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3101898053"/>
                  </a:ext>
                </a:extLst>
              </a:tr>
              <a:tr h="190500">
                <a:tc>
                  <a:txBody>
                    <a:bodyPr/>
                    <a:lstStyle/>
                    <a:p>
                      <a:pPr algn="l" fontAlgn="b"/>
                      <a:r>
                        <a:rPr lang="es-MX" sz="2000" u="none" strike="noStrike">
                          <a:effectLst/>
                          <a:latin typeface="Arial" panose="020B0604020202020204" pitchFamily="34" charset="0"/>
                          <a:cs typeface="Arial" panose="020B0604020202020204" pitchFamily="34" charset="0"/>
                        </a:rPr>
                        <a:t>Partidos Políticos Locales</a:t>
                      </a:r>
                      <a:endParaRPr lang="es-MX"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u="none" strike="noStrike">
                          <a:effectLst/>
                          <a:latin typeface="Arial" panose="020B0604020202020204" pitchFamily="34" charset="0"/>
                          <a:cs typeface="Arial" panose="020B0604020202020204" pitchFamily="34" charset="0"/>
                        </a:rPr>
                        <a:t>76</a:t>
                      </a:r>
                      <a:endParaRPr lang="es-MX"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u="none" strike="noStrike" dirty="0">
                          <a:effectLst/>
                          <a:latin typeface="Arial" panose="020B0604020202020204" pitchFamily="34" charset="0"/>
                          <a:cs typeface="Arial" panose="020B0604020202020204" pitchFamily="34" charset="0"/>
                        </a:rPr>
                        <a:t>19</a:t>
                      </a:r>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u="none" strike="noStrike" dirty="0">
                          <a:effectLst/>
                          <a:latin typeface="Arial" panose="020B0604020202020204" pitchFamily="34" charset="0"/>
                          <a:cs typeface="Arial" panose="020B0604020202020204" pitchFamily="34" charset="0"/>
                        </a:rPr>
                        <a:t>6</a:t>
                      </a:r>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u="none" strike="noStrike" dirty="0">
                          <a:effectLst/>
                          <a:latin typeface="Arial" panose="020B0604020202020204" pitchFamily="34" charset="0"/>
                          <a:cs typeface="Arial" panose="020B0604020202020204" pitchFamily="34" charset="0"/>
                        </a:rPr>
                        <a:t>7</a:t>
                      </a:r>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1" u="none" strike="noStrike" dirty="0">
                          <a:effectLst/>
                          <a:latin typeface="Arial" panose="020B0604020202020204" pitchFamily="34" charset="0"/>
                          <a:cs typeface="Arial" panose="020B0604020202020204" pitchFamily="34" charset="0"/>
                        </a:rPr>
                        <a:t>108</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2651456995"/>
                  </a:ext>
                </a:extLst>
              </a:tr>
              <a:tr h="190500">
                <a:tc>
                  <a:txBody>
                    <a:bodyPr/>
                    <a:lstStyle/>
                    <a:p>
                      <a:pPr algn="ctr" fontAlgn="b"/>
                      <a:r>
                        <a:rPr lang="es-MX" sz="2000" b="1" i="0" u="none" strike="noStrike" dirty="0" smtClean="0">
                          <a:solidFill>
                            <a:srgbClr val="000000"/>
                          </a:solidFill>
                          <a:effectLst/>
                          <a:latin typeface="Arial" panose="020B0604020202020204" pitchFamily="34" charset="0"/>
                          <a:cs typeface="Arial" panose="020B0604020202020204" pitchFamily="34" charset="0"/>
                        </a:rPr>
                        <a:t>Total</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1" u="none" strike="noStrike" dirty="0">
                          <a:effectLst/>
                          <a:latin typeface="Arial" panose="020B0604020202020204" pitchFamily="34" charset="0"/>
                          <a:cs typeface="Arial" panose="020B0604020202020204" pitchFamily="34" charset="0"/>
                        </a:rPr>
                        <a:t>81</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1" u="none" strike="noStrike" dirty="0">
                          <a:effectLst/>
                          <a:latin typeface="Arial" panose="020B0604020202020204" pitchFamily="34" charset="0"/>
                          <a:cs typeface="Arial" panose="020B0604020202020204" pitchFamily="34" charset="0"/>
                        </a:rPr>
                        <a:t>19</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1" u="none" strike="noStrike" dirty="0">
                          <a:effectLst/>
                          <a:latin typeface="Arial" panose="020B0604020202020204" pitchFamily="34" charset="0"/>
                          <a:cs typeface="Arial" panose="020B0604020202020204" pitchFamily="34" charset="0"/>
                        </a:rPr>
                        <a:t>6</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1" u="none" strike="noStrike" dirty="0">
                          <a:effectLst/>
                          <a:latin typeface="Arial" panose="020B0604020202020204" pitchFamily="34" charset="0"/>
                          <a:cs typeface="Arial" panose="020B0604020202020204" pitchFamily="34" charset="0"/>
                        </a:rPr>
                        <a:t>7</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1" u="none" strike="noStrike" dirty="0">
                          <a:effectLst/>
                          <a:latin typeface="Arial" panose="020B0604020202020204" pitchFamily="34" charset="0"/>
                          <a:cs typeface="Arial" panose="020B0604020202020204" pitchFamily="34" charset="0"/>
                        </a:rPr>
                        <a:t>113</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1137657341"/>
                  </a:ext>
                </a:extLst>
              </a:tr>
            </a:tbl>
          </a:graphicData>
        </a:graphic>
      </p:graphicFrame>
      <p:sp>
        <p:nvSpPr>
          <p:cNvPr id="19" name="Elipse 18"/>
          <p:cNvSpPr/>
          <p:nvPr/>
        </p:nvSpPr>
        <p:spPr>
          <a:xfrm>
            <a:off x="3503712" y="5229200"/>
            <a:ext cx="1161769" cy="1161769"/>
          </a:xfrm>
          <a:prstGeom prst="ellipse">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TextBox 45"/>
          <p:cNvSpPr txBox="1"/>
          <p:nvPr/>
        </p:nvSpPr>
        <p:spPr>
          <a:xfrm>
            <a:off x="3503712" y="5600793"/>
            <a:ext cx="1161769" cy="461665"/>
          </a:xfrm>
          <a:prstGeom prst="rect">
            <a:avLst/>
          </a:prstGeom>
          <a:noFill/>
        </p:spPr>
        <p:txBody>
          <a:bodyPr wrap="square" rtlCol="0">
            <a:spAutoFit/>
          </a:bodyPr>
          <a:lstStyle/>
          <a:p>
            <a:pPr algn="ctr"/>
            <a:r>
              <a:rPr lang="en-US" altLang="ko-KR" sz="2400" b="1" dirty="0" smtClean="0">
                <a:solidFill>
                  <a:schemeClr val="bg1"/>
                </a:solidFill>
                <a:cs typeface="Arial" pitchFamily="34" charset="0"/>
              </a:rPr>
              <a:t>72%</a:t>
            </a:r>
            <a:endParaRPr lang="ko-KR" altLang="en-US" sz="2400" b="1" dirty="0">
              <a:solidFill>
                <a:schemeClr val="bg1"/>
              </a:solidFill>
              <a:cs typeface="Arial" pitchFamily="34" charset="0"/>
            </a:endParaRPr>
          </a:p>
        </p:txBody>
      </p:sp>
      <p:sp>
        <p:nvSpPr>
          <p:cNvPr id="21" name="Elipse 20"/>
          <p:cNvSpPr/>
          <p:nvPr/>
        </p:nvSpPr>
        <p:spPr>
          <a:xfrm>
            <a:off x="5533157" y="5229200"/>
            <a:ext cx="1161769" cy="1161769"/>
          </a:xfrm>
          <a:prstGeom prst="ellipse">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TextBox 45"/>
          <p:cNvSpPr txBox="1"/>
          <p:nvPr/>
        </p:nvSpPr>
        <p:spPr>
          <a:xfrm>
            <a:off x="5519936" y="5601908"/>
            <a:ext cx="1161769" cy="461665"/>
          </a:xfrm>
          <a:prstGeom prst="rect">
            <a:avLst/>
          </a:prstGeom>
          <a:noFill/>
        </p:spPr>
        <p:txBody>
          <a:bodyPr wrap="square" rtlCol="0">
            <a:spAutoFit/>
          </a:bodyPr>
          <a:lstStyle/>
          <a:p>
            <a:pPr algn="ctr"/>
            <a:r>
              <a:rPr lang="en-US" altLang="ko-KR" sz="2400" b="1" dirty="0" smtClean="0">
                <a:solidFill>
                  <a:schemeClr val="bg1"/>
                </a:solidFill>
                <a:cs typeface="Arial" pitchFamily="34" charset="0"/>
              </a:rPr>
              <a:t>17%</a:t>
            </a:r>
            <a:endParaRPr lang="ko-KR" altLang="en-US" sz="2400" b="1" dirty="0">
              <a:solidFill>
                <a:schemeClr val="bg1"/>
              </a:solidFill>
              <a:cs typeface="Arial" pitchFamily="34" charset="0"/>
            </a:endParaRPr>
          </a:p>
        </p:txBody>
      </p:sp>
      <p:sp>
        <p:nvSpPr>
          <p:cNvPr id="23" name="Elipse 22"/>
          <p:cNvSpPr/>
          <p:nvPr/>
        </p:nvSpPr>
        <p:spPr>
          <a:xfrm>
            <a:off x="7392144" y="5225845"/>
            <a:ext cx="1161769" cy="1161769"/>
          </a:xfrm>
          <a:prstGeom prst="ellipse">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TextBox 45"/>
          <p:cNvSpPr txBox="1"/>
          <p:nvPr/>
        </p:nvSpPr>
        <p:spPr>
          <a:xfrm>
            <a:off x="7507823" y="5562579"/>
            <a:ext cx="930411" cy="461665"/>
          </a:xfrm>
          <a:prstGeom prst="rect">
            <a:avLst/>
          </a:prstGeom>
          <a:noFill/>
        </p:spPr>
        <p:txBody>
          <a:bodyPr wrap="square" rtlCol="0">
            <a:spAutoFit/>
          </a:bodyPr>
          <a:lstStyle/>
          <a:p>
            <a:pPr algn="ctr"/>
            <a:r>
              <a:rPr lang="en-US" altLang="ko-KR" sz="2400" b="1" dirty="0" smtClean="0">
                <a:solidFill>
                  <a:schemeClr val="bg1"/>
                </a:solidFill>
                <a:cs typeface="Arial" pitchFamily="34" charset="0"/>
              </a:rPr>
              <a:t>5%</a:t>
            </a:r>
            <a:endParaRPr lang="ko-KR" altLang="en-US" sz="2400" b="1" dirty="0">
              <a:solidFill>
                <a:schemeClr val="bg1"/>
              </a:solidFill>
              <a:cs typeface="Arial" pitchFamily="34" charset="0"/>
            </a:endParaRPr>
          </a:p>
        </p:txBody>
      </p:sp>
      <p:sp>
        <p:nvSpPr>
          <p:cNvPr id="25" name="Elipse 24"/>
          <p:cNvSpPr/>
          <p:nvPr/>
        </p:nvSpPr>
        <p:spPr>
          <a:xfrm>
            <a:off x="9251131" y="5225845"/>
            <a:ext cx="1161769" cy="1161769"/>
          </a:xfrm>
          <a:prstGeom prst="ellipse">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6" name="TextBox 45"/>
          <p:cNvSpPr txBox="1"/>
          <p:nvPr/>
        </p:nvSpPr>
        <p:spPr>
          <a:xfrm>
            <a:off x="9366809" y="5560732"/>
            <a:ext cx="930411" cy="461665"/>
          </a:xfrm>
          <a:prstGeom prst="rect">
            <a:avLst/>
          </a:prstGeom>
          <a:noFill/>
        </p:spPr>
        <p:txBody>
          <a:bodyPr wrap="square" rtlCol="0">
            <a:spAutoFit/>
          </a:bodyPr>
          <a:lstStyle/>
          <a:p>
            <a:pPr algn="ctr"/>
            <a:r>
              <a:rPr lang="en-US" altLang="ko-KR" sz="2400" b="1" dirty="0" smtClean="0">
                <a:solidFill>
                  <a:schemeClr val="bg1"/>
                </a:solidFill>
                <a:cs typeface="Arial" pitchFamily="34" charset="0"/>
              </a:rPr>
              <a:t>6%</a:t>
            </a:r>
            <a:endParaRPr lang="ko-KR" altLang="en-US" sz="2400" b="1" dirty="0">
              <a:solidFill>
                <a:schemeClr val="bg1"/>
              </a:solidFill>
              <a:cs typeface="Arial" pitchFamily="34" charset="0"/>
            </a:endParaRPr>
          </a:p>
        </p:txBody>
      </p:sp>
    </p:spTree>
    <p:extLst>
      <p:ext uri="{BB962C8B-B14F-4D97-AF65-F5344CB8AC3E}">
        <p14:creationId xmlns:p14="http://schemas.microsoft.com/office/powerpoint/2010/main" val="9299570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Conector recto 14"/>
          <p:cNvCxnSpPr/>
          <p:nvPr/>
        </p:nvCxnSpPr>
        <p:spPr>
          <a:xfrm>
            <a:off x="5519936" y="1141718"/>
            <a:ext cx="6672064" cy="0"/>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sp>
        <p:nvSpPr>
          <p:cNvPr id="4" name="CuadroTexto 3"/>
          <p:cNvSpPr txBox="1"/>
          <p:nvPr/>
        </p:nvSpPr>
        <p:spPr>
          <a:xfrm>
            <a:off x="3863752" y="79889"/>
            <a:ext cx="8146520" cy="1061829"/>
          </a:xfrm>
          <a:prstGeom prst="rect">
            <a:avLst/>
          </a:prstGeom>
          <a:noFill/>
        </p:spPr>
        <p:txBody>
          <a:bodyPr wrap="square" rtlCol="0">
            <a:spAutoFit/>
          </a:bodyPr>
          <a:lstStyle/>
          <a:p>
            <a:pPr algn="r"/>
            <a:r>
              <a:rPr lang="es-MX" sz="3800" dirty="0" smtClean="0">
                <a:solidFill>
                  <a:srgbClr val="CC0066"/>
                </a:solidFill>
                <a:latin typeface="Arial" panose="020B0604020202020204" pitchFamily="34" charset="0"/>
                <a:cs typeface="Arial" panose="020B0604020202020204" pitchFamily="34" charset="0"/>
              </a:rPr>
              <a:t>Acciones y procedimientos 2019 </a:t>
            </a:r>
            <a:r>
              <a:rPr lang="es-MX" sz="2500" dirty="0" smtClean="0">
                <a:solidFill>
                  <a:schemeClr val="tx1">
                    <a:lumMod val="75000"/>
                    <a:lumOff val="25000"/>
                  </a:schemeClr>
                </a:solidFill>
                <a:latin typeface="Arial" panose="020B0604020202020204" pitchFamily="34" charset="0"/>
                <a:cs typeface="Arial" panose="020B0604020202020204" pitchFamily="34" charset="0"/>
              </a:rPr>
              <a:t>pregunta 2</a:t>
            </a:r>
            <a:endParaRPr lang="es-MX" sz="25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5" name="Rectángulo 4"/>
          <p:cNvSpPr/>
          <p:nvPr/>
        </p:nvSpPr>
        <p:spPr>
          <a:xfrm>
            <a:off x="551384" y="1367958"/>
            <a:ext cx="10873208"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57200" indent="-457200" algn="just">
              <a:buFont typeface="+mj-lt"/>
              <a:buAutoNum type="arabicPeriod" startAt="2"/>
            </a:pPr>
            <a:r>
              <a:rPr lang="es-MX" sz="2000" b="0" dirty="0">
                <a:solidFill>
                  <a:schemeClr val="tx1">
                    <a:lumMod val="85000"/>
                    <a:lumOff val="15000"/>
                  </a:schemeClr>
                </a:solidFill>
                <a:latin typeface="Arial" panose="020B0604020202020204" pitchFamily="34" charset="0"/>
                <a:cs typeface="Arial" panose="020B0604020202020204" pitchFamily="34" charset="0"/>
              </a:rPr>
              <a:t>Describir las acciones realizadas para la capacitación del personal encargado de integrar los PAT del liderazgo político de las mujeres.</a:t>
            </a:r>
          </a:p>
        </p:txBody>
      </p:sp>
      <p:graphicFrame>
        <p:nvGraphicFramePr>
          <p:cNvPr id="14" name="Tabla 13"/>
          <p:cNvGraphicFramePr>
            <a:graphicFrameLocks noGrp="1"/>
          </p:cNvGraphicFramePr>
          <p:nvPr>
            <p:extLst>
              <p:ext uri="{D42A27DB-BD31-4B8C-83A1-F6EECF244321}">
                <p14:modId xmlns:p14="http://schemas.microsoft.com/office/powerpoint/2010/main" val="1508095740"/>
              </p:ext>
            </p:extLst>
          </p:nvPr>
        </p:nvGraphicFramePr>
        <p:xfrm>
          <a:off x="1055440" y="2599084"/>
          <a:ext cx="10434279" cy="2171700"/>
        </p:xfrm>
        <a:graphic>
          <a:graphicData uri="http://schemas.openxmlformats.org/drawingml/2006/table">
            <a:tbl>
              <a:tblPr>
                <a:tableStyleId>{9D7B26C5-4107-4FEC-AEDC-1716B250A1EF}</a:tableStyleId>
              </a:tblPr>
              <a:tblGrid>
                <a:gridCol w="2816407">
                  <a:extLst>
                    <a:ext uri="{9D8B030D-6E8A-4147-A177-3AD203B41FA5}">
                      <a16:colId xmlns:a16="http://schemas.microsoft.com/office/drawing/2014/main" val="1023634960"/>
                    </a:ext>
                  </a:extLst>
                </a:gridCol>
                <a:gridCol w="2494047">
                  <a:extLst>
                    <a:ext uri="{9D8B030D-6E8A-4147-A177-3AD203B41FA5}">
                      <a16:colId xmlns:a16="http://schemas.microsoft.com/office/drawing/2014/main" val="3955162985"/>
                    </a:ext>
                  </a:extLst>
                </a:gridCol>
                <a:gridCol w="1781462">
                  <a:extLst>
                    <a:ext uri="{9D8B030D-6E8A-4147-A177-3AD203B41FA5}">
                      <a16:colId xmlns:a16="http://schemas.microsoft.com/office/drawing/2014/main" val="3710836265"/>
                    </a:ext>
                  </a:extLst>
                </a:gridCol>
                <a:gridCol w="2324384">
                  <a:extLst>
                    <a:ext uri="{9D8B030D-6E8A-4147-A177-3AD203B41FA5}">
                      <a16:colId xmlns:a16="http://schemas.microsoft.com/office/drawing/2014/main" val="940717341"/>
                    </a:ext>
                  </a:extLst>
                </a:gridCol>
                <a:gridCol w="1017979">
                  <a:extLst>
                    <a:ext uri="{9D8B030D-6E8A-4147-A177-3AD203B41FA5}">
                      <a16:colId xmlns:a16="http://schemas.microsoft.com/office/drawing/2014/main" val="3956661570"/>
                    </a:ext>
                  </a:extLst>
                </a:gridCol>
              </a:tblGrid>
              <a:tr h="190500">
                <a:tc>
                  <a:txBody>
                    <a:bodyPr/>
                    <a:lstStyle/>
                    <a:p>
                      <a:pPr algn="l" fontAlgn="b"/>
                      <a:endParaRPr lang="es-MX"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s-MX" sz="2000" b="0" i="0" u="none" strike="noStrike">
                          <a:solidFill>
                            <a:srgbClr val="000000"/>
                          </a:solidFill>
                          <a:effectLst/>
                          <a:latin typeface="Arial" panose="020B0604020202020204" pitchFamily="34" charset="0"/>
                          <a:cs typeface="Arial" panose="020B0604020202020204" pitchFamily="34" charset="0"/>
                        </a:rPr>
                        <a:t>Capacitación en el INE/OPL</a:t>
                      </a:r>
                    </a:p>
                  </a:txBody>
                  <a:tcPr marL="9525" marR="9525" marT="9525" marB="0" anchor="b"/>
                </a:tc>
                <a:tc>
                  <a:txBody>
                    <a:bodyPr/>
                    <a:lstStyle/>
                    <a:p>
                      <a:pPr algn="l" fontAlgn="b"/>
                      <a:r>
                        <a:rPr lang="es-MX" sz="2000" b="0" i="0" u="none" strike="noStrike">
                          <a:solidFill>
                            <a:srgbClr val="000000"/>
                          </a:solidFill>
                          <a:effectLst/>
                          <a:latin typeface="Arial" panose="020B0604020202020204" pitchFamily="34" charset="0"/>
                          <a:cs typeface="Arial" panose="020B0604020202020204" pitchFamily="34" charset="0"/>
                        </a:rPr>
                        <a:t>Capacitación en el CEN</a:t>
                      </a:r>
                    </a:p>
                  </a:txBody>
                  <a:tcPr marL="9525" marR="9525" marT="9525" marB="0" anchor="b"/>
                </a:tc>
                <a:tc>
                  <a:txBody>
                    <a:bodyPr/>
                    <a:lstStyle/>
                    <a:p>
                      <a:pPr algn="l" fontAlgn="b"/>
                      <a:r>
                        <a:rPr lang="es-MX" sz="2000" b="0" i="0" u="none" strike="noStrike">
                          <a:solidFill>
                            <a:srgbClr val="000000"/>
                          </a:solidFill>
                          <a:effectLst/>
                          <a:latin typeface="Arial" panose="020B0604020202020204" pitchFamily="34" charset="0"/>
                          <a:cs typeface="Arial" panose="020B0604020202020204" pitchFamily="34" charset="0"/>
                        </a:rPr>
                        <a:t>No realiza/Se apega a la normatividad</a:t>
                      </a:r>
                    </a:p>
                  </a:txBody>
                  <a:tcPr marL="9525" marR="9525" marT="9525" marB="0" anchor="b"/>
                </a:tc>
                <a:tc>
                  <a:txBody>
                    <a:bodyPr/>
                    <a:lstStyle/>
                    <a:p>
                      <a:pPr algn="l" fontAlgn="b"/>
                      <a:r>
                        <a:rPr lang="es-MX" sz="2000" b="1" i="0" u="none" strike="noStrike" dirty="0">
                          <a:solidFill>
                            <a:srgbClr val="000000"/>
                          </a:solidFill>
                          <a:effectLst/>
                          <a:latin typeface="Arial" panose="020B0604020202020204" pitchFamily="34" charset="0"/>
                          <a:cs typeface="Arial" panose="020B0604020202020204" pitchFamily="34" charset="0"/>
                        </a:rPr>
                        <a:t>Total</a:t>
                      </a:r>
                    </a:p>
                  </a:txBody>
                  <a:tcPr marL="9525" marR="9525" marT="9525" marB="0" anchor="b"/>
                </a:tc>
                <a:extLst>
                  <a:ext uri="{0D108BD9-81ED-4DB2-BD59-A6C34878D82A}">
                    <a16:rowId xmlns:a16="http://schemas.microsoft.com/office/drawing/2014/main" val="1496755367"/>
                  </a:ext>
                </a:extLst>
              </a:tr>
              <a:tr h="190500">
                <a:tc>
                  <a:txBody>
                    <a:bodyPr/>
                    <a:lstStyle/>
                    <a:p>
                      <a:pPr algn="l" fontAlgn="b"/>
                      <a:r>
                        <a:rPr lang="es-MX" sz="2000" u="none" strike="noStrike">
                          <a:effectLst/>
                          <a:latin typeface="Arial" panose="020B0604020202020204" pitchFamily="34" charset="0"/>
                          <a:cs typeface="Arial" panose="020B0604020202020204" pitchFamily="34" charset="0"/>
                        </a:rPr>
                        <a:t>Partidos Políticos Nacionales</a:t>
                      </a:r>
                      <a:endParaRPr lang="es-MX"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0" i="0" u="none" strike="noStrike" dirty="0">
                          <a:solidFill>
                            <a:srgbClr val="000000"/>
                          </a:solidFill>
                          <a:effectLst/>
                          <a:latin typeface="Arial" panose="020B0604020202020204" pitchFamily="34" charset="0"/>
                          <a:cs typeface="Arial" panose="020B0604020202020204" pitchFamily="34" charset="0"/>
                        </a:rPr>
                        <a:t>5</a:t>
                      </a:r>
                    </a:p>
                  </a:txBody>
                  <a:tcPr marL="9525" marR="9525" marT="9525" marB="0" anchor="b"/>
                </a:tc>
                <a:tc>
                  <a:txBody>
                    <a:bodyPr/>
                    <a:lstStyle/>
                    <a:p>
                      <a:pPr algn="ctr" fontAlgn="b"/>
                      <a:r>
                        <a:rPr lang="es-MX" sz="2000" b="0" i="0" u="none" strike="noStrike" dirty="0" smtClean="0">
                          <a:solidFill>
                            <a:srgbClr val="000000"/>
                          </a:solidFill>
                          <a:effectLst/>
                          <a:latin typeface="Arial" panose="020B0604020202020204" pitchFamily="34" charset="0"/>
                          <a:cs typeface="Arial" panose="020B0604020202020204" pitchFamily="34" charset="0"/>
                        </a:rPr>
                        <a:t>-</a:t>
                      </a:r>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0" i="0" u="none" strike="noStrike" dirty="0" smtClean="0">
                          <a:solidFill>
                            <a:srgbClr val="000000"/>
                          </a:solidFill>
                          <a:effectLst/>
                          <a:latin typeface="Arial" panose="020B0604020202020204" pitchFamily="34" charset="0"/>
                          <a:cs typeface="Arial" panose="020B0604020202020204" pitchFamily="34" charset="0"/>
                        </a:rPr>
                        <a:t>-</a:t>
                      </a:r>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1" i="0" u="none" strike="noStrike" dirty="0">
                          <a:solidFill>
                            <a:srgbClr val="000000"/>
                          </a:solidFill>
                          <a:effectLst/>
                          <a:latin typeface="Arial" panose="020B0604020202020204" pitchFamily="34" charset="0"/>
                          <a:cs typeface="Arial" panose="020B0604020202020204" pitchFamily="34" charset="0"/>
                        </a:rPr>
                        <a:t>5</a:t>
                      </a:r>
                    </a:p>
                  </a:txBody>
                  <a:tcPr marL="9525" marR="9525" marT="9525" marB="0" anchor="b"/>
                </a:tc>
                <a:extLst>
                  <a:ext uri="{0D108BD9-81ED-4DB2-BD59-A6C34878D82A}">
                    <a16:rowId xmlns:a16="http://schemas.microsoft.com/office/drawing/2014/main" val="3101898053"/>
                  </a:ext>
                </a:extLst>
              </a:tr>
              <a:tr h="190500">
                <a:tc>
                  <a:txBody>
                    <a:bodyPr/>
                    <a:lstStyle/>
                    <a:p>
                      <a:pPr algn="l" fontAlgn="b"/>
                      <a:r>
                        <a:rPr lang="es-MX" sz="2000" u="none" strike="noStrike">
                          <a:effectLst/>
                          <a:latin typeface="Arial" panose="020B0604020202020204" pitchFamily="34" charset="0"/>
                          <a:cs typeface="Arial" panose="020B0604020202020204" pitchFamily="34" charset="0"/>
                        </a:rPr>
                        <a:t>Partidos Políticos Locales</a:t>
                      </a:r>
                      <a:endParaRPr lang="es-MX"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0" i="0" u="none" strike="noStrike">
                          <a:solidFill>
                            <a:srgbClr val="000000"/>
                          </a:solidFill>
                          <a:effectLst/>
                          <a:latin typeface="Arial" panose="020B0604020202020204" pitchFamily="34" charset="0"/>
                          <a:cs typeface="Arial" panose="020B0604020202020204" pitchFamily="34" charset="0"/>
                        </a:rPr>
                        <a:t>67</a:t>
                      </a:r>
                    </a:p>
                  </a:txBody>
                  <a:tcPr marL="9525" marR="9525" marT="9525" marB="0" anchor="b"/>
                </a:tc>
                <a:tc>
                  <a:txBody>
                    <a:bodyPr/>
                    <a:lstStyle/>
                    <a:p>
                      <a:pPr algn="ctr" fontAlgn="b"/>
                      <a:r>
                        <a:rPr lang="es-MX" sz="2000" b="0" i="0" u="none" strike="noStrike" dirty="0">
                          <a:solidFill>
                            <a:srgbClr val="000000"/>
                          </a:solidFill>
                          <a:effectLst/>
                          <a:latin typeface="Arial" panose="020B0604020202020204" pitchFamily="34" charset="0"/>
                          <a:cs typeface="Arial" panose="020B0604020202020204" pitchFamily="34" charset="0"/>
                        </a:rPr>
                        <a:t>28</a:t>
                      </a:r>
                    </a:p>
                  </a:txBody>
                  <a:tcPr marL="9525" marR="9525" marT="9525" marB="0" anchor="b"/>
                </a:tc>
                <a:tc>
                  <a:txBody>
                    <a:bodyPr/>
                    <a:lstStyle/>
                    <a:p>
                      <a:pPr algn="ctr" fontAlgn="b"/>
                      <a:r>
                        <a:rPr lang="es-MX" sz="2000" b="0" i="0" u="none" strike="noStrike" dirty="0">
                          <a:solidFill>
                            <a:srgbClr val="000000"/>
                          </a:solidFill>
                          <a:effectLst/>
                          <a:latin typeface="Arial" panose="020B0604020202020204" pitchFamily="34" charset="0"/>
                          <a:cs typeface="Arial" panose="020B0604020202020204" pitchFamily="34" charset="0"/>
                        </a:rPr>
                        <a:t>13</a:t>
                      </a:r>
                    </a:p>
                  </a:txBody>
                  <a:tcPr marL="9525" marR="9525" marT="9525" marB="0" anchor="b"/>
                </a:tc>
                <a:tc>
                  <a:txBody>
                    <a:bodyPr/>
                    <a:lstStyle/>
                    <a:p>
                      <a:pPr algn="ctr" fontAlgn="b"/>
                      <a:r>
                        <a:rPr lang="es-MX" sz="2000" b="1" i="0" u="none" strike="noStrike" dirty="0">
                          <a:solidFill>
                            <a:srgbClr val="000000"/>
                          </a:solidFill>
                          <a:effectLst/>
                          <a:latin typeface="Arial" panose="020B0604020202020204" pitchFamily="34" charset="0"/>
                          <a:cs typeface="Arial" panose="020B0604020202020204" pitchFamily="34" charset="0"/>
                        </a:rPr>
                        <a:t>108</a:t>
                      </a:r>
                    </a:p>
                  </a:txBody>
                  <a:tcPr marL="9525" marR="9525" marT="9525" marB="0" anchor="b"/>
                </a:tc>
                <a:extLst>
                  <a:ext uri="{0D108BD9-81ED-4DB2-BD59-A6C34878D82A}">
                    <a16:rowId xmlns:a16="http://schemas.microsoft.com/office/drawing/2014/main" val="2651456995"/>
                  </a:ext>
                </a:extLst>
              </a:tr>
              <a:tr h="190500">
                <a:tc>
                  <a:txBody>
                    <a:bodyPr/>
                    <a:lstStyle/>
                    <a:p>
                      <a:pPr algn="ctr" fontAlgn="b"/>
                      <a:r>
                        <a:rPr lang="es-MX" sz="2000" b="1" i="0" u="none" strike="noStrike" dirty="0" smtClean="0">
                          <a:solidFill>
                            <a:srgbClr val="000000"/>
                          </a:solidFill>
                          <a:effectLst/>
                          <a:latin typeface="Arial" panose="020B0604020202020204" pitchFamily="34" charset="0"/>
                          <a:cs typeface="Arial" panose="020B0604020202020204" pitchFamily="34" charset="0"/>
                        </a:rPr>
                        <a:t>Total</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1" i="0" u="none" strike="noStrike" dirty="0">
                          <a:solidFill>
                            <a:srgbClr val="000000"/>
                          </a:solidFill>
                          <a:effectLst/>
                          <a:latin typeface="Arial" panose="020B0604020202020204" pitchFamily="34" charset="0"/>
                          <a:cs typeface="Arial" panose="020B0604020202020204" pitchFamily="34" charset="0"/>
                        </a:rPr>
                        <a:t>72</a:t>
                      </a:r>
                    </a:p>
                  </a:txBody>
                  <a:tcPr marL="9525" marR="9525" marT="9525" marB="0" anchor="b"/>
                </a:tc>
                <a:tc>
                  <a:txBody>
                    <a:bodyPr/>
                    <a:lstStyle/>
                    <a:p>
                      <a:pPr algn="ctr" fontAlgn="b"/>
                      <a:r>
                        <a:rPr lang="es-MX" sz="2000" b="1" i="0" u="none" strike="noStrike" dirty="0">
                          <a:solidFill>
                            <a:srgbClr val="000000"/>
                          </a:solidFill>
                          <a:effectLst/>
                          <a:latin typeface="Arial" panose="020B0604020202020204" pitchFamily="34" charset="0"/>
                          <a:cs typeface="Arial" panose="020B0604020202020204" pitchFamily="34" charset="0"/>
                        </a:rPr>
                        <a:t>28</a:t>
                      </a:r>
                    </a:p>
                  </a:txBody>
                  <a:tcPr marL="9525" marR="9525" marT="9525" marB="0" anchor="b"/>
                </a:tc>
                <a:tc>
                  <a:txBody>
                    <a:bodyPr/>
                    <a:lstStyle/>
                    <a:p>
                      <a:pPr algn="ctr" fontAlgn="b"/>
                      <a:r>
                        <a:rPr lang="es-MX" sz="2000" b="1" i="0" u="none" strike="noStrike">
                          <a:solidFill>
                            <a:srgbClr val="000000"/>
                          </a:solidFill>
                          <a:effectLst/>
                          <a:latin typeface="Arial" panose="020B0604020202020204" pitchFamily="34" charset="0"/>
                          <a:cs typeface="Arial" panose="020B0604020202020204" pitchFamily="34" charset="0"/>
                        </a:rPr>
                        <a:t>13</a:t>
                      </a:r>
                    </a:p>
                  </a:txBody>
                  <a:tcPr marL="9525" marR="9525" marT="9525" marB="0" anchor="b"/>
                </a:tc>
                <a:tc>
                  <a:txBody>
                    <a:bodyPr/>
                    <a:lstStyle/>
                    <a:p>
                      <a:pPr algn="ctr" fontAlgn="b"/>
                      <a:r>
                        <a:rPr lang="es-MX" sz="2000" b="1" i="0" u="none" strike="noStrike" dirty="0">
                          <a:solidFill>
                            <a:srgbClr val="000000"/>
                          </a:solidFill>
                          <a:effectLst/>
                          <a:latin typeface="Arial" panose="020B0604020202020204" pitchFamily="34" charset="0"/>
                          <a:cs typeface="Arial" panose="020B0604020202020204" pitchFamily="34" charset="0"/>
                        </a:rPr>
                        <a:t>113</a:t>
                      </a:r>
                    </a:p>
                  </a:txBody>
                  <a:tcPr marL="9525" marR="9525" marT="9525" marB="0" anchor="b"/>
                </a:tc>
                <a:extLst>
                  <a:ext uri="{0D108BD9-81ED-4DB2-BD59-A6C34878D82A}">
                    <a16:rowId xmlns:a16="http://schemas.microsoft.com/office/drawing/2014/main" val="1137657341"/>
                  </a:ext>
                </a:extLst>
              </a:tr>
            </a:tbl>
          </a:graphicData>
        </a:graphic>
      </p:graphicFrame>
      <p:sp>
        <p:nvSpPr>
          <p:cNvPr id="19" name="Elipse 18"/>
          <p:cNvSpPr/>
          <p:nvPr/>
        </p:nvSpPr>
        <p:spPr>
          <a:xfrm>
            <a:off x="4583832" y="4979847"/>
            <a:ext cx="1161769" cy="1161769"/>
          </a:xfrm>
          <a:prstGeom prst="ellipse">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TextBox 45"/>
          <p:cNvSpPr txBox="1"/>
          <p:nvPr/>
        </p:nvSpPr>
        <p:spPr>
          <a:xfrm>
            <a:off x="4583832" y="5351440"/>
            <a:ext cx="1161769" cy="461665"/>
          </a:xfrm>
          <a:prstGeom prst="rect">
            <a:avLst/>
          </a:prstGeom>
          <a:noFill/>
        </p:spPr>
        <p:txBody>
          <a:bodyPr wrap="square" rtlCol="0">
            <a:spAutoFit/>
          </a:bodyPr>
          <a:lstStyle/>
          <a:p>
            <a:pPr algn="ctr"/>
            <a:r>
              <a:rPr lang="en-US" altLang="ko-KR" sz="2400" b="1" dirty="0" smtClean="0">
                <a:solidFill>
                  <a:schemeClr val="bg1"/>
                </a:solidFill>
                <a:cs typeface="Arial" pitchFamily="34" charset="0"/>
              </a:rPr>
              <a:t>64%</a:t>
            </a:r>
            <a:endParaRPr lang="ko-KR" altLang="en-US" sz="2400" b="1" dirty="0">
              <a:solidFill>
                <a:schemeClr val="bg1"/>
              </a:solidFill>
              <a:cs typeface="Arial" pitchFamily="34" charset="0"/>
            </a:endParaRPr>
          </a:p>
        </p:txBody>
      </p:sp>
      <p:sp>
        <p:nvSpPr>
          <p:cNvPr id="21" name="Elipse 20"/>
          <p:cNvSpPr/>
          <p:nvPr/>
        </p:nvSpPr>
        <p:spPr>
          <a:xfrm>
            <a:off x="6613277" y="4979847"/>
            <a:ext cx="1161769" cy="1161769"/>
          </a:xfrm>
          <a:prstGeom prst="ellipse">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TextBox 45"/>
          <p:cNvSpPr txBox="1"/>
          <p:nvPr/>
        </p:nvSpPr>
        <p:spPr>
          <a:xfrm>
            <a:off x="6600056" y="5352555"/>
            <a:ext cx="1161769" cy="461665"/>
          </a:xfrm>
          <a:prstGeom prst="rect">
            <a:avLst/>
          </a:prstGeom>
          <a:noFill/>
        </p:spPr>
        <p:txBody>
          <a:bodyPr wrap="square" rtlCol="0">
            <a:spAutoFit/>
          </a:bodyPr>
          <a:lstStyle/>
          <a:p>
            <a:pPr algn="ctr"/>
            <a:r>
              <a:rPr lang="en-US" altLang="ko-KR" sz="2400" b="1" dirty="0" smtClean="0">
                <a:solidFill>
                  <a:schemeClr val="bg1"/>
                </a:solidFill>
                <a:cs typeface="Arial" pitchFamily="34" charset="0"/>
              </a:rPr>
              <a:t>25%</a:t>
            </a:r>
            <a:endParaRPr lang="ko-KR" altLang="en-US" sz="2400" b="1" dirty="0">
              <a:solidFill>
                <a:schemeClr val="bg1"/>
              </a:solidFill>
              <a:cs typeface="Arial" pitchFamily="34" charset="0"/>
            </a:endParaRPr>
          </a:p>
        </p:txBody>
      </p:sp>
      <p:sp>
        <p:nvSpPr>
          <p:cNvPr id="23" name="Elipse 22"/>
          <p:cNvSpPr/>
          <p:nvPr/>
        </p:nvSpPr>
        <p:spPr>
          <a:xfrm>
            <a:off x="8472264" y="4976492"/>
            <a:ext cx="1161769" cy="1161769"/>
          </a:xfrm>
          <a:prstGeom prst="ellipse">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TextBox 45"/>
          <p:cNvSpPr txBox="1"/>
          <p:nvPr/>
        </p:nvSpPr>
        <p:spPr>
          <a:xfrm>
            <a:off x="8587943" y="5313226"/>
            <a:ext cx="930411" cy="461665"/>
          </a:xfrm>
          <a:prstGeom prst="rect">
            <a:avLst/>
          </a:prstGeom>
          <a:noFill/>
        </p:spPr>
        <p:txBody>
          <a:bodyPr wrap="square" rtlCol="0">
            <a:spAutoFit/>
          </a:bodyPr>
          <a:lstStyle/>
          <a:p>
            <a:pPr algn="ctr"/>
            <a:r>
              <a:rPr lang="en-US" altLang="ko-KR" sz="2400" b="1" dirty="0" smtClean="0">
                <a:solidFill>
                  <a:schemeClr val="bg1"/>
                </a:solidFill>
                <a:cs typeface="Arial" pitchFamily="34" charset="0"/>
              </a:rPr>
              <a:t>11%</a:t>
            </a:r>
            <a:endParaRPr lang="ko-KR" altLang="en-US" sz="2400" b="1" dirty="0">
              <a:solidFill>
                <a:schemeClr val="bg1"/>
              </a:solidFill>
              <a:cs typeface="Arial" pitchFamily="34" charset="0"/>
            </a:endParaRPr>
          </a:p>
        </p:txBody>
      </p:sp>
    </p:spTree>
    <p:extLst>
      <p:ext uri="{BB962C8B-B14F-4D97-AF65-F5344CB8AC3E}">
        <p14:creationId xmlns:p14="http://schemas.microsoft.com/office/powerpoint/2010/main" val="2441213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Conector recto 14"/>
          <p:cNvCxnSpPr/>
          <p:nvPr/>
        </p:nvCxnSpPr>
        <p:spPr>
          <a:xfrm>
            <a:off x="5519936" y="1141718"/>
            <a:ext cx="6672064" cy="0"/>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sp>
        <p:nvSpPr>
          <p:cNvPr id="4" name="CuadroTexto 3"/>
          <p:cNvSpPr txBox="1"/>
          <p:nvPr/>
        </p:nvSpPr>
        <p:spPr>
          <a:xfrm>
            <a:off x="3863752" y="79889"/>
            <a:ext cx="8146520" cy="1061829"/>
          </a:xfrm>
          <a:prstGeom prst="rect">
            <a:avLst/>
          </a:prstGeom>
          <a:noFill/>
        </p:spPr>
        <p:txBody>
          <a:bodyPr wrap="square" rtlCol="0">
            <a:spAutoFit/>
          </a:bodyPr>
          <a:lstStyle/>
          <a:p>
            <a:pPr algn="r"/>
            <a:r>
              <a:rPr lang="es-MX" sz="3800" dirty="0" smtClean="0">
                <a:solidFill>
                  <a:srgbClr val="CC0066"/>
                </a:solidFill>
                <a:latin typeface="Arial" panose="020B0604020202020204" pitchFamily="34" charset="0"/>
                <a:cs typeface="Arial" panose="020B0604020202020204" pitchFamily="34" charset="0"/>
              </a:rPr>
              <a:t>Acciones y procedimientos 2019 </a:t>
            </a:r>
            <a:r>
              <a:rPr lang="es-MX" sz="2500" dirty="0" smtClean="0">
                <a:solidFill>
                  <a:schemeClr val="tx1">
                    <a:lumMod val="75000"/>
                    <a:lumOff val="25000"/>
                  </a:schemeClr>
                </a:solidFill>
                <a:latin typeface="Arial" panose="020B0604020202020204" pitchFamily="34" charset="0"/>
                <a:cs typeface="Arial" panose="020B0604020202020204" pitchFamily="34" charset="0"/>
              </a:rPr>
              <a:t>pregunta 3</a:t>
            </a:r>
            <a:endParaRPr lang="es-MX" sz="25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5" name="Rectángulo 4"/>
          <p:cNvSpPr/>
          <p:nvPr/>
        </p:nvSpPr>
        <p:spPr>
          <a:xfrm>
            <a:off x="551384" y="1367958"/>
            <a:ext cx="10873208"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57200" indent="-457200" algn="just">
              <a:buFont typeface="+mj-lt"/>
              <a:buAutoNum type="arabicPeriod" startAt="3"/>
            </a:pPr>
            <a:r>
              <a:rPr lang="es-MX" sz="2000" b="0" dirty="0">
                <a:solidFill>
                  <a:schemeClr val="tx1">
                    <a:lumMod val="85000"/>
                    <a:lumOff val="15000"/>
                  </a:schemeClr>
                </a:solidFill>
                <a:latin typeface="Arial" panose="020B0604020202020204" pitchFamily="34" charset="0"/>
                <a:cs typeface="Arial" panose="020B0604020202020204" pitchFamily="34" charset="0"/>
              </a:rPr>
              <a:t>Señalar las instancias partidistas y el procedimiento para asignar y aplicar los recursos del gasto programado del liderazgo político de las mujeres, así como el área responsable de su ejecución.</a:t>
            </a:r>
          </a:p>
        </p:txBody>
      </p:sp>
      <p:graphicFrame>
        <p:nvGraphicFramePr>
          <p:cNvPr id="14" name="Tabla 13"/>
          <p:cNvGraphicFramePr>
            <a:graphicFrameLocks noGrp="1"/>
          </p:cNvGraphicFramePr>
          <p:nvPr>
            <p:extLst>
              <p:ext uri="{D42A27DB-BD31-4B8C-83A1-F6EECF244321}">
                <p14:modId xmlns:p14="http://schemas.microsoft.com/office/powerpoint/2010/main" val="1294185743"/>
              </p:ext>
            </p:extLst>
          </p:nvPr>
        </p:nvGraphicFramePr>
        <p:xfrm>
          <a:off x="1631504" y="2708163"/>
          <a:ext cx="8975845" cy="1900487"/>
        </p:xfrm>
        <a:graphic>
          <a:graphicData uri="http://schemas.openxmlformats.org/drawingml/2006/table">
            <a:tbl>
              <a:tblPr>
                <a:tableStyleId>{9D7B26C5-4107-4FEC-AEDC-1716B250A1EF}</a:tableStyleId>
              </a:tblPr>
              <a:tblGrid>
                <a:gridCol w="3528392">
                  <a:extLst>
                    <a:ext uri="{9D8B030D-6E8A-4147-A177-3AD203B41FA5}">
                      <a16:colId xmlns:a16="http://schemas.microsoft.com/office/drawing/2014/main" val="1023634960"/>
                    </a:ext>
                  </a:extLst>
                </a:gridCol>
                <a:gridCol w="2349095">
                  <a:extLst>
                    <a:ext uri="{9D8B030D-6E8A-4147-A177-3AD203B41FA5}">
                      <a16:colId xmlns:a16="http://schemas.microsoft.com/office/drawing/2014/main" val="3955162985"/>
                    </a:ext>
                  </a:extLst>
                </a:gridCol>
                <a:gridCol w="1971682">
                  <a:extLst>
                    <a:ext uri="{9D8B030D-6E8A-4147-A177-3AD203B41FA5}">
                      <a16:colId xmlns:a16="http://schemas.microsoft.com/office/drawing/2014/main" val="3710836265"/>
                    </a:ext>
                  </a:extLst>
                </a:gridCol>
                <a:gridCol w="1126676">
                  <a:extLst>
                    <a:ext uri="{9D8B030D-6E8A-4147-A177-3AD203B41FA5}">
                      <a16:colId xmlns:a16="http://schemas.microsoft.com/office/drawing/2014/main" val="3956661570"/>
                    </a:ext>
                  </a:extLst>
                </a:gridCol>
              </a:tblGrid>
              <a:tr h="679876">
                <a:tc>
                  <a:txBody>
                    <a:bodyPr/>
                    <a:lstStyle/>
                    <a:p>
                      <a:pPr algn="l" fontAlgn="b"/>
                      <a:endParaRPr lang="es-MX"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u="none" strike="noStrike" dirty="0" smtClean="0">
                          <a:effectLst/>
                          <a:latin typeface="Arial" panose="020B0604020202020204" pitchFamily="34" charset="0"/>
                          <a:cs typeface="Arial" panose="020B0604020202020204" pitchFamily="34" charset="0"/>
                        </a:rPr>
                        <a:t>Organismo </a:t>
                      </a:r>
                      <a:r>
                        <a:rPr lang="es-MX" sz="2000" u="none" strike="noStrike" dirty="0">
                          <a:effectLst/>
                          <a:latin typeface="Arial" panose="020B0604020202020204" pitchFamily="34" charset="0"/>
                          <a:cs typeface="Arial" panose="020B0604020202020204" pitchFamily="34" charset="0"/>
                        </a:rPr>
                        <a:t>de Mujeres</a:t>
                      </a:r>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u="none" strike="noStrike" dirty="0" smtClean="0">
                          <a:effectLst/>
                          <a:latin typeface="Arial" panose="020B0604020202020204" pitchFamily="34" charset="0"/>
                          <a:cs typeface="Arial" panose="020B0604020202020204" pitchFamily="34" charset="0"/>
                        </a:rPr>
                        <a:t>Secretaría de Finanzas</a:t>
                      </a:r>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s-MX" sz="2000" b="1" u="none" strike="noStrike" dirty="0">
                          <a:effectLst/>
                          <a:latin typeface="Arial" panose="020B0604020202020204" pitchFamily="34" charset="0"/>
                          <a:cs typeface="Arial" panose="020B0604020202020204" pitchFamily="34" charset="0"/>
                        </a:rPr>
                        <a:t>Total</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1496755367"/>
                  </a:ext>
                </a:extLst>
              </a:tr>
              <a:tr h="401001">
                <a:tc>
                  <a:txBody>
                    <a:bodyPr/>
                    <a:lstStyle/>
                    <a:p>
                      <a:pPr algn="l" fontAlgn="b"/>
                      <a:r>
                        <a:rPr lang="es-MX" sz="2000" u="none" strike="noStrike">
                          <a:effectLst/>
                          <a:latin typeface="Arial" panose="020B0604020202020204" pitchFamily="34" charset="0"/>
                          <a:cs typeface="Arial" panose="020B0604020202020204" pitchFamily="34" charset="0"/>
                        </a:rPr>
                        <a:t>Partidos Políticos Nacionales</a:t>
                      </a:r>
                      <a:endParaRPr lang="es-MX"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u="none" strike="noStrike" dirty="0" smtClean="0">
                          <a:effectLst/>
                          <a:latin typeface="Arial" panose="020B0604020202020204" pitchFamily="34" charset="0"/>
                          <a:cs typeface="Arial" panose="020B0604020202020204" pitchFamily="34" charset="0"/>
                        </a:rPr>
                        <a:t>2</a:t>
                      </a:r>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0" i="0" u="none" strike="noStrike" dirty="0" smtClean="0">
                          <a:solidFill>
                            <a:srgbClr val="000000"/>
                          </a:solidFill>
                          <a:effectLst/>
                          <a:latin typeface="Arial" panose="020B0604020202020204" pitchFamily="34" charset="0"/>
                          <a:cs typeface="Arial" panose="020B0604020202020204" pitchFamily="34" charset="0"/>
                        </a:rPr>
                        <a:t>3</a:t>
                      </a:r>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1" u="none" strike="noStrike" dirty="0">
                          <a:effectLst/>
                          <a:latin typeface="Arial" panose="020B0604020202020204" pitchFamily="34" charset="0"/>
                          <a:cs typeface="Arial" panose="020B0604020202020204" pitchFamily="34" charset="0"/>
                        </a:rPr>
                        <a:t>5</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3101898053"/>
                  </a:ext>
                </a:extLst>
              </a:tr>
              <a:tr h="474442">
                <a:tc>
                  <a:txBody>
                    <a:bodyPr/>
                    <a:lstStyle/>
                    <a:p>
                      <a:pPr algn="l" fontAlgn="b"/>
                      <a:r>
                        <a:rPr lang="es-MX" sz="2000" u="none" strike="noStrike">
                          <a:effectLst/>
                          <a:latin typeface="Arial" panose="020B0604020202020204" pitchFamily="34" charset="0"/>
                          <a:cs typeface="Arial" panose="020B0604020202020204" pitchFamily="34" charset="0"/>
                        </a:rPr>
                        <a:t>Partidos Políticos Locales</a:t>
                      </a:r>
                      <a:endParaRPr lang="es-MX"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u="none" strike="noStrike" dirty="0" smtClean="0">
                          <a:effectLst/>
                          <a:latin typeface="Arial" panose="020B0604020202020204" pitchFamily="34" charset="0"/>
                          <a:cs typeface="Arial" panose="020B0604020202020204" pitchFamily="34" charset="0"/>
                        </a:rPr>
                        <a:t>7</a:t>
                      </a:r>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u="none" strike="noStrike" dirty="0" smtClean="0">
                          <a:effectLst/>
                          <a:latin typeface="Arial" panose="020B0604020202020204" pitchFamily="34" charset="0"/>
                          <a:cs typeface="Arial" panose="020B0604020202020204" pitchFamily="34" charset="0"/>
                        </a:rPr>
                        <a:t>101</a:t>
                      </a:r>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1" u="none" strike="noStrike" dirty="0">
                          <a:effectLst/>
                          <a:latin typeface="Arial" panose="020B0604020202020204" pitchFamily="34" charset="0"/>
                          <a:cs typeface="Arial" panose="020B0604020202020204" pitchFamily="34" charset="0"/>
                        </a:rPr>
                        <a:t>108</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2651456995"/>
                  </a:ext>
                </a:extLst>
              </a:tr>
              <a:tr h="345168">
                <a:tc>
                  <a:txBody>
                    <a:bodyPr/>
                    <a:lstStyle/>
                    <a:p>
                      <a:pPr algn="ctr" fontAlgn="b"/>
                      <a:r>
                        <a:rPr lang="es-MX" sz="2000" b="1" i="0" u="none" strike="noStrike" dirty="0" smtClean="0">
                          <a:solidFill>
                            <a:srgbClr val="000000"/>
                          </a:solidFill>
                          <a:effectLst/>
                          <a:latin typeface="Arial" panose="020B0604020202020204" pitchFamily="34" charset="0"/>
                          <a:cs typeface="Arial" panose="020B0604020202020204" pitchFamily="34" charset="0"/>
                        </a:rPr>
                        <a:t>Total</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1" u="none" strike="noStrike" dirty="0" smtClean="0">
                          <a:effectLst/>
                          <a:latin typeface="Arial" panose="020B0604020202020204" pitchFamily="34" charset="0"/>
                          <a:cs typeface="Arial" panose="020B0604020202020204" pitchFamily="34" charset="0"/>
                        </a:rPr>
                        <a:t>9</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1" u="none" strike="noStrike" dirty="0" smtClean="0">
                          <a:effectLst/>
                          <a:latin typeface="Arial" panose="020B0604020202020204" pitchFamily="34" charset="0"/>
                          <a:cs typeface="Arial" panose="020B0604020202020204" pitchFamily="34" charset="0"/>
                        </a:rPr>
                        <a:t>104</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1" u="none" strike="noStrike" dirty="0">
                          <a:effectLst/>
                          <a:latin typeface="Arial" panose="020B0604020202020204" pitchFamily="34" charset="0"/>
                          <a:cs typeface="Arial" panose="020B0604020202020204" pitchFamily="34" charset="0"/>
                        </a:rPr>
                        <a:t>113</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1137657341"/>
                  </a:ext>
                </a:extLst>
              </a:tr>
            </a:tbl>
          </a:graphicData>
        </a:graphic>
      </p:graphicFrame>
      <p:sp>
        <p:nvSpPr>
          <p:cNvPr id="19" name="Elipse 18"/>
          <p:cNvSpPr/>
          <p:nvPr/>
        </p:nvSpPr>
        <p:spPr>
          <a:xfrm>
            <a:off x="5845133" y="4757788"/>
            <a:ext cx="1161769" cy="1161769"/>
          </a:xfrm>
          <a:prstGeom prst="ellipse">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TextBox 45"/>
          <p:cNvSpPr txBox="1"/>
          <p:nvPr/>
        </p:nvSpPr>
        <p:spPr>
          <a:xfrm>
            <a:off x="5845133" y="5129381"/>
            <a:ext cx="1161769" cy="461665"/>
          </a:xfrm>
          <a:prstGeom prst="rect">
            <a:avLst/>
          </a:prstGeom>
          <a:noFill/>
        </p:spPr>
        <p:txBody>
          <a:bodyPr wrap="square" rtlCol="0">
            <a:spAutoFit/>
          </a:bodyPr>
          <a:lstStyle/>
          <a:p>
            <a:pPr algn="ctr"/>
            <a:r>
              <a:rPr lang="en-US" altLang="ko-KR" sz="2400" b="1" dirty="0" smtClean="0">
                <a:solidFill>
                  <a:schemeClr val="bg1"/>
                </a:solidFill>
                <a:cs typeface="Arial" pitchFamily="34" charset="0"/>
              </a:rPr>
              <a:t>8%</a:t>
            </a:r>
            <a:endParaRPr lang="ko-KR" altLang="en-US" sz="2400" b="1" dirty="0">
              <a:solidFill>
                <a:schemeClr val="bg1"/>
              </a:solidFill>
              <a:cs typeface="Arial" pitchFamily="34" charset="0"/>
            </a:endParaRPr>
          </a:p>
        </p:txBody>
      </p:sp>
      <p:sp>
        <p:nvSpPr>
          <p:cNvPr id="21" name="Elipse 20"/>
          <p:cNvSpPr/>
          <p:nvPr/>
        </p:nvSpPr>
        <p:spPr>
          <a:xfrm>
            <a:off x="7874578" y="4757788"/>
            <a:ext cx="1161769" cy="1161769"/>
          </a:xfrm>
          <a:prstGeom prst="ellipse">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TextBox 45"/>
          <p:cNvSpPr txBox="1"/>
          <p:nvPr/>
        </p:nvSpPr>
        <p:spPr>
          <a:xfrm>
            <a:off x="7968208" y="5117987"/>
            <a:ext cx="930411" cy="461665"/>
          </a:xfrm>
          <a:prstGeom prst="rect">
            <a:avLst/>
          </a:prstGeom>
          <a:noFill/>
        </p:spPr>
        <p:txBody>
          <a:bodyPr wrap="square" rtlCol="0">
            <a:spAutoFit/>
          </a:bodyPr>
          <a:lstStyle/>
          <a:p>
            <a:pPr algn="ctr"/>
            <a:r>
              <a:rPr lang="en-US" altLang="ko-KR" sz="2400" b="1" dirty="0" smtClean="0">
                <a:solidFill>
                  <a:schemeClr val="bg1"/>
                </a:solidFill>
                <a:cs typeface="Arial" pitchFamily="34" charset="0"/>
              </a:rPr>
              <a:t>92%</a:t>
            </a:r>
            <a:endParaRPr lang="ko-KR" altLang="en-US" sz="2400" b="1" dirty="0">
              <a:solidFill>
                <a:schemeClr val="bg1"/>
              </a:solidFill>
              <a:cs typeface="Arial" pitchFamily="34" charset="0"/>
            </a:endParaRPr>
          </a:p>
        </p:txBody>
      </p:sp>
    </p:spTree>
    <p:extLst>
      <p:ext uri="{BB962C8B-B14F-4D97-AF65-F5344CB8AC3E}">
        <p14:creationId xmlns:p14="http://schemas.microsoft.com/office/powerpoint/2010/main" val="12134843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271441" y="1167425"/>
            <a:ext cx="5650523" cy="50698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9" name="Rectángulo 8"/>
          <p:cNvSpPr/>
          <p:nvPr/>
        </p:nvSpPr>
        <p:spPr>
          <a:xfrm>
            <a:off x="3270037" y="1488862"/>
            <a:ext cx="5651927" cy="1477328"/>
          </a:xfrm>
          <a:prstGeom prst="rect">
            <a:avLst/>
          </a:prstGeom>
        </p:spPr>
        <p:txBody>
          <a:bodyPr wrap="square">
            <a:spAutoFit/>
          </a:bodyPr>
          <a:lstStyle/>
          <a:p>
            <a:pPr algn="ctr"/>
            <a:r>
              <a:rPr lang="es-MX" sz="3000" b="0" spc="300" dirty="0">
                <a:solidFill>
                  <a:schemeClr val="tx1">
                    <a:lumMod val="75000"/>
                    <a:lumOff val="25000"/>
                  </a:schemeClr>
                </a:solidFill>
                <a:latin typeface="Century Gothic" panose="020B0502020202020204" pitchFamily="34" charset="0"/>
                <a:cs typeface="Arial" panose="020B0604020202020204" pitchFamily="34" charset="0"/>
              </a:rPr>
              <a:t>Ejercicio del gasto programado </a:t>
            </a:r>
            <a:r>
              <a:rPr lang="es-MX" sz="3000" b="0" spc="300" dirty="0" smtClean="0">
                <a:solidFill>
                  <a:schemeClr val="tx1">
                    <a:lumMod val="75000"/>
                    <a:lumOff val="25000"/>
                  </a:schemeClr>
                </a:solidFill>
                <a:latin typeface="Century Gothic" panose="020B0502020202020204" pitchFamily="34" charset="0"/>
                <a:cs typeface="Arial" panose="020B0604020202020204" pitchFamily="34" charset="0"/>
              </a:rPr>
              <a:t>durante </a:t>
            </a:r>
            <a:r>
              <a:rPr lang="es-MX" sz="3000" b="0" spc="300" dirty="0">
                <a:solidFill>
                  <a:schemeClr val="tx1">
                    <a:lumMod val="75000"/>
                    <a:lumOff val="25000"/>
                  </a:schemeClr>
                </a:solidFill>
                <a:latin typeface="Century Gothic" panose="020B0502020202020204" pitchFamily="34" charset="0"/>
                <a:cs typeface="Arial" panose="020B0604020202020204" pitchFamily="34" charset="0"/>
              </a:rPr>
              <a:t>el </a:t>
            </a:r>
            <a:r>
              <a:rPr lang="es-MX" sz="3000" b="0" spc="300" dirty="0" smtClean="0">
                <a:solidFill>
                  <a:schemeClr val="tx1">
                    <a:lumMod val="75000"/>
                    <a:lumOff val="25000"/>
                  </a:schemeClr>
                </a:solidFill>
                <a:latin typeface="Century Gothic" panose="020B0502020202020204" pitchFamily="34" charset="0"/>
                <a:cs typeface="Arial" panose="020B0604020202020204" pitchFamily="34" charset="0"/>
              </a:rPr>
              <a:t>2019</a:t>
            </a:r>
            <a:endParaRPr lang="es-MX" sz="3000" spc="-150" dirty="0">
              <a:solidFill>
                <a:srgbClr val="CC0066"/>
              </a:solidFill>
              <a:latin typeface="Century Gothic" panose="020B0502020202020204" pitchFamily="34" charset="0"/>
              <a:cs typeface="Arial" panose="020B0604020202020204" pitchFamily="34" charset="0"/>
            </a:endParaRPr>
          </a:p>
        </p:txBody>
      </p:sp>
      <p:grpSp>
        <p:nvGrpSpPr>
          <p:cNvPr id="5" name="Grupo 4"/>
          <p:cNvGrpSpPr/>
          <p:nvPr/>
        </p:nvGrpSpPr>
        <p:grpSpPr>
          <a:xfrm>
            <a:off x="3845750" y="3745690"/>
            <a:ext cx="4500500" cy="2488022"/>
            <a:chOff x="14357" y="2499164"/>
            <a:chExt cx="6840760" cy="4098188"/>
          </a:xfrm>
        </p:grpSpPr>
        <p:grpSp>
          <p:nvGrpSpPr>
            <p:cNvPr id="6" name="Grupo 5"/>
            <p:cNvGrpSpPr/>
            <p:nvPr/>
          </p:nvGrpSpPr>
          <p:grpSpPr>
            <a:xfrm>
              <a:off x="14357" y="2499164"/>
              <a:ext cx="6840760" cy="4098188"/>
              <a:chOff x="14357" y="2499164"/>
              <a:chExt cx="6840760" cy="4098188"/>
            </a:xfrm>
          </p:grpSpPr>
          <p:pic>
            <p:nvPicPr>
              <p:cNvPr id="8" name="13 Imagen" descr="flecha.png"/>
              <p:cNvPicPr>
                <a:picLocks noChangeAspect="1"/>
              </p:cNvPicPr>
              <p:nvPr/>
            </p:nvPicPr>
            <p:blipFill>
              <a:blip r:embed="rId2" cstate="print">
                <a:duotone>
                  <a:schemeClr val="accent3">
                    <a:shade val="45000"/>
                    <a:satMod val="135000"/>
                  </a:schemeClr>
                  <a:prstClr val="white"/>
                </a:duotone>
              </a:blip>
              <a:stretch>
                <a:fillRect/>
              </a:stretch>
            </p:blipFill>
            <p:spPr>
              <a:xfrm>
                <a:off x="14357" y="2734422"/>
                <a:ext cx="6840000" cy="3862930"/>
              </a:xfrm>
              <a:prstGeom prst="rect">
                <a:avLst/>
              </a:prstGeom>
              <a:noFill/>
            </p:spPr>
          </p:pic>
          <p:pic>
            <p:nvPicPr>
              <p:cNvPr id="10" name="15 Imagen" descr="4.png"/>
              <p:cNvPicPr>
                <a:picLocks noChangeAspect="1"/>
              </p:cNvPicPr>
              <p:nvPr/>
            </p:nvPicPr>
            <p:blipFill>
              <a:blip r:embed="rId3" cstate="print">
                <a:duotone>
                  <a:schemeClr val="accent3">
                    <a:shade val="45000"/>
                    <a:satMod val="135000"/>
                  </a:schemeClr>
                  <a:prstClr val="white"/>
                </a:duotone>
              </a:blip>
              <a:srcRect b="5574"/>
              <a:stretch>
                <a:fillRect/>
              </a:stretch>
            </p:blipFill>
            <p:spPr>
              <a:xfrm>
                <a:off x="4023274" y="3600450"/>
                <a:ext cx="1319675" cy="2903778"/>
              </a:xfrm>
              <a:prstGeom prst="rect">
                <a:avLst/>
              </a:prstGeom>
            </p:spPr>
          </p:pic>
          <p:pic>
            <p:nvPicPr>
              <p:cNvPr id="11" name="29 Imagen" descr="linea 1.png"/>
              <p:cNvPicPr>
                <a:picLocks noChangeAspect="1"/>
              </p:cNvPicPr>
              <p:nvPr/>
            </p:nvPicPr>
            <p:blipFill>
              <a:blip r:embed="rId4" cstate="print">
                <a:duotone>
                  <a:schemeClr val="accent3">
                    <a:shade val="45000"/>
                    <a:satMod val="135000"/>
                  </a:schemeClr>
                  <a:prstClr val="white"/>
                </a:duotone>
              </a:blip>
              <a:stretch>
                <a:fillRect/>
              </a:stretch>
            </p:blipFill>
            <p:spPr>
              <a:xfrm>
                <a:off x="878452" y="4371371"/>
                <a:ext cx="19354" cy="900000"/>
              </a:xfrm>
              <a:prstGeom prst="rect">
                <a:avLst/>
              </a:prstGeom>
            </p:spPr>
          </p:pic>
          <p:pic>
            <p:nvPicPr>
              <p:cNvPr id="12" name="32 Imagen" descr="linea 2.png"/>
              <p:cNvPicPr>
                <a:picLocks noChangeAspect="1"/>
              </p:cNvPicPr>
              <p:nvPr/>
            </p:nvPicPr>
            <p:blipFill>
              <a:blip r:embed="rId5" cstate="print">
                <a:duotone>
                  <a:schemeClr val="accent3">
                    <a:shade val="45000"/>
                    <a:satMod val="135000"/>
                  </a:schemeClr>
                  <a:prstClr val="white"/>
                </a:duotone>
              </a:blip>
              <a:stretch>
                <a:fillRect/>
              </a:stretch>
            </p:blipFill>
            <p:spPr>
              <a:xfrm>
                <a:off x="2030580" y="4227356"/>
                <a:ext cx="17067" cy="1152000"/>
              </a:xfrm>
              <a:prstGeom prst="rect">
                <a:avLst/>
              </a:prstGeom>
            </p:spPr>
          </p:pic>
          <p:pic>
            <p:nvPicPr>
              <p:cNvPr id="13" name="30 Imagen" descr="1.png"/>
              <p:cNvPicPr>
                <a:picLocks noChangeAspect="1"/>
              </p:cNvPicPr>
              <p:nvPr/>
            </p:nvPicPr>
            <p:blipFill>
              <a:blip r:embed="rId6" cstate="print">
                <a:duotone>
                  <a:schemeClr val="accent3">
                    <a:shade val="45000"/>
                    <a:satMod val="135000"/>
                  </a:schemeClr>
                  <a:prstClr val="white"/>
                </a:duotone>
              </a:blip>
              <a:stretch>
                <a:fillRect/>
              </a:stretch>
            </p:blipFill>
            <p:spPr>
              <a:xfrm>
                <a:off x="484561" y="3507276"/>
                <a:ext cx="825940" cy="850322"/>
              </a:xfrm>
              <a:prstGeom prst="rect">
                <a:avLst/>
              </a:prstGeom>
            </p:spPr>
          </p:pic>
          <p:pic>
            <p:nvPicPr>
              <p:cNvPr id="14" name="33 Imagen" descr="3.png"/>
              <p:cNvPicPr>
                <a:picLocks noChangeAspect="1"/>
              </p:cNvPicPr>
              <p:nvPr/>
            </p:nvPicPr>
            <p:blipFill>
              <a:blip r:embed="rId7" cstate="print">
                <a:duotone>
                  <a:schemeClr val="accent3">
                    <a:shade val="45000"/>
                    <a:satMod val="135000"/>
                  </a:schemeClr>
                  <a:prstClr val="white"/>
                </a:duotone>
              </a:blip>
              <a:stretch>
                <a:fillRect/>
              </a:stretch>
            </p:blipFill>
            <p:spPr>
              <a:xfrm>
                <a:off x="1670541" y="3579284"/>
                <a:ext cx="792088" cy="792088"/>
              </a:xfrm>
              <a:prstGeom prst="rect">
                <a:avLst/>
              </a:prstGeom>
            </p:spPr>
          </p:pic>
          <p:pic>
            <p:nvPicPr>
              <p:cNvPr id="15" name="35 Imagen" descr="2.png"/>
              <p:cNvPicPr>
                <a:picLocks noChangeAspect="1"/>
              </p:cNvPicPr>
              <p:nvPr/>
            </p:nvPicPr>
            <p:blipFill>
              <a:blip r:embed="rId8" cstate="print">
                <a:duotone>
                  <a:schemeClr val="accent3">
                    <a:shade val="45000"/>
                    <a:satMod val="135000"/>
                  </a:schemeClr>
                  <a:prstClr val="white"/>
                </a:duotone>
              </a:blip>
              <a:srcRect t="65625"/>
              <a:stretch>
                <a:fillRect/>
              </a:stretch>
            </p:blipFill>
            <p:spPr>
              <a:xfrm>
                <a:off x="1670541" y="5019444"/>
                <a:ext cx="805799" cy="792088"/>
              </a:xfrm>
              <a:prstGeom prst="rect">
                <a:avLst/>
              </a:prstGeom>
            </p:spPr>
          </p:pic>
          <p:pic>
            <p:nvPicPr>
              <p:cNvPr id="16" name="36 Imagen" descr="2.png"/>
              <p:cNvPicPr>
                <a:picLocks noChangeAspect="1"/>
              </p:cNvPicPr>
              <p:nvPr/>
            </p:nvPicPr>
            <p:blipFill>
              <a:blip r:embed="rId9" cstate="print">
                <a:duotone>
                  <a:schemeClr val="accent3">
                    <a:shade val="45000"/>
                    <a:satMod val="135000"/>
                  </a:schemeClr>
                  <a:prstClr val="white"/>
                </a:duotone>
              </a:blip>
              <a:stretch>
                <a:fillRect/>
              </a:stretch>
            </p:blipFill>
            <p:spPr>
              <a:xfrm>
                <a:off x="466275" y="4947436"/>
                <a:ext cx="844226" cy="844226"/>
              </a:xfrm>
              <a:prstGeom prst="rect">
                <a:avLst/>
              </a:prstGeom>
            </p:spPr>
          </p:pic>
          <p:pic>
            <p:nvPicPr>
              <p:cNvPr id="17" name="40 Imagen" descr="6.png"/>
              <p:cNvPicPr>
                <a:picLocks noChangeAspect="1"/>
              </p:cNvPicPr>
              <p:nvPr/>
            </p:nvPicPr>
            <p:blipFill>
              <a:blip r:embed="rId10" cstate="print">
                <a:duotone>
                  <a:schemeClr val="accent3">
                    <a:shade val="45000"/>
                    <a:satMod val="135000"/>
                  </a:schemeClr>
                  <a:prstClr val="white"/>
                </a:duotone>
              </a:blip>
              <a:stretch>
                <a:fillRect/>
              </a:stretch>
            </p:blipFill>
            <p:spPr>
              <a:xfrm>
                <a:off x="2966685" y="5091452"/>
                <a:ext cx="792088" cy="792088"/>
              </a:xfrm>
              <a:prstGeom prst="rect">
                <a:avLst/>
              </a:prstGeom>
            </p:spPr>
          </p:pic>
          <p:pic>
            <p:nvPicPr>
              <p:cNvPr id="18" name="41 Imagen" descr="5.png"/>
              <p:cNvPicPr>
                <a:picLocks noChangeAspect="1"/>
              </p:cNvPicPr>
              <p:nvPr/>
            </p:nvPicPr>
            <p:blipFill>
              <a:blip r:embed="rId11" cstate="print">
                <a:duotone>
                  <a:schemeClr val="accent3">
                    <a:shade val="45000"/>
                    <a:satMod val="135000"/>
                  </a:schemeClr>
                  <a:prstClr val="white"/>
                </a:duotone>
              </a:blip>
              <a:stretch>
                <a:fillRect/>
              </a:stretch>
            </p:blipFill>
            <p:spPr>
              <a:xfrm>
                <a:off x="2894677" y="3867316"/>
                <a:ext cx="889942" cy="889942"/>
              </a:xfrm>
              <a:prstGeom prst="rect">
                <a:avLst/>
              </a:prstGeom>
            </p:spPr>
          </p:pic>
          <p:pic>
            <p:nvPicPr>
              <p:cNvPr id="19" name="42 Imagen" descr="linea 4.png"/>
              <p:cNvPicPr>
                <a:picLocks noChangeAspect="1"/>
              </p:cNvPicPr>
              <p:nvPr/>
            </p:nvPicPr>
            <p:blipFill>
              <a:blip r:embed="rId12" cstate="print">
                <a:duotone>
                  <a:schemeClr val="accent3">
                    <a:shade val="45000"/>
                    <a:satMod val="135000"/>
                  </a:schemeClr>
                  <a:prstClr val="white"/>
                </a:duotone>
              </a:blip>
              <a:stretch>
                <a:fillRect/>
              </a:stretch>
            </p:blipFill>
            <p:spPr>
              <a:xfrm>
                <a:off x="5486965" y="3039332"/>
                <a:ext cx="936104" cy="972000"/>
              </a:xfrm>
              <a:prstGeom prst="rect">
                <a:avLst/>
              </a:prstGeom>
            </p:spPr>
          </p:pic>
          <p:pic>
            <p:nvPicPr>
              <p:cNvPr id="20" name="43 Imagen" descr="8.png"/>
              <p:cNvPicPr>
                <a:picLocks noChangeAspect="1"/>
              </p:cNvPicPr>
              <p:nvPr/>
            </p:nvPicPr>
            <p:blipFill>
              <a:blip r:embed="rId13" cstate="print">
                <a:duotone>
                  <a:schemeClr val="accent3">
                    <a:shade val="45000"/>
                    <a:satMod val="135000"/>
                  </a:schemeClr>
                  <a:prstClr val="white"/>
                </a:duotone>
              </a:blip>
              <a:stretch>
                <a:fillRect/>
              </a:stretch>
            </p:blipFill>
            <p:spPr>
              <a:xfrm>
                <a:off x="5126925" y="2499164"/>
                <a:ext cx="772218" cy="772218"/>
              </a:xfrm>
              <a:prstGeom prst="rect">
                <a:avLst/>
              </a:prstGeom>
            </p:spPr>
          </p:pic>
          <p:pic>
            <p:nvPicPr>
              <p:cNvPr id="21" name="45 Imagen" descr="linea 5.png"/>
              <p:cNvPicPr>
                <a:picLocks noChangeAspect="1"/>
              </p:cNvPicPr>
              <p:nvPr/>
            </p:nvPicPr>
            <p:blipFill>
              <a:blip r:embed="rId14" cstate="print">
                <a:duotone>
                  <a:schemeClr val="accent3">
                    <a:shade val="45000"/>
                    <a:satMod val="135000"/>
                  </a:schemeClr>
                  <a:prstClr val="white"/>
                </a:duotone>
              </a:blip>
              <a:srcRect t="4445"/>
              <a:stretch>
                <a:fillRect/>
              </a:stretch>
            </p:blipFill>
            <p:spPr>
              <a:xfrm>
                <a:off x="5795575" y="3939324"/>
                <a:ext cx="699502" cy="1547992"/>
              </a:xfrm>
              <a:prstGeom prst="rect">
                <a:avLst/>
              </a:prstGeom>
            </p:spPr>
          </p:pic>
          <p:pic>
            <p:nvPicPr>
              <p:cNvPr id="22" name="46 Imagen" descr="9.png"/>
              <p:cNvPicPr>
                <a:picLocks noChangeAspect="1"/>
              </p:cNvPicPr>
              <p:nvPr/>
            </p:nvPicPr>
            <p:blipFill>
              <a:blip r:embed="rId15" cstate="print">
                <a:duotone>
                  <a:schemeClr val="accent3">
                    <a:shade val="45000"/>
                    <a:satMod val="135000"/>
                  </a:schemeClr>
                  <a:prstClr val="white"/>
                </a:duotone>
              </a:blip>
              <a:stretch>
                <a:fillRect/>
              </a:stretch>
            </p:blipFill>
            <p:spPr>
              <a:xfrm>
                <a:off x="6020034" y="3617440"/>
                <a:ext cx="835083" cy="825940"/>
              </a:xfrm>
              <a:prstGeom prst="rect">
                <a:avLst/>
              </a:prstGeom>
            </p:spPr>
          </p:pic>
          <p:pic>
            <p:nvPicPr>
              <p:cNvPr id="23" name="47 Imagen" descr="10.png"/>
              <p:cNvPicPr>
                <a:picLocks noChangeAspect="1"/>
              </p:cNvPicPr>
              <p:nvPr/>
            </p:nvPicPr>
            <p:blipFill>
              <a:blip r:embed="rId16" cstate="print">
                <a:duotone>
                  <a:schemeClr val="accent3">
                    <a:shade val="45000"/>
                    <a:satMod val="135000"/>
                  </a:schemeClr>
                  <a:prstClr val="white"/>
                </a:duotone>
              </a:blip>
              <a:stretch>
                <a:fillRect/>
              </a:stretch>
            </p:blipFill>
            <p:spPr>
              <a:xfrm>
                <a:off x="5486965" y="5235468"/>
                <a:ext cx="825940" cy="825940"/>
              </a:xfrm>
              <a:prstGeom prst="rect">
                <a:avLst/>
              </a:prstGeom>
            </p:spPr>
          </p:pic>
        </p:grpSp>
        <p:pic>
          <p:nvPicPr>
            <p:cNvPr id="7" name="39 Imagen" descr="linea 2.png"/>
            <p:cNvPicPr>
              <a:picLocks noChangeAspect="1"/>
            </p:cNvPicPr>
            <p:nvPr/>
          </p:nvPicPr>
          <p:blipFill>
            <a:blip r:embed="rId5" cstate="print">
              <a:duotone>
                <a:schemeClr val="accent3">
                  <a:shade val="45000"/>
                  <a:satMod val="135000"/>
                </a:schemeClr>
                <a:prstClr val="white"/>
              </a:duotone>
            </a:blip>
            <a:stretch>
              <a:fillRect/>
            </a:stretch>
          </p:blipFill>
          <p:spPr>
            <a:xfrm>
              <a:off x="3326730" y="4725144"/>
              <a:ext cx="8003" cy="540000"/>
            </a:xfrm>
            <a:prstGeom prst="rect">
              <a:avLst/>
            </a:prstGeom>
          </p:spPr>
        </p:pic>
      </p:grpSp>
    </p:spTree>
    <p:extLst>
      <p:ext uri="{BB962C8B-B14F-4D97-AF65-F5344CB8AC3E}">
        <p14:creationId xmlns:p14="http://schemas.microsoft.com/office/powerpoint/2010/main" val="38919684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Conector recto 14"/>
          <p:cNvCxnSpPr/>
          <p:nvPr/>
        </p:nvCxnSpPr>
        <p:spPr>
          <a:xfrm>
            <a:off x="5519936" y="1141718"/>
            <a:ext cx="6672064" cy="0"/>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sp>
        <p:nvSpPr>
          <p:cNvPr id="4" name="CuadroTexto 3"/>
          <p:cNvSpPr txBox="1"/>
          <p:nvPr/>
        </p:nvSpPr>
        <p:spPr>
          <a:xfrm>
            <a:off x="3863752" y="79889"/>
            <a:ext cx="8146520" cy="1061829"/>
          </a:xfrm>
          <a:prstGeom prst="rect">
            <a:avLst/>
          </a:prstGeom>
          <a:noFill/>
        </p:spPr>
        <p:txBody>
          <a:bodyPr wrap="square" rtlCol="0">
            <a:spAutoFit/>
          </a:bodyPr>
          <a:lstStyle/>
          <a:p>
            <a:pPr algn="r"/>
            <a:r>
              <a:rPr lang="es-MX" sz="3800" dirty="0" smtClean="0">
                <a:solidFill>
                  <a:srgbClr val="CC0066"/>
                </a:solidFill>
                <a:latin typeface="Arial" panose="020B0604020202020204" pitchFamily="34" charset="0"/>
                <a:cs typeface="Arial" panose="020B0604020202020204" pitchFamily="34" charset="0"/>
              </a:rPr>
              <a:t>Acciones y procedimientos 2019 </a:t>
            </a:r>
            <a:r>
              <a:rPr lang="es-MX" sz="2500" dirty="0" smtClean="0">
                <a:solidFill>
                  <a:schemeClr val="tx1">
                    <a:lumMod val="75000"/>
                    <a:lumOff val="25000"/>
                  </a:schemeClr>
                </a:solidFill>
                <a:latin typeface="Arial" panose="020B0604020202020204" pitchFamily="34" charset="0"/>
                <a:cs typeface="Arial" panose="020B0604020202020204" pitchFamily="34" charset="0"/>
              </a:rPr>
              <a:t>pregunta </a:t>
            </a:r>
            <a:r>
              <a:rPr lang="es-MX" sz="2500" dirty="0" smtClean="0">
                <a:solidFill>
                  <a:schemeClr val="tx1">
                    <a:lumMod val="75000"/>
                    <a:lumOff val="25000"/>
                  </a:schemeClr>
                </a:solidFill>
                <a:latin typeface="Arial" panose="020B0604020202020204" pitchFamily="34" charset="0"/>
                <a:cs typeface="Arial" panose="020B0604020202020204" pitchFamily="34" charset="0"/>
              </a:rPr>
              <a:t>4</a:t>
            </a:r>
            <a:endParaRPr lang="es-MX" sz="25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5" name="Rectángulo 4"/>
          <p:cNvSpPr/>
          <p:nvPr/>
        </p:nvSpPr>
        <p:spPr>
          <a:xfrm>
            <a:off x="551384" y="1367958"/>
            <a:ext cx="10873208"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57200" indent="-457200" algn="just">
              <a:buFont typeface="+mj-lt"/>
              <a:buAutoNum type="arabicPeriod" startAt="4"/>
            </a:pPr>
            <a:r>
              <a:rPr lang="es-MX" sz="2000" b="0" dirty="0">
                <a:solidFill>
                  <a:schemeClr val="tx1">
                    <a:lumMod val="85000"/>
                    <a:lumOff val="15000"/>
                  </a:schemeClr>
                </a:solidFill>
                <a:latin typeface="Arial" panose="020B0604020202020204" pitchFamily="34" charset="0"/>
                <a:cs typeface="Arial" panose="020B0604020202020204" pitchFamily="34" charset="0"/>
              </a:rPr>
              <a:t>Indicar las acciones realizadas para el seguimiento de los proyectos y actividades contenidos en su PAT y el área encargada.</a:t>
            </a:r>
          </a:p>
        </p:txBody>
      </p:sp>
      <p:graphicFrame>
        <p:nvGraphicFramePr>
          <p:cNvPr id="14" name="Tabla 13"/>
          <p:cNvGraphicFramePr>
            <a:graphicFrameLocks noGrp="1"/>
          </p:cNvGraphicFramePr>
          <p:nvPr>
            <p:extLst>
              <p:ext uri="{D42A27DB-BD31-4B8C-83A1-F6EECF244321}">
                <p14:modId xmlns:p14="http://schemas.microsoft.com/office/powerpoint/2010/main" val="1331284399"/>
              </p:ext>
            </p:extLst>
          </p:nvPr>
        </p:nvGraphicFramePr>
        <p:xfrm>
          <a:off x="425409" y="2688928"/>
          <a:ext cx="11377263" cy="2171700"/>
        </p:xfrm>
        <a:graphic>
          <a:graphicData uri="http://schemas.openxmlformats.org/drawingml/2006/table">
            <a:tbl>
              <a:tblPr>
                <a:tableStyleId>{9D7B26C5-4107-4FEC-AEDC-1716B250A1EF}</a:tableStyleId>
              </a:tblPr>
              <a:tblGrid>
                <a:gridCol w="2592288">
                  <a:extLst>
                    <a:ext uri="{9D8B030D-6E8A-4147-A177-3AD203B41FA5}">
                      <a16:colId xmlns:a16="http://schemas.microsoft.com/office/drawing/2014/main" val="1023634960"/>
                    </a:ext>
                  </a:extLst>
                </a:gridCol>
                <a:gridCol w="2520280">
                  <a:extLst>
                    <a:ext uri="{9D8B030D-6E8A-4147-A177-3AD203B41FA5}">
                      <a16:colId xmlns:a16="http://schemas.microsoft.com/office/drawing/2014/main" val="3955162985"/>
                    </a:ext>
                  </a:extLst>
                </a:gridCol>
                <a:gridCol w="2620271">
                  <a:extLst>
                    <a:ext uri="{9D8B030D-6E8A-4147-A177-3AD203B41FA5}">
                      <a16:colId xmlns:a16="http://schemas.microsoft.com/office/drawing/2014/main" val="3710836265"/>
                    </a:ext>
                  </a:extLst>
                </a:gridCol>
                <a:gridCol w="2132257">
                  <a:extLst>
                    <a:ext uri="{9D8B030D-6E8A-4147-A177-3AD203B41FA5}">
                      <a16:colId xmlns:a16="http://schemas.microsoft.com/office/drawing/2014/main" val="940717341"/>
                    </a:ext>
                  </a:extLst>
                </a:gridCol>
                <a:gridCol w="1512167">
                  <a:extLst>
                    <a:ext uri="{9D8B030D-6E8A-4147-A177-3AD203B41FA5}">
                      <a16:colId xmlns:a16="http://schemas.microsoft.com/office/drawing/2014/main" val="3956661570"/>
                    </a:ext>
                  </a:extLst>
                </a:gridCol>
              </a:tblGrid>
              <a:tr h="190500">
                <a:tc>
                  <a:txBody>
                    <a:bodyPr/>
                    <a:lstStyle/>
                    <a:p>
                      <a:pPr algn="l" fontAlgn="b"/>
                      <a:endParaRPr lang="es-MX"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marL="0" algn="ctr" defTabSz="914400" rtl="0" eaLnBrk="1" fontAlgn="b" latinLnBrk="0" hangingPunct="1"/>
                      <a:r>
                        <a:rPr lang="es-MX" sz="2000" u="none" strike="noStrike" kern="1200" dirty="0">
                          <a:solidFill>
                            <a:schemeClr val="tx1"/>
                          </a:solidFill>
                          <a:effectLst/>
                          <a:latin typeface="Arial" panose="020B0604020202020204" pitchFamily="34" charset="0"/>
                          <a:ea typeface="+mn-ea"/>
                          <a:cs typeface="Arial" panose="020B0604020202020204" pitchFamily="34" charset="0"/>
                        </a:rPr>
                        <a:t>Acciones de seguimiento al PAT</a:t>
                      </a:r>
                    </a:p>
                  </a:txBody>
                  <a:tcPr marL="9525" marR="9525" marT="9525" marB="0" anchor="b"/>
                </a:tc>
                <a:tc>
                  <a:txBody>
                    <a:bodyPr/>
                    <a:lstStyle/>
                    <a:p>
                      <a:pPr marL="0" algn="ctr" defTabSz="914400" rtl="0" eaLnBrk="1" fontAlgn="b" latinLnBrk="0" hangingPunct="1"/>
                      <a:r>
                        <a:rPr lang="es-MX" sz="2000" u="none" strike="noStrike" kern="1200" dirty="0">
                          <a:solidFill>
                            <a:schemeClr val="tx1"/>
                          </a:solidFill>
                          <a:effectLst/>
                          <a:latin typeface="Arial" panose="020B0604020202020204" pitchFamily="34" charset="0"/>
                          <a:ea typeface="+mn-ea"/>
                          <a:cs typeface="Arial" panose="020B0604020202020204" pitchFamily="34" charset="0"/>
                        </a:rPr>
                        <a:t>Reuniones e Informes internos</a:t>
                      </a:r>
                    </a:p>
                  </a:txBody>
                  <a:tcPr marL="9525" marR="9525" marT="9525" marB="0" anchor="b"/>
                </a:tc>
                <a:tc>
                  <a:txBody>
                    <a:bodyPr/>
                    <a:lstStyle/>
                    <a:p>
                      <a:pPr marL="0" algn="ctr" defTabSz="914400" rtl="0" eaLnBrk="1" fontAlgn="b" latinLnBrk="0" hangingPunct="1"/>
                      <a:r>
                        <a:rPr lang="es-MX" sz="2000" u="none" strike="noStrike" kern="1200" dirty="0">
                          <a:solidFill>
                            <a:schemeClr val="tx1"/>
                          </a:solidFill>
                          <a:effectLst/>
                          <a:latin typeface="Arial" panose="020B0604020202020204" pitchFamily="34" charset="0"/>
                          <a:ea typeface="+mn-ea"/>
                          <a:cs typeface="Arial" panose="020B0604020202020204" pitchFamily="34" charset="0"/>
                        </a:rPr>
                        <a:t>No realizan acciones</a:t>
                      </a:r>
                    </a:p>
                  </a:txBody>
                  <a:tcPr marL="9525" marR="9525" marT="9525" marB="0" anchor="b"/>
                </a:tc>
                <a:tc>
                  <a:txBody>
                    <a:bodyPr/>
                    <a:lstStyle/>
                    <a:p>
                      <a:pPr algn="ctr" fontAlgn="b"/>
                      <a:r>
                        <a:rPr lang="es-MX" sz="2000" b="1" u="none" strike="noStrike" dirty="0">
                          <a:effectLst/>
                          <a:latin typeface="Arial" panose="020B0604020202020204" pitchFamily="34" charset="0"/>
                          <a:cs typeface="Arial" panose="020B0604020202020204" pitchFamily="34" charset="0"/>
                        </a:rPr>
                        <a:t>Total</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1496755367"/>
                  </a:ext>
                </a:extLst>
              </a:tr>
              <a:tr h="190500">
                <a:tc>
                  <a:txBody>
                    <a:bodyPr/>
                    <a:lstStyle/>
                    <a:p>
                      <a:pPr algn="l" fontAlgn="b"/>
                      <a:r>
                        <a:rPr lang="es-MX" sz="2000" u="none" strike="noStrike">
                          <a:effectLst/>
                          <a:latin typeface="Arial" panose="020B0604020202020204" pitchFamily="34" charset="0"/>
                          <a:cs typeface="Arial" panose="020B0604020202020204" pitchFamily="34" charset="0"/>
                        </a:rPr>
                        <a:t>Partidos Políticos Nacionales</a:t>
                      </a:r>
                      <a:endParaRPr lang="es-MX"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u="none" strike="noStrike" dirty="0" smtClean="0">
                          <a:effectLst/>
                          <a:latin typeface="Arial" panose="020B0604020202020204" pitchFamily="34" charset="0"/>
                          <a:cs typeface="Arial" panose="020B0604020202020204" pitchFamily="34" charset="0"/>
                        </a:rPr>
                        <a:t>3</a:t>
                      </a:r>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0" i="0" u="none" strike="noStrike" dirty="0" smtClean="0">
                          <a:solidFill>
                            <a:srgbClr val="000000"/>
                          </a:solidFill>
                          <a:effectLst/>
                          <a:latin typeface="Arial" panose="020B0604020202020204" pitchFamily="34" charset="0"/>
                          <a:cs typeface="Arial" panose="020B0604020202020204" pitchFamily="34" charset="0"/>
                        </a:rPr>
                        <a:t>2</a:t>
                      </a:r>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0" i="0" u="none" strike="noStrike" dirty="0" smtClean="0">
                          <a:solidFill>
                            <a:srgbClr val="000000"/>
                          </a:solidFill>
                          <a:effectLst/>
                          <a:latin typeface="Arial" panose="020B0604020202020204" pitchFamily="34" charset="0"/>
                          <a:cs typeface="Arial" panose="020B0604020202020204" pitchFamily="34" charset="0"/>
                        </a:rPr>
                        <a:t>-</a:t>
                      </a:r>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1" u="none" strike="noStrike" dirty="0">
                          <a:effectLst/>
                          <a:latin typeface="Arial" panose="020B0604020202020204" pitchFamily="34" charset="0"/>
                          <a:cs typeface="Arial" panose="020B0604020202020204" pitchFamily="34" charset="0"/>
                        </a:rPr>
                        <a:t>5</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3101898053"/>
                  </a:ext>
                </a:extLst>
              </a:tr>
              <a:tr h="190500">
                <a:tc>
                  <a:txBody>
                    <a:bodyPr/>
                    <a:lstStyle/>
                    <a:p>
                      <a:pPr algn="l" fontAlgn="b"/>
                      <a:r>
                        <a:rPr lang="es-MX" sz="2000" u="none" strike="noStrike">
                          <a:effectLst/>
                          <a:latin typeface="Arial" panose="020B0604020202020204" pitchFamily="34" charset="0"/>
                          <a:cs typeface="Arial" panose="020B0604020202020204" pitchFamily="34" charset="0"/>
                        </a:rPr>
                        <a:t>Partidos Políticos Locales</a:t>
                      </a:r>
                      <a:endParaRPr lang="es-MX"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u="none" strike="noStrike" dirty="0" smtClean="0">
                          <a:effectLst/>
                          <a:latin typeface="Arial" panose="020B0604020202020204" pitchFamily="34" charset="0"/>
                          <a:cs typeface="Arial" panose="020B0604020202020204" pitchFamily="34" charset="0"/>
                        </a:rPr>
                        <a:t>67</a:t>
                      </a:r>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u="none" strike="noStrike" dirty="0" smtClean="0">
                          <a:effectLst/>
                          <a:latin typeface="Arial" panose="020B0604020202020204" pitchFamily="34" charset="0"/>
                          <a:cs typeface="Arial" panose="020B0604020202020204" pitchFamily="34" charset="0"/>
                        </a:rPr>
                        <a:t>40</a:t>
                      </a:r>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u="none" strike="noStrike" dirty="0" smtClean="0">
                          <a:effectLst/>
                          <a:latin typeface="Arial" panose="020B0604020202020204" pitchFamily="34" charset="0"/>
                          <a:cs typeface="Arial" panose="020B0604020202020204" pitchFamily="34" charset="0"/>
                        </a:rPr>
                        <a:t>1</a:t>
                      </a:r>
                      <a:endParaRPr lang="es-MX"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1" u="none" strike="noStrike" dirty="0">
                          <a:effectLst/>
                          <a:latin typeface="Arial" panose="020B0604020202020204" pitchFamily="34" charset="0"/>
                          <a:cs typeface="Arial" panose="020B0604020202020204" pitchFamily="34" charset="0"/>
                        </a:rPr>
                        <a:t>108</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2651456995"/>
                  </a:ext>
                </a:extLst>
              </a:tr>
              <a:tr h="190500">
                <a:tc>
                  <a:txBody>
                    <a:bodyPr/>
                    <a:lstStyle/>
                    <a:p>
                      <a:pPr algn="ctr" fontAlgn="b"/>
                      <a:r>
                        <a:rPr lang="es-MX" sz="2000" b="1" i="0" u="none" strike="noStrike" dirty="0" smtClean="0">
                          <a:solidFill>
                            <a:srgbClr val="000000"/>
                          </a:solidFill>
                          <a:effectLst/>
                          <a:latin typeface="Arial" panose="020B0604020202020204" pitchFamily="34" charset="0"/>
                          <a:cs typeface="Arial" panose="020B0604020202020204" pitchFamily="34" charset="0"/>
                        </a:rPr>
                        <a:t>Total</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1" u="none" strike="noStrike" dirty="0" smtClean="0">
                          <a:effectLst/>
                          <a:latin typeface="Arial" panose="020B0604020202020204" pitchFamily="34" charset="0"/>
                          <a:cs typeface="Arial" panose="020B0604020202020204" pitchFamily="34" charset="0"/>
                        </a:rPr>
                        <a:t>70</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1" u="none" strike="noStrike" dirty="0" smtClean="0">
                          <a:effectLst/>
                          <a:latin typeface="Arial" panose="020B0604020202020204" pitchFamily="34" charset="0"/>
                          <a:cs typeface="Arial" panose="020B0604020202020204" pitchFamily="34" charset="0"/>
                        </a:rPr>
                        <a:t>42</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1" u="none" strike="noStrike" dirty="0" smtClean="0">
                          <a:effectLst/>
                          <a:latin typeface="Arial" panose="020B0604020202020204" pitchFamily="34" charset="0"/>
                          <a:cs typeface="Arial" panose="020B0604020202020204" pitchFamily="34" charset="0"/>
                        </a:rPr>
                        <a:t>1</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s-MX" sz="2000" b="1" u="none" strike="noStrike" dirty="0">
                          <a:effectLst/>
                          <a:latin typeface="Arial" panose="020B0604020202020204" pitchFamily="34" charset="0"/>
                          <a:cs typeface="Arial" panose="020B0604020202020204" pitchFamily="34" charset="0"/>
                        </a:rPr>
                        <a:t>113</a:t>
                      </a:r>
                      <a:endParaRPr lang="es-MX"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1137657341"/>
                  </a:ext>
                </a:extLst>
              </a:tr>
            </a:tbl>
          </a:graphicData>
        </a:graphic>
      </p:graphicFrame>
      <p:sp>
        <p:nvSpPr>
          <p:cNvPr id="19" name="Elipse 18"/>
          <p:cNvSpPr/>
          <p:nvPr/>
        </p:nvSpPr>
        <p:spPr>
          <a:xfrm>
            <a:off x="3719736" y="4982163"/>
            <a:ext cx="1161769" cy="1161769"/>
          </a:xfrm>
          <a:prstGeom prst="ellipse">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TextBox 45"/>
          <p:cNvSpPr txBox="1"/>
          <p:nvPr/>
        </p:nvSpPr>
        <p:spPr>
          <a:xfrm>
            <a:off x="3719736" y="5353756"/>
            <a:ext cx="1161769" cy="461665"/>
          </a:xfrm>
          <a:prstGeom prst="rect">
            <a:avLst/>
          </a:prstGeom>
          <a:noFill/>
        </p:spPr>
        <p:txBody>
          <a:bodyPr wrap="square" rtlCol="0">
            <a:spAutoFit/>
          </a:bodyPr>
          <a:lstStyle/>
          <a:p>
            <a:pPr algn="ctr"/>
            <a:r>
              <a:rPr lang="en-US" altLang="ko-KR" sz="2400" b="1" dirty="0" smtClean="0">
                <a:solidFill>
                  <a:schemeClr val="bg1"/>
                </a:solidFill>
                <a:cs typeface="Arial" pitchFamily="34" charset="0"/>
              </a:rPr>
              <a:t>62%</a:t>
            </a:r>
            <a:endParaRPr lang="ko-KR" altLang="en-US" sz="2400" b="1" dirty="0">
              <a:solidFill>
                <a:schemeClr val="bg1"/>
              </a:solidFill>
              <a:cs typeface="Arial" pitchFamily="34" charset="0"/>
            </a:endParaRPr>
          </a:p>
        </p:txBody>
      </p:sp>
      <p:sp>
        <p:nvSpPr>
          <p:cNvPr id="21" name="Elipse 20"/>
          <p:cNvSpPr/>
          <p:nvPr/>
        </p:nvSpPr>
        <p:spPr>
          <a:xfrm>
            <a:off x="6269409" y="4986906"/>
            <a:ext cx="1161769" cy="1161769"/>
          </a:xfrm>
          <a:prstGeom prst="ellipse">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TextBox 45"/>
          <p:cNvSpPr txBox="1"/>
          <p:nvPr/>
        </p:nvSpPr>
        <p:spPr>
          <a:xfrm>
            <a:off x="6256188" y="5359614"/>
            <a:ext cx="1161769" cy="461665"/>
          </a:xfrm>
          <a:prstGeom prst="rect">
            <a:avLst/>
          </a:prstGeom>
          <a:noFill/>
        </p:spPr>
        <p:txBody>
          <a:bodyPr wrap="square" rtlCol="0">
            <a:spAutoFit/>
          </a:bodyPr>
          <a:lstStyle/>
          <a:p>
            <a:pPr algn="ctr"/>
            <a:r>
              <a:rPr lang="en-US" altLang="ko-KR" sz="2400" b="1" dirty="0" smtClean="0">
                <a:solidFill>
                  <a:schemeClr val="bg1"/>
                </a:solidFill>
                <a:cs typeface="Arial" pitchFamily="34" charset="0"/>
              </a:rPr>
              <a:t>37%</a:t>
            </a:r>
            <a:endParaRPr lang="ko-KR" altLang="en-US" sz="2400" b="1" dirty="0">
              <a:solidFill>
                <a:schemeClr val="bg1"/>
              </a:solidFill>
              <a:cs typeface="Arial" pitchFamily="34" charset="0"/>
            </a:endParaRPr>
          </a:p>
        </p:txBody>
      </p:sp>
      <p:sp>
        <p:nvSpPr>
          <p:cNvPr id="23" name="Elipse 22"/>
          <p:cNvSpPr/>
          <p:nvPr/>
        </p:nvSpPr>
        <p:spPr>
          <a:xfrm>
            <a:off x="8616280" y="4986906"/>
            <a:ext cx="1161769" cy="1161769"/>
          </a:xfrm>
          <a:prstGeom prst="ellipse">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TextBox 45"/>
          <p:cNvSpPr txBox="1"/>
          <p:nvPr/>
        </p:nvSpPr>
        <p:spPr>
          <a:xfrm>
            <a:off x="8731959" y="5323640"/>
            <a:ext cx="930411" cy="461665"/>
          </a:xfrm>
          <a:prstGeom prst="rect">
            <a:avLst/>
          </a:prstGeom>
          <a:noFill/>
        </p:spPr>
        <p:txBody>
          <a:bodyPr wrap="square" rtlCol="0">
            <a:spAutoFit/>
          </a:bodyPr>
          <a:lstStyle/>
          <a:p>
            <a:pPr algn="ctr"/>
            <a:r>
              <a:rPr lang="en-US" altLang="ko-KR" sz="2400" b="1" dirty="0" smtClean="0">
                <a:solidFill>
                  <a:schemeClr val="bg1"/>
                </a:solidFill>
                <a:cs typeface="Arial" pitchFamily="34" charset="0"/>
              </a:rPr>
              <a:t>1%</a:t>
            </a:r>
            <a:endParaRPr lang="ko-KR" altLang="en-US" sz="2400" b="1" dirty="0">
              <a:solidFill>
                <a:schemeClr val="bg1"/>
              </a:solidFill>
              <a:cs typeface="Arial" pitchFamily="34" charset="0"/>
            </a:endParaRPr>
          </a:p>
        </p:txBody>
      </p:sp>
    </p:spTree>
    <p:extLst>
      <p:ext uri="{BB962C8B-B14F-4D97-AF65-F5344CB8AC3E}">
        <p14:creationId xmlns:p14="http://schemas.microsoft.com/office/powerpoint/2010/main" val="15087826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uadroTexto 12"/>
          <p:cNvSpPr txBox="1"/>
          <p:nvPr/>
        </p:nvSpPr>
        <p:spPr>
          <a:xfrm>
            <a:off x="945771" y="2556253"/>
            <a:ext cx="5591945" cy="707886"/>
          </a:xfrm>
          <a:prstGeom prst="rect">
            <a:avLst/>
          </a:prstGeom>
          <a:noFill/>
        </p:spPr>
        <p:txBody>
          <a:bodyPr wrap="square" rtlCol="0">
            <a:spAutoFit/>
          </a:bodyPr>
          <a:lstStyle/>
          <a:p>
            <a:r>
              <a:rPr lang="es-MX" sz="4000" b="1" dirty="0" smtClean="0">
                <a:solidFill>
                  <a:srgbClr val="CC0066"/>
                </a:solidFill>
                <a:latin typeface="Arial" panose="020B0604020202020204" pitchFamily="34" charset="0"/>
                <a:cs typeface="Arial" panose="020B0604020202020204" pitchFamily="34" charset="0"/>
              </a:rPr>
              <a:t>Gracias.</a:t>
            </a:r>
            <a:endParaRPr lang="es-MX" sz="4000" dirty="0">
              <a:solidFill>
                <a:srgbClr val="CC0066"/>
              </a:solidFill>
              <a:latin typeface="Arial" panose="020B0604020202020204" pitchFamily="34" charset="0"/>
              <a:cs typeface="Arial" panose="020B0604020202020204" pitchFamily="34" charset="0"/>
            </a:endParaRPr>
          </a:p>
        </p:txBody>
      </p:sp>
      <p:cxnSp>
        <p:nvCxnSpPr>
          <p:cNvPr id="14" name="Conector recto 13"/>
          <p:cNvCxnSpPr/>
          <p:nvPr/>
        </p:nvCxnSpPr>
        <p:spPr>
          <a:xfrm>
            <a:off x="983432" y="3237411"/>
            <a:ext cx="6336704" cy="0"/>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pic>
        <p:nvPicPr>
          <p:cNvPr id="18" name="Picture 4" descr="Resultado de imagen para email ic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9386" y="3461515"/>
            <a:ext cx="209595" cy="209595"/>
          </a:xfrm>
          <a:prstGeom prst="rect">
            <a:avLst/>
          </a:prstGeom>
          <a:noFill/>
          <a:extLst>
            <a:ext uri="{909E8E84-426E-40DD-AFC4-6F175D3DCCD1}">
              <a14:hiddenFill xmlns:a14="http://schemas.microsoft.com/office/drawing/2010/main">
                <a:solidFill>
                  <a:srgbClr val="FFFFFF"/>
                </a:solidFill>
              </a14:hiddenFill>
            </a:ext>
          </a:extLst>
        </p:spPr>
      </p:pic>
      <p:sp>
        <p:nvSpPr>
          <p:cNvPr id="20" name="CuadroTexto 19"/>
          <p:cNvSpPr txBox="1"/>
          <p:nvPr/>
        </p:nvSpPr>
        <p:spPr>
          <a:xfrm>
            <a:off x="1197334" y="3429000"/>
            <a:ext cx="3335079" cy="307777"/>
          </a:xfrm>
          <a:prstGeom prst="rect">
            <a:avLst/>
          </a:prstGeom>
          <a:noFill/>
        </p:spPr>
        <p:txBody>
          <a:bodyPr wrap="square" rtlCol="0">
            <a:spAutoFit/>
          </a:bodyPr>
          <a:lstStyle/>
          <a:p>
            <a:r>
              <a:rPr lang="es-MX" sz="1400" dirty="0" smtClean="0">
                <a:solidFill>
                  <a:schemeClr val="bg2">
                    <a:lumMod val="25000"/>
                  </a:schemeClr>
                </a:solidFill>
                <a:latin typeface="Century Gothic" panose="020B0502020202020204" pitchFamily="34" charset="0"/>
              </a:rPr>
              <a:t>unidad.fiscalizacion@ine.mx</a:t>
            </a:r>
            <a:endParaRPr lang="es-MX" sz="1400" dirty="0">
              <a:solidFill>
                <a:schemeClr val="bg2">
                  <a:lumMod val="25000"/>
                </a:schemeClr>
              </a:solidFill>
              <a:latin typeface="Century Gothic" panose="020B0502020202020204" pitchFamily="34" charset="0"/>
            </a:endParaRPr>
          </a:p>
        </p:txBody>
      </p:sp>
    </p:spTree>
    <p:extLst>
      <p:ext uri="{BB962C8B-B14F-4D97-AF65-F5344CB8AC3E}">
        <p14:creationId xmlns:p14="http://schemas.microsoft.com/office/powerpoint/2010/main" val="6806969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uadroTexto 13"/>
          <p:cNvSpPr txBox="1"/>
          <p:nvPr/>
        </p:nvSpPr>
        <p:spPr>
          <a:xfrm>
            <a:off x="4727848" y="52462"/>
            <a:ext cx="7282424" cy="1000274"/>
          </a:xfrm>
          <a:prstGeom prst="rect">
            <a:avLst/>
          </a:prstGeom>
          <a:noFill/>
        </p:spPr>
        <p:txBody>
          <a:bodyPr wrap="square" rtlCol="0">
            <a:spAutoFit/>
          </a:bodyPr>
          <a:lstStyle/>
          <a:p>
            <a:pPr algn="r"/>
            <a:r>
              <a:rPr lang="es-MX" sz="3400" dirty="0" smtClean="0">
                <a:solidFill>
                  <a:srgbClr val="CC0066"/>
                </a:solidFill>
                <a:latin typeface="Arial" panose="020B0604020202020204" pitchFamily="34" charset="0"/>
                <a:cs typeface="Arial" panose="020B0604020202020204" pitchFamily="34" charset="0"/>
              </a:rPr>
              <a:t>Facultades de la UTF </a:t>
            </a:r>
          </a:p>
          <a:p>
            <a:pPr algn="r"/>
            <a:r>
              <a:rPr lang="es-MX" sz="2500" dirty="0" smtClean="0">
                <a:solidFill>
                  <a:schemeClr val="tx1">
                    <a:lumMod val="75000"/>
                    <a:lumOff val="25000"/>
                  </a:schemeClr>
                </a:solidFill>
                <a:latin typeface="Arial" panose="020B0604020202020204" pitchFamily="34" charset="0"/>
                <a:cs typeface="Arial" panose="020B0604020202020204" pitchFamily="34" charset="0"/>
              </a:rPr>
              <a:t>en </a:t>
            </a:r>
            <a:r>
              <a:rPr lang="es-MX" sz="2500" dirty="0">
                <a:solidFill>
                  <a:schemeClr val="tx1">
                    <a:lumMod val="75000"/>
                    <a:lumOff val="25000"/>
                  </a:schemeClr>
                </a:solidFill>
                <a:latin typeface="Arial" panose="020B0604020202020204" pitchFamily="34" charset="0"/>
                <a:cs typeface="Arial" panose="020B0604020202020204" pitchFamily="34" charset="0"/>
              </a:rPr>
              <a:t>materia de gasto programado</a:t>
            </a:r>
          </a:p>
        </p:txBody>
      </p:sp>
      <p:cxnSp>
        <p:nvCxnSpPr>
          <p:cNvPr id="15" name="Conector recto 14"/>
          <p:cNvCxnSpPr/>
          <p:nvPr/>
        </p:nvCxnSpPr>
        <p:spPr>
          <a:xfrm>
            <a:off x="5519936" y="1141718"/>
            <a:ext cx="6672064" cy="0"/>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sp>
        <p:nvSpPr>
          <p:cNvPr id="16" name="Rectángulo 15"/>
          <p:cNvSpPr/>
          <p:nvPr/>
        </p:nvSpPr>
        <p:spPr>
          <a:xfrm>
            <a:off x="551384" y="1280218"/>
            <a:ext cx="11161240" cy="5189113"/>
          </a:xfrm>
          <a:prstGeom prst="rect">
            <a:avLst/>
          </a:prstGeom>
        </p:spPr>
        <p:txBody>
          <a:bodyPr wrap="square">
            <a:spAutoFit/>
          </a:bodyPr>
          <a:lstStyle/>
          <a:p>
            <a:pPr algn="just">
              <a:lnSpc>
                <a:spcPct val="115000"/>
              </a:lnSpc>
              <a:spcAft>
                <a:spcPts val="0"/>
              </a:spcAft>
              <a:tabLst>
                <a:tab pos="2148840" algn="l"/>
              </a:tabLst>
            </a:pPr>
            <a:r>
              <a:rPr lang="es-MX" sz="1800" b="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Capacitar a los partidos políticos en el diseño, registro y operación de los Programas Anuales </a:t>
            </a:r>
            <a:r>
              <a:rPr lang="es-MX" sz="1800" b="0" dirty="0">
                <a:solidFill>
                  <a:srgbClr val="000000"/>
                </a:solidFill>
                <a:latin typeface="Arial" panose="020B0604020202020204" pitchFamily="34" charset="0"/>
                <a:ea typeface="Times New Roman" panose="02020603050405020304" pitchFamily="18" charset="0"/>
                <a:cs typeface="Arial" panose="020B0604020202020204" pitchFamily="34" charset="0"/>
              </a:rPr>
              <a:t>de Trabajo (PAT) </a:t>
            </a:r>
            <a:r>
              <a:rPr lang="es-MX" sz="1800" b="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del Gasto Programado.</a:t>
            </a:r>
          </a:p>
          <a:p>
            <a:pPr algn="just">
              <a:lnSpc>
                <a:spcPct val="115000"/>
              </a:lnSpc>
              <a:spcAft>
                <a:spcPts val="0"/>
              </a:spcAft>
              <a:tabLst>
                <a:tab pos="2148840" algn="l"/>
              </a:tabLst>
            </a:pPr>
            <a:endParaRPr lang="es-MX" sz="1800" b="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algn="just">
              <a:lnSpc>
                <a:spcPct val="115000"/>
              </a:lnSpc>
              <a:spcAft>
                <a:spcPts val="0"/>
              </a:spcAft>
              <a:tabLst>
                <a:tab pos="2148840" algn="l"/>
              </a:tabLst>
            </a:pPr>
            <a:r>
              <a:rPr lang="es-MX" sz="1800" b="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Recibir </a:t>
            </a:r>
            <a:r>
              <a:rPr lang="es-MX" sz="1800" b="0" dirty="0">
                <a:solidFill>
                  <a:srgbClr val="000000"/>
                </a:solidFill>
                <a:latin typeface="Arial" panose="020B0604020202020204" pitchFamily="34" charset="0"/>
                <a:ea typeface="Times New Roman" panose="02020603050405020304" pitchFamily="18" charset="0"/>
                <a:cs typeface="Arial" panose="020B0604020202020204" pitchFamily="34" charset="0"/>
              </a:rPr>
              <a:t>los </a:t>
            </a:r>
            <a:r>
              <a:rPr lang="es-MX" sz="1800" b="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PAT </a:t>
            </a:r>
            <a:r>
              <a:rPr lang="es-MX" sz="1800" b="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presentados por los partidos para los rubros de gasto de:</a:t>
            </a:r>
          </a:p>
          <a:p>
            <a:pPr marL="457200" indent="-457200" algn="just">
              <a:lnSpc>
                <a:spcPct val="115000"/>
              </a:lnSpc>
              <a:spcAft>
                <a:spcPts val="0"/>
              </a:spcAft>
              <a:buAutoNum type="arabicParenR"/>
              <a:tabLst>
                <a:tab pos="2148840" algn="l"/>
              </a:tabLst>
            </a:pPr>
            <a:r>
              <a:rPr lang="es-MX" sz="1800" b="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Actividades específicas.</a:t>
            </a:r>
          </a:p>
          <a:p>
            <a:pPr marL="457200" indent="-457200" algn="just">
              <a:lnSpc>
                <a:spcPct val="115000"/>
              </a:lnSpc>
              <a:spcAft>
                <a:spcPts val="0"/>
              </a:spcAft>
              <a:buAutoNum type="arabicParenR"/>
              <a:tabLst>
                <a:tab pos="2148840" algn="l"/>
              </a:tabLst>
            </a:pPr>
            <a:r>
              <a:rPr lang="es-MX" sz="1800" b="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Capacitación</a:t>
            </a:r>
            <a:r>
              <a:rPr lang="es-MX" sz="1800" b="0" dirty="0">
                <a:solidFill>
                  <a:srgbClr val="000000"/>
                </a:solidFill>
                <a:latin typeface="Arial" panose="020B0604020202020204" pitchFamily="34" charset="0"/>
                <a:ea typeface="Times New Roman" panose="02020603050405020304" pitchFamily="18" charset="0"/>
                <a:cs typeface="Arial" panose="020B0604020202020204" pitchFamily="34" charset="0"/>
              </a:rPr>
              <a:t>, promoción y el desarrollo del liderazgo político de las </a:t>
            </a:r>
            <a:r>
              <a:rPr lang="es-MX" sz="1800" b="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mujeres.</a:t>
            </a:r>
          </a:p>
          <a:p>
            <a:pPr marL="457200" indent="-457200" algn="just">
              <a:lnSpc>
                <a:spcPct val="115000"/>
              </a:lnSpc>
              <a:spcAft>
                <a:spcPts val="0"/>
              </a:spcAft>
              <a:buAutoNum type="arabicParenR"/>
              <a:tabLst>
                <a:tab pos="2148840" algn="l"/>
              </a:tabLst>
            </a:pPr>
            <a:r>
              <a:rPr lang="es-MX" sz="1800" b="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Liderazgos juveniles.</a:t>
            </a:r>
            <a:endParaRPr lang="es-MX" sz="1800" b="0" dirty="0">
              <a:latin typeface="Arial" panose="020B0604020202020204" pitchFamily="34" charset="0"/>
              <a:ea typeface="Times New Roman" panose="02020603050405020304" pitchFamily="18" charset="0"/>
              <a:cs typeface="Arial" panose="020B0604020202020204" pitchFamily="34" charset="0"/>
            </a:endParaRPr>
          </a:p>
          <a:p>
            <a:pPr algn="just">
              <a:lnSpc>
                <a:spcPct val="115000"/>
              </a:lnSpc>
              <a:spcAft>
                <a:spcPts val="0"/>
              </a:spcAft>
              <a:tabLst>
                <a:tab pos="2148840" algn="l"/>
              </a:tabLst>
            </a:pPr>
            <a:r>
              <a:rPr lang="es-MX" sz="1800" b="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endParaRPr lang="es-MX" sz="1800" b="0" dirty="0" smtClean="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algn="just">
              <a:lnSpc>
                <a:spcPct val="115000"/>
              </a:lnSpc>
              <a:spcAft>
                <a:spcPts val="0"/>
              </a:spcAft>
              <a:tabLst>
                <a:tab pos="2148840" algn="l"/>
              </a:tabLst>
            </a:pPr>
            <a:r>
              <a:rPr lang="es-MX" sz="1800" b="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Recibir y programar la verificación de los </a:t>
            </a:r>
            <a:r>
              <a:rPr lang="es-MX" sz="1800" b="0" dirty="0">
                <a:solidFill>
                  <a:srgbClr val="000000"/>
                </a:solidFill>
                <a:latin typeface="Arial" panose="020B0604020202020204" pitchFamily="34" charset="0"/>
                <a:ea typeface="Times New Roman" panose="02020603050405020304" pitchFamily="18" charset="0"/>
                <a:cs typeface="Arial" panose="020B0604020202020204" pitchFamily="34" charset="0"/>
              </a:rPr>
              <a:t>eventos de capacitación y difusión que realicen los partidos </a:t>
            </a:r>
            <a:r>
              <a:rPr lang="es-MX" sz="1800" b="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en los rubros de gasto señalados.</a:t>
            </a:r>
            <a:endParaRPr lang="es-MX" sz="1800" b="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algn="just">
              <a:lnSpc>
                <a:spcPct val="115000"/>
              </a:lnSpc>
              <a:spcAft>
                <a:spcPts val="0"/>
              </a:spcAft>
              <a:tabLst>
                <a:tab pos="2148840" algn="l"/>
              </a:tabLst>
            </a:pPr>
            <a:endParaRPr lang="es-MX" sz="1800" b="0" dirty="0">
              <a:latin typeface="Arial" panose="020B0604020202020204" pitchFamily="34" charset="0"/>
              <a:ea typeface="Times New Roman" panose="02020603050405020304" pitchFamily="18" charset="0"/>
              <a:cs typeface="Arial" panose="020B0604020202020204" pitchFamily="34" charset="0"/>
            </a:endParaRPr>
          </a:p>
          <a:p>
            <a:pPr algn="just">
              <a:lnSpc>
                <a:spcPct val="115000"/>
              </a:lnSpc>
              <a:spcAft>
                <a:spcPts val="0"/>
              </a:spcAft>
              <a:tabLst>
                <a:tab pos="2148840" algn="l"/>
              </a:tabLst>
            </a:pPr>
            <a:r>
              <a:rPr lang="es-MX" sz="1800" b="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Revisar y analizar cualitativa y cuantitativamente los </a:t>
            </a:r>
            <a:r>
              <a:rPr lang="es-MX" sz="1800" b="0" dirty="0">
                <a:solidFill>
                  <a:srgbClr val="000000"/>
                </a:solidFill>
                <a:latin typeface="Arial" panose="020B0604020202020204" pitchFamily="34" charset="0"/>
                <a:ea typeface="Times New Roman" panose="02020603050405020304" pitchFamily="18" charset="0"/>
                <a:cs typeface="Arial" panose="020B0604020202020204" pitchFamily="34" charset="0"/>
              </a:rPr>
              <a:t>proyectos que integran </a:t>
            </a:r>
            <a:r>
              <a:rPr lang="es-MX" sz="1800" b="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los PAT, su alineación con los objetos del gasto </a:t>
            </a:r>
            <a:r>
              <a:rPr lang="es-MX" sz="1800" b="0" dirty="0">
                <a:solidFill>
                  <a:srgbClr val="000000"/>
                </a:solidFill>
                <a:latin typeface="Arial" panose="020B0604020202020204" pitchFamily="34" charset="0"/>
                <a:ea typeface="Times New Roman" panose="02020603050405020304" pitchFamily="18" charset="0"/>
                <a:cs typeface="Arial" panose="020B0604020202020204" pitchFamily="34" charset="0"/>
              </a:rPr>
              <a:t>y </a:t>
            </a:r>
            <a:r>
              <a:rPr lang="es-MX" sz="1800" b="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el ejercicio de los recursos bajo </a:t>
            </a:r>
            <a:r>
              <a:rPr lang="es-MX" sz="1800" b="0" dirty="0">
                <a:solidFill>
                  <a:srgbClr val="000000"/>
                </a:solidFill>
                <a:latin typeface="Arial" panose="020B0604020202020204" pitchFamily="34" charset="0"/>
                <a:ea typeface="Times New Roman" panose="02020603050405020304" pitchFamily="18" charset="0"/>
                <a:cs typeface="Arial" panose="020B0604020202020204" pitchFamily="34" charset="0"/>
              </a:rPr>
              <a:t>los criterios de eficacia, eficiencia y </a:t>
            </a:r>
            <a:r>
              <a:rPr lang="es-MX" sz="1800" b="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calidad.</a:t>
            </a:r>
          </a:p>
          <a:p>
            <a:pPr algn="just">
              <a:lnSpc>
                <a:spcPct val="115000"/>
              </a:lnSpc>
              <a:spcAft>
                <a:spcPts val="0"/>
              </a:spcAft>
              <a:tabLst>
                <a:tab pos="2148840" algn="l"/>
              </a:tabLst>
            </a:pPr>
            <a:endParaRPr lang="es-MX" sz="1800" b="0" dirty="0" smtClean="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algn="just">
              <a:lnSpc>
                <a:spcPct val="115000"/>
              </a:lnSpc>
              <a:spcAft>
                <a:spcPts val="0"/>
              </a:spcAft>
              <a:tabLst>
                <a:tab pos="2148840" algn="l"/>
              </a:tabLst>
            </a:pPr>
            <a:r>
              <a:rPr lang="es-MX" sz="1800" b="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Emitir </a:t>
            </a:r>
            <a:r>
              <a:rPr lang="es-MX" sz="1800" b="0" dirty="0">
                <a:solidFill>
                  <a:srgbClr val="000000"/>
                </a:solidFill>
                <a:latin typeface="Arial" panose="020B0604020202020204" pitchFamily="34" charset="0"/>
                <a:ea typeface="Times New Roman" panose="02020603050405020304" pitchFamily="18" charset="0"/>
                <a:cs typeface="Arial" panose="020B0604020202020204" pitchFamily="34" charset="0"/>
              </a:rPr>
              <a:t>recomendaciones </a:t>
            </a:r>
            <a:r>
              <a:rPr lang="es-MX" sz="1800" b="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a los partidos políticos para la mejora de su planeación y ejecución de los PAT, incrementando el desempeño e impacto de sus proyectos.</a:t>
            </a:r>
            <a:endParaRPr lang="es-MX" sz="1800" b="0" dirty="0">
              <a:latin typeface="Arial" panose="020B0604020202020204" pitchFamily="34" charset="0"/>
              <a:ea typeface="Times New Roman" panose="02020603050405020304" pitchFamily="18" charset="0"/>
              <a:cs typeface="Arial" panose="020B0604020202020204" pitchFamily="34" charset="0"/>
            </a:endParaRPr>
          </a:p>
        </p:txBody>
      </p:sp>
      <p:sp>
        <p:nvSpPr>
          <p:cNvPr id="17" name="Shape 203"/>
          <p:cNvSpPr/>
          <p:nvPr/>
        </p:nvSpPr>
        <p:spPr>
          <a:xfrm flipH="1">
            <a:off x="263352" y="1412776"/>
            <a:ext cx="169608" cy="169608"/>
          </a:xfrm>
          <a:prstGeom prst="ellipse">
            <a:avLst/>
          </a:prstGeom>
          <a:solidFill>
            <a:srgbClr val="D5007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 name="Shape 203"/>
          <p:cNvSpPr/>
          <p:nvPr/>
        </p:nvSpPr>
        <p:spPr>
          <a:xfrm flipH="1">
            <a:off x="263352" y="2340729"/>
            <a:ext cx="169608" cy="169608"/>
          </a:xfrm>
          <a:prstGeom prst="ellipse">
            <a:avLst/>
          </a:prstGeom>
          <a:solidFill>
            <a:srgbClr val="D5007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 name="Shape 203"/>
          <p:cNvSpPr/>
          <p:nvPr/>
        </p:nvSpPr>
        <p:spPr>
          <a:xfrm flipH="1">
            <a:off x="263352" y="4861009"/>
            <a:ext cx="169608" cy="169608"/>
          </a:xfrm>
          <a:prstGeom prst="ellipse">
            <a:avLst/>
          </a:prstGeom>
          <a:solidFill>
            <a:srgbClr val="D5007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 name="Shape 203"/>
          <p:cNvSpPr/>
          <p:nvPr/>
        </p:nvSpPr>
        <p:spPr>
          <a:xfrm flipH="1">
            <a:off x="246014" y="3933056"/>
            <a:ext cx="169608" cy="169608"/>
          </a:xfrm>
          <a:prstGeom prst="ellipse">
            <a:avLst/>
          </a:prstGeom>
          <a:solidFill>
            <a:srgbClr val="D5007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 name="Shape 203"/>
          <p:cNvSpPr/>
          <p:nvPr/>
        </p:nvSpPr>
        <p:spPr>
          <a:xfrm flipH="1">
            <a:off x="263352" y="5788962"/>
            <a:ext cx="169608" cy="169608"/>
          </a:xfrm>
          <a:prstGeom prst="ellipse">
            <a:avLst/>
          </a:prstGeom>
          <a:solidFill>
            <a:srgbClr val="D5007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extLst>
      <p:ext uri="{BB962C8B-B14F-4D97-AF65-F5344CB8AC3E}">
        <p14:creationId xmlns:p14="http://schemas.microsoft.com/office/powerpoint/2010/main" val="9744268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Conector recto 14"/>
          <p:cNvCxnSpPr/>
          <p:nvPr/>
        </p:nvCxnSpPr>
        <p:spPr>
          <a:xfrm>
            <a:off x="5519936" y="1052736"/>
            <a:ext cx="6672064" cy="0"/>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graphicFrame>
        <p:nvGraphicFramePr>
          <p:cNvPr id="5" name="Tabla 4"/>
          <p:cNvGraphicFramePr>
            <a:graphicFrameLocks noGrp="1"/>
          </p:cNvGraphicFramePr>
          <p:nvPr>
            <p:extLst>
              <p:ext uri="{D42A27DB-BD31-4B8C-83A1-F6EECF244321}">
                <p14:modId xmlns:p14="http://schemas.microsoft.com/office/powerpoint/2010/main" val="2307655418"/>
              </p:ext>
            </p:extLst>
          </p:nvPr>
        </p:nvGraphicFramePr>
        <p:xfrm>
          <a:off x="592712" y="3501008"/>
          <a:ext cx="11017222" cy="2915039"/>
        </p:xfrm>
        <a:graphic>
          <a:graphicData uri="http://schemas.openxmlformats.org/drawingml/2006/table">
            <a:tbl>
              <a:tblPr firstRow="1" bandRow="1">
                <a:tableStyleId>{C083E6E3-FA7D-4D7B-A595-EF9225AFEA82}</a:tableStyleId>
              </a:tblPr>
              <a:tblGrid>
                <a:gridCol w="1644330">
                  <a:extLst>
                    <a:ext uri="{9D8B030D-6E8A-4147-A177-3AD203B41FA5}">
                      <a16:colId xmlns:a16="http://schemas.microsoft.com/office/drawing/2014/main" val="4160916204"/>
                    </a:ext>
                  </a:extLst>
                </a:gridCol>
                <a:gridCol w="1719073">
                  <a:extLst>
                    <a:ext uri="{9D8B030D-6E8A-4147-A177-3AD203B41FA5}">
                      <a16:colId xmlns:a16="http://schemas.microsoft.com/office/drawing/2014/main" val="3340882907"/>
                    </a:ext>
                  </a:extLst>
                </a:gridCol>
                <a:gridCol w="1876809">
                  <a:extLst>
                    <a:ext uri="{9D8B030D-6E8A-4147-A177-3AD203B41FA5}">
                      <a16:colId xmlns:a16="http://schemas.microsoft.com/office/drawing/2014/main" val="3423411289"/>
                    </a:ext>
                  </a:extLst>
                </a:gridCol>
                <a:gridCol w="3976811">
                  <a:extLst>
                    <a:ext uri="{9D8B030D-6E8A-4147-A177-3AD203B41FA5}">
                      <a16:colId xmlns:a16="http://schemas.microsoft.com/office/drawing/2014/main" val="260996245"/>
                    </a:ext>
                  </a:extLst>
                </a:gridCol>
                <a:gridCol w="1800199">
                  <a:extLst>
                    <a:ext uri="{9D8B030D-6E8A-4147-A177-3AD203B41FA5}">
                      <a16:colId xmlns:a16="http://schemas.microsoft.com/office/drawing/2014/main" val="2789124548"/>
                    </a:ext>
                  </a:extLst>
                </a:gridCol>
              </a:tblGrid>
              <a:tr h="452458">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800" dirty="0" smtClean="0">
                          <a:ln>
                            <a:noFill/>
                          </a:ln>
                          <a:solidFill>
                            <a:schemeClr val="bg1"/>
                          </a:solidFill>
                          <a:latin typeface="Arial" panose="020B0604020202020204" pitchFamily="34" charset="0"/>
                          <a:cs typeface="Arial" panose="020B0604020202020204" pitchFamily="34" charset="0"/>
                        </a:rPr>
                        <a:t>Partidos políticos</a:t>
                      </a:r>
                    </a:p>
                  </a:txBody>
                  <a:tcPr anchor="ctr">
                    <a:solidFill>
                      <a:srgbClr val="D60093"/>
                    </a:solidFill>
                  </a:tcPr>
                </a:tc>
                <a:tc rowSpan="2">
                  <a:txBody>
                    <a:bodyPr/>
                    <a:lstStyle/>
                    <a:p>
                      <a:pPr algn="ctr"/>
                      <a:r>
                        <a:rPr lang="es-MX" sz="1800" b="1" dirty="0" smtClean="0">
                          <a:ln>
                            <a:noFill/>
                          </a:ln>
                          <a:solidFill>
                            <a:schemeClr val="bg1"/>
                          </a:solidFill>
                          <a:latin typeface="Arial" panose="020B0604020202020204" pitchFamily="34" charset="0"/>
                          <a:cs typeface="Arial" panose="020B0604020202020204" pitchFamily="34" charset="0"/>
                        </a:rPr>
                        <a:t>PAT </a:t>
                      </a:r>
                      <a:r>
                        <a:rPr lang="es-MX" sz="1800" b="1" dirty="0" smtClean="0">
                          <a:ln>
                            <a:noFill/>
                          </a:ln>
                          <a:solidFill>
                            <a:schemeClr val="bg1"/>
                          </a:solidFill>
                          <a:latin typeface="Arial" panose="020B0604020202020204" pitchFamily="34" charset="0"/>
                          <a:cs typeface="Arial" panose="020B0604020202020204" pitchFamily="34" charset="0"/>
                        </a:rPr>
                        <a:t>presentados</a:t>
                      </a:r>
                      <a:endParaRPr lang="es-MX" sz="1800" b="1" dirty="0" smtClean="0">
                        <a:ln>
                          <a:noFill/>
                        </a:ln>
                        <a:solidFill>
                          <a:schemeClr val="bg1"/>
                        </a:solidFill>
                        <a:latin typeface="Arial" panose="020B0604020202020204" pitchFamily="34" charset="0"/>
                        <a:cs typeface="Arial" panose="020B0604020202020204" pitchFamily="34" charset="0"/>
                      </a:endParaRPr>
                    </a:p>
                  </a:txBody>
                  <a:tcPr anchor="ctr">
                    <a:solidFill>
                      <a:srgbClr val="D60093"/>
                    </a:solidFill>
                  </a:tcPr>
                </a:tc>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800" dirty="0" smtClean="0">
                          <a:ln>
                            <a:noFill/>
                          </a:ln>
                          <a:solidFill>
                            <a:schemeClr val="bg1"/>
                          </a:solidFill>
                          <a:latin typeface="Arial" panose="020B0604020202020204" pitchFamily="34" charset="0"/>
                          <a:cs typeface="Arial" panose="020B0604020202020204" pitchFamily="34" charset="0"/>
                        </a:rPr>
                        <a:t>PAT</a:t>
                      </a:r>
                      <a:r>
                        <a:rPr lang="es-MX" sz="1800" baseline="0" dirty="0" smtClean="0">
                          <a:ln>
                            <a:noFill/>
                          </a:ln>
                          <a:solidFill>
                            <a:schemeClr val="bg1"/>
                          </a:solidFill>
                          <a:latin typeface="Arial" panose="020B0604020202020204" pitchFamily="34" charset="0"/>
                          <a:cs typeface="Arial" panose="020B0604020202020204" pitchFamily="34" charset="0"/>
                        </a:rPr>
                        <a:t> </a:t>
                      </a:r>
                      <a:r>
                        <a:rPr lang="es-MX" sz="1800" baseline="0" dirty="0" smtClean="0">
                          <a:ln>
                            <a:noFill/>
                          </a:ln>
                          <a:solidFill>
                            <a:schemeClr val="bg1"/>
                          </a:solidFill>
                          <a:latin typeface="Arial" panose="020B0604020202020204" pitchFamily="34" charset="0"/>
                          <a:cs typeface="Arial" panose="020B0604020202020204" pitchFamily="34" charset="0"/>
                        </a:rPr>
                        <a:t>presentados </a:t>
                      </a:r>
                      <a:r>
                        <a:rPr lang="es-MX" sz="1800" baseline="0" dirty="0" smtClean="0">
                          <a:ln>
                            <a:noFill/>
                          </a:ln>
                          <a:solidFill>
                            <a:schemeClr val="bg1"/>
                          </a:solidFill>
                          <a:latin typeface="Arial" panose="020B0604020202020204" pitchFamily="34" charset="0"/>
                          <a:cs typeface="Arial" panose="020B0604020202020204" pitchFamily="34" charset="0"/>
                        </a:rPr>
                        <a:t>por rubro de gasto</a:t>
                      </a:r>
                      <a:endParaRPr lang="es-MX" sz="1800" dirty="0">
                        <a:ln>
                          <a:noFill/>
                        </a:ln>
                        <a:solidFill>
                          <a:schemeClr val="bg1"/>
                        </a:solidFill>
                        <a:latin typeface="Arial" panose="020B0604020202020204" pitchFamily="34" charset="0"/>
                        <a:cs typeface="Arial" panose="020B0604020202020204" pitchFamily="34" charset="0"/>
                      </a:endParaRPr>
                    </a:p>
                  </a:txBody>
                  <a:tcPr anchor="ctr">
                    <a:solidFill>
                      <a:srgbClr val="D60093"/>
                    </a:solidFill>
                  </a:tcPr>
                </a:tc>
                <a:tc hMerge="1">
                  <a:txBody>
                    <a:bodyPr/>
                    <a:lstStyle/>
                    <a:p>
                      <a:pPr algn="ctr"/>
                      <a:endParaRPr lang="es-MX" sz="2000" dirty="0">
                        <a:ln>
                          <a:noFill/>
                        </a:ln>
                        <a:solidFill>
                          <a:schemeClr val="bg1"/>
                        </a:solidFill>
                        <a:latin typeface="Arial" panose="020B0604020202020204" pitchFamily="34" charset="0"/>
                        <a:cs typeface="Arial" panose="020B0604020202020204" pitchFamily="34" charset="0"/>
                      </a:endParaRPr>
                    </a:p>
                  </a:txBody>
                  <a:tcPr anchor="ctr">
                    <a:solidFill>
                      <a:schemeClr val="tx1"/>
                    </a:solidFill>
                  </a:tcPr>
                </a:tc>
                <a:tc hMerge="1">
                  <a:txBody>
                    <a:bodyPr/>
                    <a:lstStyle/>
                    <a:p>
                      <a:pPr algn="ctr"/>
                      <a:endParaRPr lang="es-MX" sz="2000" dirty="0">
                        <a:ln>
                          <a:noFill/>
                        </a:ln>
                        <a:solidFill>
                          <a:schemeClr val="bg1"/>
                        </a:solidFill>
                        <a:latin typeface="Arial" panose="020B0604020202020204" pitchFamily="34" charset="0"/>
                        <a:cs typeface="Arial" panose="020B0604020202020204" pitchFamily="34" charset="0"/>
                      </a:endParaRPr>
                    </a:p>
                  </a:txBody>
                  <a:tcPr anchor="ctr">
                    <a:solidFill>
                      <a:schemeClr val="tx1"/>
                    </a:solidFill>
                  </a:tcPr>
                </a:tc>
                <a:extLst>
                  <a:ext uri="{0D108BD9-81ED-4DB2-BD59-A6C34878D82A}">
                    <a16:rowId xmlns:a16="http://schemas.microsoft.com/office/drawing/2014/main" val="3470856240"/>
                  </a:ext>
                </a:extLst>
              </a:tr>
              <a:tr h="244426">
                <a:tc vMerge="1">
                  <a:txBody>
                    <a:bodyPr/>
                    <a:lstStyle/>
                    <a:p>
                      <a:pPr algn="ctr"/>
                      <a:endParaRPr lang="es-MX" sz="2000" dirty="0">
                        <a:ln>
                          <a:noFill/>
                        </a:ln>
                        <a:solidFill>
                          <a:schemeClr val="bg1"/>
                        </a:solidFill>
                        <a:latin typeface="Arial" panose="020B0604020202020204" pitchFamily="34" charset="0"/>
                        <a:cs typeface="Arial" panose="020B0604020202020204" pitchFamily="34" charset="0"/>
                      </a:endParaRPr>
                    </a:p>
                  </a:txBody>
                  <a:tcPr anchor="ctr">
                    <a:solidFill>
                      <a:schemeClr val="tx1"/>
                    </a:solidFill>
                  </a:tcPr>
                </a:tc>
                <a:tc vMerge="1">
                  <a:txBody>
                    <a:bodyPr/>
                    <a:lstStyle/>
                    <a:p>
                      <a:pPr algn="ctr"/>
                      <a:endParaRPr lang="es-MX" sz="1800" b="1" dirty="0" smtClean="0">
                        <a:ln>
                          <a:noFill/>
                        </a:ln>
                        <a:solidFill>
                          <a:schemeClr val="bg1"/>
                        </a:solidFill>
                        <a:latin typeface="Arial" panose="020B0604020202020204" pitchFamily="34" charset="0"/>
                        <a:cs typeface="Arial" panose="020B0604020202020204" pitchFamily="34" charset="0"/>
                      </a:endParaRPr>
                    </a:p>
                  </a:txBody>
                  <a:tcPr anchor="ctr">
                    <a:solidFill>
                      <a:schemeClr val="tx1"/>
                    </a:solidFill>
                  </a:tcPr>
                </a:tc>
                <a:tc>
                  <a:txBody>
                    <a:bodyPr/>
                    <a:lstStyle/>
                    <a:p>
                      <a:pPr algn="ctr"/>
                      <a:r>
                        <a:rPr lang="es-MX" sz="1800" dirty="0" smtClean="0">
                          <a:ln>
                            <a:noFill/>
                          </a:ln>
                          <a:solidFill>
                            <a:schemeClr val="bg1"/>
                          </a:solidFill>
                          <a:latin typeface="Arial" panose="020B0604020202020204" pitchFamily="34" charset="0"/>
                          <a:cs typeface="Arial" panose="020B0604020202020204" pitchFamily="34" charset="0"/>
                        </a:rPr>
                        <a:t>Actividades Específicas</a:t>
                      </a:r>
                      <a:endParaRPr lang="es-MX" sz="1800" dirty="0">
                        <a:ln>
                          <a:noFill/>
                        </a:ln>
                        <a:solidFill>
                          <a:schemeClr val="bg1"/>
                        </a:solidFill>
                        <a:latin typeface="Arial" panose="020B0604020202020204" pitchFamily="34" charset="0"/>
                        <a:cs typeface="Arial" panose="020B0604020202020204" pitchFamily="34" charset="0"/>
                      </a:endParaRPr>
                    </a:p>
                  </a:txBody>
                  <a:tcPr anchor="ctr">
                    <a:solidFill>
                      <a:schemeClr val="bg1">
                        <a:lumMod val="65000"/>
                      </a:schemeClr>
                    </a:solidFill>
                  </a:tcPr>
                </a:tc>
                <a:tc>
                  <a:txBody>
                    <a:bodyPr/>
                    <a:lstStyle/>
                    <a:p>
                      <a:pPr algn="ctr"/>
                      <a:r>
                        <a:rPr lang="es-MX" sz="1800" dirty="0" smtClean="0">
                          <a:ln>
                            <a:noFill/>
                          </a:ln>
                          <a:solidFill>
                            <a:schemeClr val="bg1"/>
                          </a:solidFill>
                          <a:latin typeface="Arial" panose="020B0604020202020204" pitchFamily="34" charset="0"/>
                          <a:cs typeface="Arial" panose="020B0604020202020204" pitchFamily="34" charset="0"/>
                        </a:rPr>
                        <a:t>Capacitación, promoción y desarrollo del liderazgo político de las mujeres</a:t>
                      </a:r>
                      <a:endParaRPr lang="es-MX" sz="1800" dirty="0">
                        <a:ln>
                          <a:noFill/>
                        </a:ln>
                        <a:solidFill>
                          <a:schemeClr val="bg1"/>
                        </a:solidFill>
                        <a:latin typeface="Arial" panose="020B0604020202020204" pitchFamily="34" charset="0"/>
                        <a:cs typeface="Arial" panose="020B0604020202020204" pitchFamily="34" charset="0"/>
                      </a:endParaRPr>
                    </a:p>
                  </a:txBody>
                  <a:tcPr anchor="ctr">
                    <a:solidFill>
                      <a:schemeClr val="bg1">
                        <a:lumMod val="65000"/>
                      </a:schemeClr>
                    </a:solidFill>
                  </a:tcPr>
                </a:tc>
                <a:tc>
                  <a:txBody>
                    <a:bodyPr/>
                    <a:lstStyle/>
                    <a:p>
                      <a:pPr algn="ctr"/>
                      <a:r>
                        <a:rPr lang="es-MX" sz="1800" dirty="0" smtClean="0">
                          <a:ln>
                            <a:noFill/>
                          </a:ln>
                          <a:solidFill>
                            <a:schemeClr val="bg1"/>
                          </a:solidFill>
                          <a:latin typeface="Arial" panose="020B0604020202020204" pitchFamily="34" charset="0"/>
                          <a:cs typeface="Arial" panose="020B0604020202020204" pitchFamily="34" charset="0"/>
                        </a:rPr>
                        <a:t>Liderazgos Juveniles</a:t>
                      </a:r>
                      <a:endParaRPr lang="es-MX" sz="1800" dirty="0">
                        <a:ln>
                          <a:noFill/>
                        </a:ln>
                        <a:solidFill>
                          <a:schemeClr val="bg1"/>
                        </a:solidFill>
                        <a:latin typeface="Arial" panose="020B0604020202020204" pitchFamily="34" charset="0"/>
                        <a:cs typeface="Arial" panose="020B0604020202020204" pitchFamily="34" charset="0"/>
                      </a:endParaRPr>
                    </a:p>
                  </a:txBody>
                  <a:tcPr anchor="ctr">
                    <a:solidFill>
                      <a:schemeClr val="bg1">
                        <a:lumMod val="65000"/>
                      </a:schemeClr>
                    </a:solidFill>
                  </a:tcPr>
                </a:tc>
                <a:extLst>
                  <a:ext uri="{0D108BD9-81ED-4DB2-BD59-A6C34878D82A}">
                    <a16:rowId xmlns:a16="http://schemas.microsoft.com/office/drawing/2014/main" val="3176819338"/>
                  </a:ext>
                </a:extLst>
              </a:tr>
              <a:tr h="56866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000" dirty="0" smtClean="0">
                          <a:ln>
                            <a:noFill/>
                          </a:ln>
                          <a:latin typeface="Arial" panose="020B0604020202020204" pitchFamily="34" charset="0"/>
                          <a:cs typeface="Arial" panose="020B0604020202020204" pitchFamily="34" charset="0"/>
                        </a:rPr>
                        <a:t>Nacionales</a:t>
                      </a:r>
                      <a:r>
                        <a:rPr lang="es-MX" sz="2000" baseline="0" dirty="0" smtClean="0">
                          <a:ln>
                            <a:noFill/>
                          </a:ln>
                          <a:latin typeface="Arial" panose="020B0604020202020204" pitchFamily="34" charset="0"/>
                          <a:cs typeface="Arial" panose="020B0604020202020204" pitchFamily="34" charset="0"/>
                        </a:rPr>
                        <a:t> </a:t>
                      </a:r>
                      <a:endParaRPr lang="es-MX" sz="2000" dirty="0" smtClean="0">
                        <a:ln>
                          <a:noFill/>
                        </a:ln>
                        <a:latin typeface="Arial" panose="020B0604020202020204" pitchFamily="34" charset="0"/>
                        <a:cs typeface="Arial" panose="020B0604020202020204" pitchFamily="34" charset="0"/>
                      </a:endParaRPr>
                    </a:p>
                  </a:txBody>
                  <a:tcPr anchor="ctr"/>
                </a:tc>
                <a:tc>
                  <a:txBody>
                    <a:bodyPr/>
                    <a:lstStyle/>
                    <a:p>
                      <a:pPr algn="ctr" rtl="0" fontAlgn="ctr"/>
                      <a:r>
                        <a:rPr lang="es-MX" sz="2000" b="0" i="0" u="none" strike="noStrike" dirty="0" smtClean="0">
                          <a:solidFill>
                            <a:srgbClr val="000000"/>
                          </a:solidFill>
                          <a:effectLst/>
                          <a:latin typeface="Arial" panose="020B0604020202020204" pitchFamily="34" charset="0"/>
                        </a:rPr>
                        <a:t>14</a:t>
                      </a:r>
                      <a:endParaRPr lang="es-MX" sz="20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rtl="0" fontAlgn="ctr"/>
                      <a:r>
                        <a:rPr lang="es-MX" sz="2000" b="0" i="0" u="none" strike="noStrike">
                          <a:solidFill>
                            <a:srgbClr val="000000"/>
                          </a:solidFill>
                          <a:effectLst/>
                          <a:latin typeface="Arial" panose="020B0604020202020204" pitchFamily="34" charset="0"/>
                        </a:rPr>
                        <a:t>7</a:t>
                      </a:r>
                    </a:p>
                  </a:txBody>
                  <a:tcPr marL="9525" marR="9525" marT="9525" marB="0" anchor="ctr"/>
                </a:tc>
                <a:tc>
                  <a:txBody>
                    <a:bodyPr/>
                    <a:lstStyle/>
                    <a:p>
                      <a:pPr algn="ctr" rtl="0" fontAlgn="ctr"/>
                      <a:r>
                        <a:rPr lang="es-MX" sz="2000" b="0" i="0" u="none" strike="noStrike" dirty="0">
                          <a:solidFill>
                            <a:srgbClr val="000000"/>
                          </a:solidFill>
                          <a:effectLst/>
                          <a:latin typeface="Arial" panose="020B0604020202020204" pitchFamily="34" charset="0"/>
                        </a:rPr>
                        <a:t>7</a:t>
                      </a:r>
                    </a:p>
                  </a:txBody>
                  <a:tcPr marL="9525" marR="9525" marT="9525" marB="0" anchor="ctr"/>
                </a:tc>
                <a:tc>
                  <a:txBody>
                    <a:bodyPr/>
                    <a:lstStyle/>
                    <a:p>
                      <a:pPr algn="ctr" rtl="0" fontAlgn="ctr"/>
                      <a:r>
                        <a:rPr lang="es-MX" sz="2000" b="0" i="0" u="none" strike="noStrike">
                          <a:solidFill>
                            <a:srgbClr val="000000"/>
                          </a:solidFill>
                          <a:effectLst/>
                          <a:latin typeface="Arial" panose="020B0604020202020204" pitchFamily="34" charset="0"/>
                        </a:rPr>
                        <a:t>N/A</a:t>
                      </a:r>
                    </a:p>
                  </a:txBody>
                  <a:tcPr marL="9525" marR="9525" marT="9525" marB="0" anchor="ctr"/>
                </a:tc>
                <a:extLst>
                  <a:ext uri="{0D108BD9-81ED-4DB2-BD59-A6C34878D82A}">
                    <a16:rowId xmlns:a16="http://schemas.microsoft.com/office/drawing/2014/main" val="1492047281"/>
                  </a:ext>
                </a:extLst>
              </a:tr>
              <a:tr h="6851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000" dirty="0" smtClean="0">
                          <a:ln>
                            <a:noFill/>
                          </a:ln>
                          <a:latin typeface="Arial" panose="020B0604020202020204" pitchFamily="34" charset="0"/>
                          <a:cs typeface="Arial" panose="020B0604020202020204" pitchFamily="34" charset="0"/>
                        </a:rPr>
                        <a:t>Locales </a:t>
                      </a:r>
                      <a:endParaRPr lang="es-MX" sz="2000" dirty="0" smtClean="0">
                        <a:ln>
                          <a:noFill/>
                        </a:ln>
                        <a:latin typeface="Arial" panose="020B0604020202020204" pitchFamily="34" charset="0"/>
                        <a:cs typeface="Arial" panose="020B0604020202020204" pitchFamily="34" charset="0"/>
                      </a:endParaRPr>
                    </a:p>
                  </a:txBody>
                  <a:tcPr anchor="ctr"/>
                </a:tc>
                <a:tc>
                  <a:txBody>
                    <a:bodyPr/>
                    <a:lstStyle/>
                    <a:p>
                      <a:pPr algn="ctr" rtl="0" fontAlgn="ctr"/>
                      <a:r>
                        <a:rPr lang="es-MX" sz="2000" b="0" i="0" u="none" strike="noStrike" dirty="0" smtClean="0">
                          <a:solidFill>
                            <a:srgbClr val="000000"/>
                          </a:solidFill>
                          <a:effectLst/>
                          <a:latin typeface="Arial" panose="020B0604020202020204" pitchFamily="34" charset="0"/>
                        </a:rPr>
                        <a:t>434</a:t>
                      </a:r>
                      <a:endParaRPr lang="es-MX" sz="20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rtl="0" fontAlgn="ctr"/>
                      <a:r>
                        <a:rPr lang="es-MX" sz="2000" b="0" i="0" u="none" strike="noStrike">
                          <a:solidFill>
                            <a:srgbClr val="000000"/>
                          </a:solidFill>
                          <a:effectLst/>
                          <a:latin typeface="Arial" panose="020B0604020202020204" pitchFamily="34" charset="0"/>
                        </a:rPr>
                        <a:t>206</a:t>
                      </a:r>
                    </a:p>
                  </a:txBody>
                  <a:tcPr marL="9525" marR="9525" marT="9525" marB="0" anchor="ctr"/>
                </a:tc>
                <a:tc>
                  <a:txBody>
                    <a:bodyPr/>
                    <a:lstStyle/>
                    <a:p>
                      <a:pPr algn="ctr" rtl="0" fontAlgn="ctr"/>
                      <a:r>
                        <a:rPr lang="es-MX" sz="2000" b="0" i="0" u="none" strike="noStrike">
                          <a:solidFill>
                            <a:srgbClr val="000000"/>
                          </a:solidFill>
                          <a:effectLst/>
                          <a:latin typeface="Arial" panose="020B0604020202020204" pitchFamily="34" charset="0"/>
                        </a:rPr>
                        <a:t>206</a:t>
                      </a:r>
                    </a:p>
                  </a:txBody>
                  <a:tcPr marL="9525" marR="9525" marT="9525" marB="0" anchor="ctr"/>
                </a:tc>
                <a:tc>
                  <a:txBody>
                    <a:bodyPr/>
                    <a:lstStyle/>
                    <a:p>
                      <a:pPr algn="ctr" rtl="0" fontAlgn="ctr"/>
                      <a:r>
                        <a:rPr lang="es-MX" sz="2000" b="0" i="0" u="none" strike="noStrike">
                          <a:solidFill>
                            <a:srgbClr val="000000"/>
                          </a:solidFill>
                          <a:effectLst/>
                          <a:latin typeface="Arial" panose="020B0604020202020204" pitchFamily="34" charset="0"/>
                        </a:rPr>
                        <a:t>22</a:t>
                      </a:r>
                    </a:p>
                  </a:txBody>
                  <a:tcPr marL="9525" marR="9525" marT="9525" marB="0" anchor="ctr"/>
                </a:tc>
                <a:extLst>
                  <a:ext uri="{0D108BD9-81ED-4DB2-BD59-A6C34878D82A}">
                    <a16:rowId xmlns:a16="http://schemas.microsoft.com/office/drawing/2014/main" val="1601860124"/>
                  </a:ext>
                </a:extLst>
              </a:tr>
              <a:tr h="568669">
                <a:tc>
                  <a:txBody>
                    <a:bodyPr/>
                    <a:lstStyle/>
                    <a:p>
                      <a:pPr algn="r"/>
                      <a:r>
                        <a:rPr lang="es-MX" sz="2000" b="1" dirty="0" smtClean="0">
                          <a:ln>
                            <a:noFill/>
                          </a:ln>
                          <a:latin typeface="Arial" panose="020B0604020202020204" pitchFamily="34" charset="0"/>
                          <a:cs typeface="Arial" panose="020B0604020202020204" pitchFamily="34" charset="0"/>
                        </a:rPr>
                        <a:t>Total</a:t>
                      </a:r>
                      <a:endParaRPr lang="es-MX" sz="2000" b="1" dirty="0">
                        <a:ln>
                          <a:noFill/>
                        </a:ln>
                        <a:latin typeface="Arial" panose="020B0604020202020204" pitchFamily="34" charset="0"/>
                        <a:cs typeface="Arial" panose="020B0604020202020204" pitchFamily="34" charset="0"/>
                      </a:endParaRPr>
                    </a:p>
                  </a:txBody>
                  <a:tcPr anchor="ctr"/>
                </a:tc>
                <a:tc>
                  <a:txBody>
                    <a:bodyPr/>
                    <a:lstStyle/>
                    <a:p>
                      <a:pPr algn="ctr" rtl="0" fontAlgn="ctr"/>
                      <a:r>
                        <a:rPr lang="es-MX" sz="2000" b="1" i="0" u="none" strike="noStrike" dirty="0" smtClean="0">
                          <a:solidFill>
                            <a:srgbClr val="000000"/>
                          </a:solidFill>
                          <a:effectLst/>
                          <a:latin typeface="Arial" panose="020B0604020202020204" pitchFamily="34" charset="0"/>
                        </a:rPr>
                        <a:t>448</a:t>
                      </a:r>
                      <a:endParaRPr lang="es-MX" sz="2000" b="1" i="0" u="none" strike="noStrike" dirty="0">
                        <a:solidFill>
                          <a:srgbClr val="000000"/>
                        </a:solidFill>
                        <a:effectLst/>
                        <a:latin typeface="Arial" panose="020B0604020202020204" pitchFamily="34" charset="0"/>
                      </a:endParaRPr>
                    </a:p>
                  </a:txBody>
                  <a:tcPr marL="9525" marR="9525" marT="9525" marB="0" anchor="ctr"/>
                </a:tc>
                <a:tc>
                  <a:txBody>
                    <a:bodyPr/>
                    <a:lstStyle/>
                    <a:p>
                      <a:pPr algn="ctr" rtl="0" fontAlgn="ctr"/>
                      <a:r>
                        <a:rPr lang="es-MX" sz="2000" b="1" i="0" u="none" strike="noStrike">
                          <a:solidFill>
                            <a:srgbClr val="000000"/>
                          </a:solidFill>
                          <a:effectLst/>
                          <a:latin typeface="Arial" panose="020B0604020202020204" pitchFamily="34" charset="0"/>
                        </a:rPr>
                        <a:t>213</a:t>
                      </a:r>
                    </a:p>
                  </a:txBody>
                  <a:tcPr marL="9525" marR="9525" marT="9525" marB="0" anchor="ctr"/>
                </a:tc>
                <a:tc>
                  <a:txBody>
                    <a:bodyPr/>
                    <a:lstStyle/>
                    <a:p>
                      <a:pPr algn="ctr" rtl="0" fontAlgn="ctr"/>
                      <a:r>
                        <a:rPr lang="es-MX" sz="2000" b="1" i="0" u="none" strike="noStrike">
                          <a:solidFill>
                            <a:srgbClr val="000000"/>
                          </a:solidFill>
                          <a:effectLst/>
                          <a:latin typeface="Arial" panose="020B0604020202020204" pitchFamily="34" charset="0"/>
                        </a:rPr>
                        <a:t>213</a:t>
                      </a:r>
                    </a:p>
                  </a:txBody>
                  <a:tcPr marL="9525" marR="9525" marT="9525" marB="0" anchor="ctr"/>
                </a:tc>
                <a:tc>
                  <a:txBody>
                    <a:bodyPr/>
                    <a:lstStyle/>
                    <a:p>
                      <a:pPr algn="ctr" rtl="0" fontAlgn="ctr"/>
                      <a:r>
                        <a:rPr lang="es-MX" sz="2000" b="1" i="0" u="none" strike="noStrike" dirty="0">
                          <a:solidFill>
                            <a:srgbClr val="000000"/>
                          </a:solidFill>
                          <a:effectLst/>
                          <a:latin typeface="Arial" panose="020B0604020202020204" pitchFamily="34" charset="0"/>
                        </a:rPr>
                        <a:t>22</a:t>
                      </a:r>
                    </a:p>
                  </a:txBody>
                  <a:tcPr marL="9525" marR="9525" marT="9525" marB="0" anchor="ctr"/>
                </a:tc>
                <a:extLst>
                  <a:ext uri="{0D108BD9-81ED-4DB2-BD59-A6C34878D82A}">
                    <a16:rowId xmlns:a16="http://schemas.microsoft.com/office/drawing/2014/main" val="2291428401"/>
                  </a:ext>
                </a:extLst>
              </a:tr>
            </a:tbl>
          </a:graphicData>
        </a:graphic>
      </p:graphicFrame>
      <p:sp>
        <p:nvSpPr>
          <p:cNvPr id="7" name="Rectángulo 6"/>
          <p:cNvSpPr/>
          <p:nvPr/>
        </p:nvSpPr>
        <p:spPr>
          <a:xfrm>
            <a:off x="414300" y="1118262"/>
            <a:ext cx="11374047" cy="2180597"/>
          </a:xfrm>
          <a:prstGeom prst="rect">
            <a:avLst/>
          </a:prstGeom>
        </p:spPr>
        <p:txBody>
          <a:bodyPr wrap="square">
            <a:spAutoFit/>
          </a:bodyPr>
          <a:lstStyle/>
          <a:p>
            <a:pPr algn="just">
              <a:lnSpc>
                <a:spcPct val="115000"/>
              </a:lnSpc>
              <a:spcAft>
                <a:spcPts val="0"/>
              </a:spcAft>
            </a:pPr>
            <a:r>
              <a:rPr lang="es-MX" sz="1800" b="0" dirty="0" smtClean="0">
                <a:latin typeface="Arial" panose="020B0604020202020204" pitchFamily="34" charset="0"/>
                <a:ea typeface="Times New Roman" panose="02020603050405020304" pitchFamily="18" charset="0"/>
              </a:rPr>
              <a:t>La </a:t>
            </a:r>
            <a:r>
              <a:rPr lang="es-MX" sz="1800" b="0" dirty="0" smtClean="0">
                <a:latin typeface="Arial" panose="020B0604020202020204" pitchFamily="34" charset="0"/>
                <a:ea typeface="Times New Roman" panose="02020603050405020304" pitchFamily="18" charset="0"/>
              </a:rPr>
              <a:t>Unidad Técnica de Fiscalización </a:t>
            </a:r>
            <a:r>
              <a:rPr lang="es-MX" sz="1800" b="0" dirty="0" smtClean="0">
                <a:latin typeface="Arial" panose="020B0604020202020204" pitchFamily="34" charset="0"/>
                <a:ea typeface="Times New Roman" panose="02020603050405020304" pitchFamily="18" charset="0"/>
              </a:rPr>
              <a:t>para el ejercicio 2019, identificó un total de </a:t>
            </a:r>
            <a:r>
              <a:rPr lang="es-MX" sz="1800" dirty="0" smtClean="0">
                <a:solidFill>
                  <a:srgbClr val="D60093"/>
                </a:solidFill>
                <a:latin typeface="Arial" panose="020B0604020202020204" pitchFamily="34" charset="0"/>
                <a:ea typeface="Times New Roman" panose="02020603050405020304" pitchFamily="18" charset="0"/>
              </a:rPr>
              <a:t>279 partidos políticos </a:t>
            </a:r>
            <a:r>
              <a:rPr lang="es-MX" sz="1800" dirty="0">
                <a:solidFill>
                  <a:srgbClr val="D60093"/>
                </a:solidFill>
                <a:latin typeface="Arial" panose="020B0604020202020204" pitchFamily="34" charset="0"/>
                <a:ea typeface="Times New Roman" panose="02020603050405020304" pitchFamily="18" charset="0"/>
              </a:rPr>
              <a:t>acreditados</a:t>
            </a:r>
            <a:r>
              <a:rPr lang="es-MX" sz="1800" b="0" dirty="0" smtClean="0">
                <a:latin typeface="Arial" panose="020B0604020202020204" pitchFamily="34" charset="0"/>
                <a:ea typeface="Times New Roman" panose="02020603050405020304" pitchFamily="18" charset="0"/>
              </a:rPr>
              <a:t>, de los cuales 39 no recibieron financiamiento público </a:t>
            </a:r>
            <a:r>
              <a:rPr lang="es-MX" sz="1800" b="0" dirty="0" smtClean="0">
                <a:latin typeface="Arial" panose="020B0604020202020204" pitchFamily="34" charset="0"/>
                <a:ea typeface="Times New Roman" panose="02020603050405020304" pitchFamily="18" charset="0"/>
              </a:rPr>
              <a:t>para actividades ordinarias permanentes por </a:t>
            </a:r>
            <a:r>
              <a:rPr lang="es-MX" sz="1800" b="0" dirty="0" smtClean="0">
                <a:latin typeface="Arial" panose="020B0604020202020204" pitchFamily="34" charset="0"/>
                <a:ea typeface="Times New Roman" panose="02020603050405020304" pitchFamily="18" charset="0"/>
              </a:rPr>
              <a:t>lo que no tiene la obligación de presentar sus PAT.</a:t>
            </a:r>
          </a:p>
          <a:p>
            <a:pPr algn="just">
              <a:lnSpc>
                <a:spcPct val="115000"/>
              </a:lnSpc>
              <a:spcAft>
                <a:spcPts val="0"/>
              </a:spcAft>
            </a:pPr>
            <a:endParaRPr lang="es-MX" b="0" dirty="0">
              <a:latin typeface="Arial" panose="020B0604020202020204" pitchFamily="34" charset="0"/>
              <a:ea typeface="Times New Roman" panose="02020603050405020304" pitchFamily="18" charset="0"/>
            </a:endParaRPr>
          </a:p>
          <a:p>
            <a:pPr algn="just">
              <a:lnSpc>
                <a:spcPct val="115000"/>
              </a:lnSpc>
              <a:spcAft>
                <a:spcPts val="0"/>
              </a:spcAft>
            </a:pPr>
            <a:r>
              <a:rPr lang="es-MX" sz="1800" b="0" dirty="0" smtClean="0">
                <a:latin typeface="Arial" panose="020B0604020202020204" pitchFamily="34" charset="0"/>
                <a:ea typeface="Times New Roman" panose="02020603050405020304" pitchFamily="18" charset="0"/>
              </a:rPr>
              <a:t>De los </a:t>
            </a:r>
            <a:r>
              <a:rPr lang="es-MX" sz="1800" dirty="0" smtClean="0">
                <a:solidFill>
                  <a:srgbClr val="D60093"/>
                </a:solidFill>
                <a:latin typeface="Arial" panose="020B0604020202020204" pitchFamily="34" charset="0"/>
                <a:ea typeface="Times New Roman" panose="02020603050405020304" pitchFamily="18" charset="0"/>
              </a:rPr>
              <a:t>240 partidos </a:t>
            </a:r>
            <a:r>
              <a:rPr lang="es-MX" sz="1800" dirty="0" smtClean="0">
                <a:solidFill>
                  <a:srgbClr val="D60093"/>
                </a:solidFill>
                <a:latin typeface="Arial" panose="020B0604020202020204" pitchFamily="34" charset="0"/>
                <a:ea typeface="Times New Roman" panose="02020603050405020304" pitchFamily="18" charset="0"/>
              </a:rPr>
              <a:t>políticos</a:t>
            </a:r>
            <a:r>
              <a:rPr lang="es-MX" sz="1800" b="0" dirty="0" smtClean="0">
                <a:latin typeface="Arial" panose="020B0604020202020204" pitchFamily="34" charset="0"/>
                <a:ea typeface="Times New Roman" panose="02020603050405020304" pitchFamily="18" charset="0"/>
              </a:rPr>
              <a:t> (7 nacionales y 233 locales) con </a:t>
            </a:r>
            <a:r>
              <a:rPr lang="es-MX" sz="1800" b="0" dirty="0" smtClean="0">
                <a:latin typeface="Arial" panose="020B0604020202020204" pitchFamily="34" charset="0"/>
                <a:ea typeface="Times New Roman" panose="02020603050405020304" pitchFamily="18" charset="0"/>
              </a:rPr>
              <a:t>obligación </a:t>
            </a:r>
            <a:r>
              <a:rPr lang="es-MX" sz="1800" b="0" dirty="0" smtClean="0">
                <a:latin typeface="Arial" panose="020B0604020202020204" pitchFamily="34" charset="0"/>
                <a:ea typeface="Times New Roman" panose="02020603050405020304" pitchFamily="18" charset="0"/>
              </a:rPr>
              <a:t>de presentar sus PAT</a:t>
            </a:r>
            <a:r>
              <a:rPr lang="es-MX" sz="1800" b="0" dirty="0" smtClean="0">
                <a:latin typeface="Arial" panose="020B0604020202020204" pitchFamily="34" charset="0"/>
                <a:ea typeface="Times New Roman" panose="02020603050405020304" pitchFamily="18" charset="0"/>
              </a:rPr>
              <a:t>, a la </a:t>
            </a:r>
            <a:r>
              <a:rPr lang="es-MX" sz="1800" b="0" dirty="0">
                <a:latin typeface="Arial" panose="020B0604020202020204" pitchFamily="34" charset="0"/>
                <a:ea typeface="Times New Roman" panose="02020603050405020304" pitchFamily="18" charset="0"/>
              </a:rPr>
              <a:t>fecha </a:t>
            </a:r>
            <a:r>
              <a:rPr lang="es-MX" sz="1800" b="0" dirty="0" smtClean="0">
                <a:latin typeface="Arial" panose="020B0604020202020204" pitchFamily="34" charset="0"/>
                <a:ea typeface="Times New Roman" panose="02020603050405020304" pitchFamily="18" charset="0"/>
              </a:rPr>
              <a:t>209 partidos han cumplido su obligación, mientras que 31 partidos, siguen </a:t>
            </a:r>
            <a:r>
              <a:rPr lang="es-MX" sz="1800" b="0" dirty="0" smtClean="0">
                <a:latin typeface="Arial" panose="020B0604020202020204" pitchFamily="34" charset="0"/>
                <a:ea typeface="Times New Roman" panose="02020603050405020304" pitchFamily="18" charset="0"/>
              </a:rPr>
              <a:t>omisos en por lo menos un rubro de gasto. </a:t>
            </a:r>
            <a:r>
              <a:rPr lang="es-MX" sz="1800" b="0" dirty="0" smtClean="0">
                <a:latin typeface="Arial" panose="020B0604020202020204" pitchFamily="34" charset="0"/>
                <a:ea typeface="Times New Roman" panose="02020603050405020304" pitchFamily="18" charset="0"/>
              </a:rPr>
              <a:t>A continuación se detalla el grado de cumplimiento por rubro de </a:t>
            </a:r>
            <a:r>
              <a:rPr lang="es-MX" sz="1800" b="0" dirty="0" smtClean="0">
                <a:latin typeface="Arial" panose="020B0604020202020204" pitchFamily="34" charset="0"/>
                <a:ea typeface="Times New Roman" panose="02020603050405020304" pitchFamily="18" charset="0"/>
              </a:rPr>
              <a:t>gasto.</a:t>
            </a:r>
            <a:endParaRPr lang="es-MX" sz="1800" b="0" dirty="0">
              <a:latin typeface="Arial" panose="020B0604020202020204" pitchFamily="34" charset="0"/>
              <a:ea typeface="Times New Roman" panose="02020603050405020304" pitchFamily="18" charset="0"/>
            </a:endParaRPr>
          </a:p>
        </p:txBody>
      </p:sp>
      <p:sp>
        <p:nvSpPr>
          <p:cNvPr id="6" name="CuadroTexto 5"/>
          <p:cNvSpPr txBox="1"/>
          <p:nvPr/>
        </p:nvSpPr>
        <p:spPr>
          <a:xfrm>
            <a:off x="3359696" y="-9093"/>
            <a:ext cx="8650576" cy="1061829"/>
          </a:xfrm>
          <a:prstGeom prst="rect">
            <a:avLst/>
          </a:prstGeom>
          <a:noFill/>
        </p:spPr>
        <p:txBody>
          <a:bodyPr wrap="square" rtlCol="0">
            <a:spAutoFit/>
          </a:bodyPr>
          <a:lstStyle/>
          <a:p>
            <a:pPr algn="r"/>
            <a:r>
              <a:rPr lang="es-MX" sz="3800" dirty="0">
                <a:solidFill>
                  <a:srgbClr val="CC0066"/>
                </a:solidFill>
                <a:latin typeface="Arial" panose="020B0604020202020204" pitchFamily="34" charset="0"/>
                <a:cs typeface="Arial" panose="020B0604020202020204" pitchFamily="34" charset="0"/>
              </a:rPr>
              <a:t>Programas Anuales de </a:t>
            </a:r>
            <a:r>
              <a:rPr lang="es-MX" sz="3800" dirty="0" smtClean="0">
                <a:solidFill>
                  <a:srgbClr val="CC0066"/>
                </a:solidFill>
                <a:latin typeface="Arial" panose="020B0604020202020204" pitchFamily="34" charset="0"/>
                <a:cs typeface="Arial" panose="020B0604020202020204" pitchFamily="34" charset="0"/>
              </a:rPr>
              <a:t>Trabajo</a:t>
            </a:r>
          </a:p>
          <a:p>
            <a:pPr algn="r"/>
            <a:r>
              <a:rPr lang="es-MX" sz="2500" dirty="0" smtClean="0">
                <a:solidFill>
                  <a:schemeClr val="tx1">
                    <a:lumMod val="75000"/>
                    <a:lumOff val="25000"/>
                  </a:schemeClr>
                </a:solidFill>
                <a:latin typeface="Arial" panose="020B0604020202020204" pitchFamily="34" charset="0"/>
                <a:cs typeface="Arial" panose="020B0604020202020204" pitchFamily="34" charset="0"/>
              </a:rPr>
              <a:t>recibidos en el primer semestre del 2019</a:t>
            </a:r>
            <a:endParaRPr lang="es-MX" sz="2500" dirty="0">
              <a:solidFill>
                <a:schemeClr val="tx1">
                  <a:lumMod val="75000"/>
                  <a:lumOff val="2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645763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uadroTexto 13"/>
          <p:cNvSpPr txBox="1"/>
          <p:nvPr/>
        </p:nvSpPr>
        <p:spPr>
          <a:xfrm>
            <a:off x="3359696" y="159604"/>
            <a:ext cx="8650576" cy="1061829"/>
          </a:xfrm>
          <a:prstGeom prst="rect">
            <a:avLst/>
          </a:prstGeom>
          <a:noFill/>
        </p:spPr>
        <p:txBody>
          <a:bodyPr wrap="square" rtlCol="0">
            <a:spAutoFit/>
          </a:bodyPr>
          <a:lstStyle/>
          <a:p>
            <a:pPr algn="r"/>
            <a:r>
              <a:rPr lang="es-MX" sz="3800" dirty="0">
                <a:solidFill>
                  <a:srgbClr val="CC0066"/>
                </a:solidFill>
                <a:latin typeface="Arial" panose="020B0604020202020204" pitchFamily="34" charset="0"/>
                <a:cs typeface="Arial" panose="020B0604020202020204" pitchFamily="34" charset="0"/>
              </a:rPr>
              <a:t>Programas Anuales de </a:t>
            </a:r>
            <a:r>
              <a:rPr lang="es-MX" sz="3800" dirty="0" smtClean="0">
                <a:solidFill>
                  <a:srgbClr val="CC0066"/>
                </a:solidFill>
                <a:latin typeface="Arial" panose="020B0604020202020204" pitchFamily="34" charset="0"/>
                <a:cs typeface="Arial" panose="020B0604020202020204" pitchFamily="34" charset="0"/>
              </a:rPr>
              <a:t>Trabajo</a:t>
            </a:r>
          </a:p>
          <a:p>
            <a:pPr algn="r"/>
            <a:r>
              <a:rPr lang="es-MX" sz="2500" dirty="0" smtClean="0">
                <a:solidFill>
                  <a:schemeClr val="tx1">
                    <a:lumMod val="75000"/>
                    <a:lumOff val="25000"/>
                  </a:schemeClr>
                </a:solidFill>
                <a:latin typeface="Arial" panose="020B0604020202020204" pitchFamily="34" charset="0"/>
                <a:cs typeface="Arial" panose="020B0604020202020204" pitchFamily="34" charset="0"/>
              </a:rPr>
              <a:t>recibidos en el primer semestre del 2019</a:t>
            </a:r>
            <a:endParaRPr lang="es-MX" sz="2500" dirty="0">
              <a:solidFill>
                <a:schemeClr val="tx1">
                  <a:lumMod val="75000"/>
                  <a:lumOff val="25000"/>
                </a:schemeClr>
              </a:solidFill>
              <a:latin typeface="Arial" panose="020B0604020202020204" pitchFamily="34" charset="0"/>
              <a:cs typeface="Arial" panose="020B0604020202020204" pitchFamily="34" charset="0"/>
            </a:endParaRPr>
          </a:p>
        </p:txBody>
      </p:sp>
      <p:cxnSp>
        <p:nvCxnSpPr>
          <p:cNvPr id="15" name="Conector recto 14"/>
          <p:cNvCxnSpPr/>
          <p:nvPr/>
        </p:nvCxnSpPr>
        <p:spPr>
          <a:xfrm>
            <a:off x="5519936" y="1141718"/>
            <a:ext cx="6672064" cy="0"/>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graphicFrame>
        <p:nvGraphicFramePr>
          <p:cNvPr id="4" name="Gráfico 3"/>
          <p:cNvGraphicFramePr>
            <a:graphicFrameLocks/>
          </p:cNvGraphicFramePr>
          <p:nvPr>
            <p:extLst>
              <p:ext uri="{D42A27DB-BD31-4B8C-83A1-F6EECF244321}">
                <p14:modId xmlns:p14="http://schemas.microsoft.com/office/powerpoint/2010/main" val="3970785185"/>
              </p:ext>
            </p:extLst>
          </p:nvPr>
        </p:nvGraphicFramePr>
        <p:xfrm>
          <a:off x="0" y="2618187"/>
          <a:ext cx="5476800" cy="403244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Gráfico 4"/>
          <p:cNvGraphicFramePr>
            <a:graphicFrameLocks/>
          </p:cNvGraphicFramePr>
          <p:nvPr>
            <p:extLst>
              <p:ext uri="{D42A27DB-BD31-4B8C-83A1-F6EECF244321}">
                <p14:modId xmlns:p14="http://schemas.microsoft.com/office/powerpoint/2010/main" val="2079078064"/>
              </p:ext>
            </p:extLst>
          </p:nvPr>
        </p:nvGraphicFramePr>
        <p:xfrm>
          <a:off x="4318154" y="2654191"/>
          <a:ext cx="5341985" cy="3960440"/>
        </p:xfrm>
        <a:graphic>
          <a:graphicData uri="http://schemas.openxmlformats.org/drawingml/2006/chart">
            <c:chart xmlns:c="http://schemas.openxmlformats.org/drawingml/2006/chart" xmlns:r="http://schemas.openxmlformats.org/officeDocument/2006/relationships" r:id="rId4"/>
          </a:graphicData>
        </a:graphic>
      </p:graphicFrame>
      <p:sp>
        <p:nvSpPr>
          <p:cNvPr id="6" name="Rectángulo 5"/>
          <p:cNvSpPr/>
          <p:nvPr/>
        </p:nvSpPr>
        <p:spPr>
          <a:xfrm>
            <a:off x="9062113" y="2776097"/>
            <a:ext cx="3129887" cy="3793560"/>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7" name="Chevron 11"/>
          <p:cNvSpPr/>
          <p:nvPr/>
        </p:nvSpPr>
        <p:spPr>
          <a:xfrm>
            <a:off x="9336360" y="3140968"/>
            <a:ext cx="462164" cy="436331"/>
          </a:xfrm>
          <a:prstGeom prst="chevron">
            <a:avLst>
              <a:gd name="adj" fmla="val 33915"/>
            </a:avLst>
          </a:prstGeom>
          <a:solidFill>
            <a:srgbClr val="D5007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2400" b="0" i="0" u="none" strike="noStrike" kern="0" cap="none" spc="0" normalizeH="0" baseline="0" noProof="0" smtClean="0">
              <a:ln>
                <a:noFill/>
              </a:ln>
              <a:solidFill>
                <a:prstClr val="black"/>
              </a:solidFill>
              <a:effectLst/>
              <a:uLnTx/>
              <a:uFillTx/>
              <a:latin typeface="Arial" pitchFamily="34" charset="0"/>
              <a:ea typeface="맑은 고딕" panose="020B0503020000020004" pitchFamily="34" charset="-127"/>
              <a:cs typeface="Arial" pitchFamily="34" charset="0"/>
            </a:endParaRPr>
          </a:p>
        </p:txBody>
      </p:sp>
      <p:sp>
        <p:nvSpPr>
          <p:cNvPr id="8" name="TextBox 12"/>
          <p:cNvSpPr txBox="1"/>
          <p:nvPr/>
        </p:nvSpPr>
        <p:spPr>
          <a:xfrm>
            <a:off x="9797263" y="3158247"/>
            <a:ext cx="2347409" cy="400110"/>
          </a:xfrm>
          <a:prstGeom prst="rect">
            <a:avLst/>
          </a:prstGeom>
          <a:noFill/>
        </p:spPr>
        <p:txBody>
          <a:bodyPr wrap="square" rtlCol="0">
            <a:spAutoFit/>
          </a:bodyPr>
          <a:lstStyle/>
          <a:p>
            <a:pPr eaLnBrk="1" fontAlgn="auto" hangingPunct="1">
              <a:spcBef>
                <a:spcPts val="0"/>
              </a:spcBef>
              <a:spcAft>
                <a:spcPts val="0"/>
              </a:spcAft>
            </a:pPr>
            <a:r>
              <a:rPr lang="en-US" altLang="ko-KR" sz="2000" dirty="0" smtClean="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PAT por </a:t>
            </a:r>
            <a:r>
              <a:rPr lang="en-US" altLang="ko-KR" sz="2000" dirty="0" err="1" smtClean="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partido</a:t>
            </a:r>
            <a:endParaRPr lang="ko-KR" altLang="en-US" sz="2000" dirty="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endParaRPr>
          </a:p>
        </p:txBody>
      </p:sp>
      <p:sp>
        <p:nvSpPr>
          <p:cNvPr id="9" name="CuadroTexto 8"/>
          <p:cNvSpPr txBox="1"/>
          <p:nvPr/>
        </p:nvSpPr>
        <p:spPr>
          <a:xfrm>
            <a:off x="9472321" y="4194337"/>
            <a:ext cx="2551357" cy="800219"/>
          </a:xfrm>
          <a:prstGeom prst="rect">
            <a:avLst/>
          </a:prstGeom>
          <a:noFill/>
        </p:spPr>
        <p:txBody>
          <a:bodyPr wrap="square" rtlCol="0">
            <a:spAutoFit/>
          </a:bodyPr>
          <a:lstStyle/>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Nacionales	  14</a:t>
            </a:r>
          </a:p>
          <a:p>
            <a:pPr marL="285750" indent="-285750" eaLnBrk="1" fontAlgn="auto" hangingPunct="1">
              <a:spcBef>
                <a:spcPts val="0"/>
              </a:spcBef>
              <a:spcAft>
                <a:spcPts val="0"/>
              </a:spcAft>
              <a:buFont typeface="Wingdings" panose="05000000000000000000" pitchFamily="2" charset="2"/>
              <a:buChar char="§"/>
            </a:pPr>
            <a:endParaRPr lang="es-MX" b="0" dirty="0">
              <a:solidFill>
                <a:prstClr val="black"/>
              </a:solidFill>
              <a:latin typeface="Arial" panose="020B0604020202020204" pitchFamily="34" charset="0"/>
              <a:ea typeface="+mn-ea"/>
              <a:cs typeface="Arial" panose="020B0604020202020204" pitchFamily="34" charset="0"/>
            </a:endParaRPr>
          </a:p>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Locales	490</a:t>
            </a:r>
            <a:endParaRPr lang="es-MX" sz="1800" b="0" dirty="0">
              <a:solidFill>
                <a:prstClr val="black"/>
              </a:solidFill>
              <a:latin typeface="Arial" panose="020B0604020202020204" pitchFamily="34" charset="0"/>
              <a:ea typeface="+mn-ea"/>
              <a:cs typeface="Arial" panose="020B0604020202020204" pitchFamily="34" charset="0"/>
            </a:endParaRPr>
          </a:p>
        </p:txBody>
      </p:sp>
      <p:sp>
        <p:nvSpPr>
          <p:cNvPr id="10" name="CuadroTexto 9"/>
          <p:cNvSpPr txBox="1"/>
          <p:nvPr/>
        </p:nvSpPr>
        <p:spPr>
          <a:xfrm>
            <a:off x="9483696" y="5581109"/>
            <a:ext cx="2539982" cy="800219"/>
          </a:xfrm>
          <a:prstGeom prst="rect">
            <a:avLst/>
          </a:prstGeom>
          <a:noFill/>
        </p:spPr>
        <p:txBody>
          <a:bodyPr wrap="square" rtlCol="0">
            <a:spAutoFit/>
          </a:bodyPr>
          <a:lstStyle/>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Nacionales	 14</a:t>
            </a:r>
          </a:p>
          <a:p>
            <a:pPr marL="285750" indent="-285750" eaLnBrk="1" fontAlgn="auto" hangingPunct="1">
              <a:spcBef>
                <a:spcPts val="0"/>
              </a:spcBef>
              <a:spcAft>
                <a:spcPts val="0"/>
              </a:spcAft>
              <a:buFont typeface="Wingdings" panose="05000000000000000000" pitchFamily="2" charset="2"/>
              <a:buChar char="§"/>
            </a:pPr>
            <a:endParaRPr lang="es-MX" b="0" dirty="0">
              <a:solidFill>
                <a:prstClr val="black"/>
              </a:solidFill>
              <a:latin typeface="Arial" panose="020B0604020202020204" pitchFamily="34" charset="0"/>
              <a:ea typeface="+mn-ea"/>
              <a:cs typeface="Arial" panose="020B0604020202020204" pitchFamily="34" charset="0"/>
            </a:endParaRPr>
          </a:p>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Locales	434</a:t>
            </a:r>
            <a:endParaRPr lang="es-MX" sz="1800" b="0" dirty="0">
              <a:solidFill>
                <a:prstClr val="black"/>
              </a:solidFill>
              <a:latin typeface="Arial" panose="020B0604020202020204" pitchFamily="34" charset="0"/>
              <a:ea typeface="+mn-ea"/>
              <a:cs typeface="Arial" panose="020B0604020202020204" pitchFamily="34" charset="0"/>
            </a:endParaRPr>
          </a:p>
        </p:txBody>
      </p:sp>
      <p:sp>
        <p:nvSpPr>
          <p:cNvPr id="11" name="CuadroTexto 10"/>
          <p:cNvSpPr txBox="1"/>
          <p:nvPr/>
        </p:nvSpPr>
        <p:spPr>
          <a:xfrm>
            <a:off x="9472321" y="3789040"/>
            <a:ext cx="2514343" cy="369332"/>
          </a:xfrm>
          <a:prstGeom prst="rect">
            <a:avLst/>
          </a:prstGeom>
          <a:noFill/>
        </p:spPr>
        <p:txBody>
          <a:bodyPr wrap="none" rtlCol="0">
            <a:spAutoFit/>
          </a:bodyPr>
          <a:lstStyle/>
          <a:p>
            <a:pPr eaLnBrk="1" fontAlgn="auto" hangingPunct="1">
              <a:spcBef>
                <a:spcPts val="0"/>
              </a:spcBef>
              <a:spcAft>
                <a:spcPts val="0"/>
              </a:spcAft>
            </a:pPr>
            <a:r>
              <a:rPr lang="es-MX" sz="1800" dirty="0" smtClean="0">
                <a:solidFill>
                  <a:prstClr val="black"/>
                </a:solidFill>
                <a:latin typeface="Arial" panose="020B0604020202020204" pitchFamily="34" charset="0"/>
                <a:ea typeface="+mn-ea"/>
                <a:cs typeface="Arial" panose="020B0604020202020204" pitchFamily="34" charset="0"/>
              </a:rPr>
              <a:t>Totales                 504</a:t>
            </a:r>
            <a:endParaRPr lang="es-MX" sz="1800" dirty="0">
              <a:solidFill>
                <a:prstClr val="black"/>
              </a:solidFill>
              <a:latin typeface="Arial" panose="020B0604020202020204" pitchFamily="34" charset="0"/>
              <a:ea typeface="+mn-ea"/>
              <a:cs typeface="Arial" panose="020B0604020202020204" pitchFamily="34" charset="0"/>
            </a:endParaRPr>
          </a:p>
        </p:txBody>
      </p:sp>
      <p:sp>
        <p:nvSpPr>
          <p:cNvPr id="12" name="CuadroTexto 11"/>
          <p:cNvSpPr txBox="1"/>
          <p:nvPr/>
        </p:nvSpPr>
        <p:spPr>
          <a:xfrm>
            <a:off x="9472320" y="5173478"/>
            <a:ext cx="2456327" cy="369332"/>
          </a:xfrm>
          <a:prstGeom prst="rect">
            <a:avLst/>
          </a:prstGeom>
          <a:noFill/>
        </p:spPr>
        <p:txBody>
          <a:bodyPr wrap="square" rtlCol="0">
            <a:spAutoFit/>
          </a:bodyPr>
          <a:lstStyle/>
          <a:p>
            <a:pPr eaLnBrk="1" fontAlgn="auto" hangingPunct="1">
              <a:spcBef>
                <a:spcPts val="0"/>
              </a:spcBef>
              <a:spcAft>
                <a:spcPts val="0"/>
              </a:spcAft>
            </a:pPr>
            <a:r>
              <a:rPr lang="es-MX" sz="1800" dirty="0" smtClean="0">
                <a:solidFill>
                  <a:prstClr val="black"/>
                </a:solidFill>
                <a:latin typeface="Arial" panose="020B0604020202020204" pitchFamily="34" charset="0"/>
                <a:ea typeface="+mn-ea"/>
                <a:cs typeface="Arial" panose="020B0604020202020204" pitchFamily="34" charset="0"/>
              </a:rPr>
              <a:t>Presentados       448</a:t>
            </a:r>
            <a:endParaRPr lang="es-MX" sz="1800" dirty="0">
              <a:solidFill>
                <a:prstClr val="black"/>
              </a:solidFill>
              <a:latin typeface="Arial" panose="020B0604020202020204" pitchFamily="34" charset="0"/>
              <a:ea typeface="+mn-ea"/>
              <a:cs typeface="Arial" panose="020B0604020202020204" pitchFamily="34" charset="0"/>
            </a:endParaRPr>
          </a:p>
        </p:txBody>
      </p:sp>
      <p:sp>
        <p:nvSpPr>
          <p:cNvPr id="13" name="Rectángulo 12"/>
          <p:cNvSpPr/>
          <p:nvPr/>
        </p:nvSpPr>
        <p:spPr>
          <a:xfrm>
            <a:off x="407369" y="1262765"/>
            <a:ext cx="11305256" cy="1569660"/>
          </a:xfrm>
          <a:prstGeom prst="rect">
            <a:avLst/>
          </a:prstGeom>
        </p:spPr>
        <p:txBody>
          <a:bodyPr wrap="square">
            <a:spAutoFit/>
          </a:bodyPr>
          <a:lstStyle/>
          <a:p>
            <a:pPr algn="just"/>
            <a:r>
              <a:rPr lang="es-MX" sz="2000" b="0" dirty="0" smtClean="0">
                <a:latin typeface="Arial" panose="020B0604020202020204" pitchFamily="34" charset="0"/>
                <a:cs typeface="Arial" panose="020B0604020202020204" pitchFamily="34" charset="0"/>
              </a:rPr>
              <a:t>De los 504 PAT esperados, la UTF ha recibido 448, correspondientes a 209 </a:t>
            </a:r>
            <a:r>
              <a:rPr lang="es-MX" sz="2000" b="0" dirty="0" smtClean="0">
                <a:latin typeface="Arial" panose="020B0604020202020204" pitchFamily="34" charset="0"/>
                <a:cs typeface="Arial" panose="020B0604020202020204" pitchFamily="34" charset="0"/>
              </a:rPr>
              <a:t>partidos </a:t>
            </a:r>
            <a:r>
              <a:rPr lang="es-MX" sz="2000" b="0" dirty="0" smtClean="0">
                <a:latin typeface="Arial" panose="020B0604020202020204" pitchFamily="34" charset="0"/>
                <a:cs typeface="Arial" panose="020B0604020202020204" pitchFamily="34" charset="0"/>
              </a:rPr>
              <a:t>políticos </a:t>
            </a:r>
            <a:r>
              <a:rPr lang="es-MX" sz="2000" b="0" dirty="0">
                <a:latin typeface="Arial" panose="020B0604020202020204" pitchFamily="34" charset="0"/>
                <a:ea typeface="Times New Roman" panose="02020603050405020304" pitchFamily="18" charset="0"/>
              </a:rPr>
              <a:t>(7 nacionales y </a:t>
            </a:r>
            <a:r>
              <a:rPr lang="es-MX" sz="2000" b="0" dirty="0" smtClean="0">
                <a:latin typeface="Arial" panose="020B0604020202020204" pitchFamily="34" charset="0"/>
                <a:ea typeface="Times New Roman" panose="02020603050405020304" pitchFamily="18" charset="0"/>
              </a:rPr>
              <a:t>202 </a:t>
            </a:r>
            <a:r>
              <a:rPr lang="es-MX" sz="2000" b="0" dirty="0">
                <a:latin typeface="Arial" panose="020B0604020202020204" pitchFamily="34" charset="0"/>
                <a:ea typeface="Times New Roman" panose="02020603050405020304" pitchFamily="18" charset="0"/>
              </a:rPr>
              <a:t>locales</a:t>
            </a:r>
            <a:r>
              <a:rPr lang="es-MX" sz="2000" b="0" dirty="0" smtClean="0">
                <a:latin typeface="Arial" panose="020B0604020202020204" pitchFamily="34" charset="0"/>
                <a:ea typeface="Times New Roman" panose="02020603050405020304" pitchFamily="18" charset="0"/>
              </a:rPr>
              <a:t>). </a:t>
            </a:r>
          </a:p>
          <a:p>
            <a:pPr algn="just"/>
            <a:endParaRPr lang="es-MX" sz="1600" b="0" dirty="0">
              <a:latin typeface="Arial" panose="020B0604020202020204" pitchFamily="34" charset="0"/>
              <a:ea typeface="Times New Roman" panose="02020603050405020304" pitchFamily="18" charset="0"/>
            </a:endParaRPr>
          </a:p>
          <a:p>
            <a:pPr algn="just"/>
            <a:r>
              <a:rPr lang="es-MX" sz="2000" b="0" dirty="0" smtClean="0">
                <a:latin typeface="Arial" panose="020B0604020202020204" pitchFamily="34" charset="0"/>
                <a:ea typeface="Times New Roman" panose="02020603050405020304" pitchFamily="18" charset="0"/>
              </a:rPr>
              <a:t>De los 56 PAT faltantes, se han emitido recordatorios dirigidos a los 31 partidos políticos locales   </a:t>
            </a:r>
            <a:r>
              <a:rPr lang="es-MX" sz="2000" b="0" dirty="0" smtClean="0">
                <a:latin typeface="Arial" panose="020B0604020202020204" pitchFamily="34" charset="0"/>
                <a:cs typeface="Arial" panose="020B0604020202020204" pitchFamily="34" charset="0"/>
              </a:rPr>
              <a:t>omisos</a:t>
            </a:r>
            <a:r>
              <a:rPr lang="es-MX" sz="2000" b="0" dirty="0" smtClean="0">
                <a:latin typeface="Arial" panose="020B0604020202020204" pitchFamily="34" charset="0"/>
                <a:cs typeface="Arial" panose="020B0604020202020204" pitchFamily="34" charset="0"/>
              </a:rPr>
              <a:t>.</a:t>
            </a:r>
            <a:r>
              <a:rPr lang="es-ES" sz="2000" b="0" dirty="0" smtClean="0">
                <a:latin typeface="Arial" panose="020B0604020202020204" pitchFamily="34" charset="0"/>
                <a:cs typeface="Arial" panose="020B0604020202020204" pitchFamily="34" charset="0"/>
              </a:rPr>
              <a:t> </a:t>
            </a:r>
            <a:endParaRPr lang="es-MX" sz="2000" b="0" dirty="0">
              <a:latin typeface="Arial" panose="020B0604020202020204" pitchFamily="34" charset="0"/>
              <a:cs typeface="Arial" panose="020B0604020202020204" pitchFamily="34" charset="0"/>
            </a:endParaRPr>
          </a:p>
        </p:txBody>
      </p:sp>
      <p:sp>
        <p:nvSpPr>
          <p:cNvPr id="16" name="CuadroTexto 15"/>
          <p:cNvSpPr txBox="1"/>
          <p:nvPr/>
        </p:nvSpPr>
        <p:spPr>
          <a:xfrm>
            <a:off x="2045823" y="4551401"/>
            <a:ext cx="800320" cy="276999"/>
          </a:xfrm>
          <a:prstGeom prst="rect">
            <a:avLst/>
          </a:prstGeom>
          <a:noFill/>
        </p:spPr>
        <p:txBody>
          <a:bodyPr wrap="square" rtlCol="0">
            <a:spAutoFit/>
          </a:bodyPr>
          <a:lstStyle/>
          <a:p>
            <a:pPr algn="ctr"/>
            <a:r>
              <a:rPr lang="es-MX" sz="1200" b="1" dirty="0" smtClean="0">
                <a:solidFill>
                  <a:schemeClr val="bg1"/>
                </a:solidFill>
                <a:latin typeface="Arial" panose="020B0604020202020204" pitchFamily="34" charset="0"/>
                <a:cs typeface="Arial" panose="020B0604020202020204" pitchFamily="34" charset="0"/>
              </a:rPr>
              <a:t>100%</a:t>
            </a:r>
            <a:endParaRPr lang="es-MX" sz="1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623597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Conector recto 14"/>
          <p:cNvCxnSpPr/>
          <p:nvPr/>
        </p:nvCxnSpPr>
        <p:spPr>
          <a:xfrm>
            <a:off x="5519936" y="1141718"/>
            <a:ext cx="6672064" cy="0"/>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8832304" y="4797152"/>
            <a:ext cx="3129887" cy="1772505"/>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7" name="Chevron 11"/>
          <p:cNvSpPr/>
          <p:nvPr/>
        </p:nvSpPr>
        <p:spPr>
          <a:xfrm>
            <a:off x="9013975" y="4944803"/>
            <a:ext cx="462164" cy="368710"/>
          </a:xfrm>
          <a:prstGeom prst="chevron">
            <a:avLst>
              <a:gd name="adj" fmla="val 33915"/>
            </a:avLst>
          </a:prstGeom>
          <a:solidFill>
            <a:srgbClr val="D5007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2400" b="0" i="0" u="none" strike="noStrike" kern="0" cap="none" spc="0" normalizeH="0" baseline="0" noProof="0" smtClean="0">
              <a:ln>
                <a:noFill/>
              </a:ln>
              <a:solidFill>
                <a:prstClr val="black"/>
              </a:solidFill>
              <a:effectLst/>
              <a:uLnTx/>
              <a:uFillTx/>
              <a:latin typeface="Arial" pitchFamily="34" charset="0"/>
              <a:ea typeface="맑은 고딕" panose="020B0503020000020004" pitchFamily="34" charset="-127"/>
              <a:cs typeface="Arial" pitchFamily="34" charset="0"/>
            </a:endParaRPr>
          </a:p>
        </p:txBody>
      </p:sp>
      <p:sp>
        <p:nvSpPr>
          <p:cNvPr id="12" name="TextBox 12"/>
          <p:cNvSpPr txBox="1"/>
          <p:nvPr/>
        </p:nvSpPr>
        <p:spPr>
          <a:xfrm>
            <a:off x="9474878" y="4962081"/>
            <a:ext cx="2347409" cy="400110"/>
          </a:xfrm>
          <a:prstGeom prst="rect">
            <a:avLst/>
          </a:prstGeom>
          <a:noFill/>
        </p:spPr>
        <p:txBody>
          <a:bodyPr wrap="square" rtlCol="0">
            <a:spAutoFit/>
          </a:bodyPr>
          <a:lstStyle/>
          <a:p>
            <a:pPr eaLnBrk="1" fontAlgn="auto" hangingPunct="1">
              <a:spcBef>
                <a:spcPts val="0"/>
              </a:spcBef>
              <a:spcAft>
                <a:spcPts val="0"/>
              </a:spcAft>
            </a:pPr>
            <a:r>
              <a:rPr lang="en-US" altLang="ko-KR" sz="2000" dirty="0" smtClean="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PAT </a:t>
            </a:r>
            <a:r>
              <a:rPr lang="en-US" altLang="ko-KR" sz="2000" dirty="0" err="1" smtClean="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LJ</a:t>
            </a:r>
            <a:r>
              <a:rPr lang="en-US" altLang="ko-KR" sz="2000" dirty="0" smtClean="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           22</a:t>
            </a:r>
            <a:endParaRPr lang="ko-KR" altLang="en-US" sz="2000" dirty="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endParaRPr>
          </a:p>
        </p:txBody>
      </p:sp>
      <p:sp>
        <p:nvSpPr>
          <p:cNvPr id="17" name="CuadroTexto 16"/>
          <p:cNvSpPr txBox="1"/>
          <p:nvPr/>
        </p:nvSpPr>
        <p:spPr>
          <a:xfrm>
            <a:off x="9121568" y="5387239"/>
            <a:ext cx="2551357" cy="830997"/>
          </a:xfrm>
          <a:prstGeom prst="rect">
            <a:avLst/>
          </a:prstGeom>
          <a:noFill/>
        </p:spPr>
        <p:txBody>
          <a:bodyPr wrap="square" rtlCol="0">
            <a:spAutoFit/>
          </a:bodyPr>
          <a:lstStyle/>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Nacionales	 N/A</a:t>
            </a:r>
          </a:p>
          <a:p>
            <a:pPr marL="285750" indent="-285750" eaLnBrk="1" fontAlgn="auto" hangingPunct="1">
              <a:spcBef>
                <a:spcPts val="0"/>
              </a:spcBef>
              <a:spcAft>
                <a:spcPts val="0"/>
              </a:spcAft>
              <a:buFont typeface="Wingdings" panose="05000000000000000000" pitchFamily="2" charset="2"/>
              <a:buChar char="§"/>
            </a:pPr>
            <a:endParaRPr lang="es-MX" b="0" dirty="0">
              <a:solidFill>
                <a:prstClr val="black"/>
              </a:solidFill>
              <a:latin typeface="Arial" panose="020B0604020202020204" pitchFamily="34" charset="0"/>
              <a:ea typeface="+mn-ea"/>
              <a:cs typeface="Arial" panose="020B0604020202020204" pitchFamily="34" charset="0"/>
            </a:endParaRPr>
          </a:p>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Locales	  22</a:t>
            </a:r>
            <a:endParaRPr lang="es-MX" sz="1800" b="0" dirty="0">
              <a:solidFill>
                <a:prstClr val="black"/>
              </a:solidFill>
              <a:latin typeface="Arial" panose="020B0604020202020204" pitchFamily="34" charset="0"/>
              <a:ea typeface="+mn-ea"/>
              <a:cs typeface="Arial" panose="020B0604020202020204" pitchFamily="34" charset="0"/>
            </a:endParaRPr>
          </a:p>
        </p:txBody>
      </p:sp>
      <p:sp>
        <p:nvSpPr>
          <p:cNvPr id="18" name="CuadroTexto 17"/>
          <p:cNvSpPr txBox="1"/>
          <p:nvPr/>
        </p:nvSpPr>
        <p:spPr>
          <a:xfrm>
            <a:off x="9231231" y="6161556"/>
            <a:ext cx="2313454" cy="369332"/>
          </a:xfrm>
          <a:prstGeom prst="rect">
            <a:avLst/>
          </a:prstGeom>
          <a:noFill/>
        </p:spPr>
        <p:txBody>
          <a:bodyPr wrap="none" rtlCol="0">
            <a:spAutoFit/>
          </a:bodyPr>
          <a:lstStyle>
            <a:defPPr>
              <a:defRPr lang="es-ES_tradnl"/>
            </a:defPPr>
            <a:lvl1pPr eaLnBrk="1" fontAlgn="auto" hangingPunct="1">
              <a:spcBef>
                <a:spcPts val="0"/>
              </a:spcBef>
              <a:spcAft>
                <a:spcPts val="0"/>
              </a:spcAft>
              <a:defRPr sz="180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defRPr>
            </a:lvl1pPr>
          </a:lstStyle>
          <a:p>
            <a:r>
              <a:rPr lang="es-MX" dirty="0" smtClean="0"/>
              <a:t>Omisos                  2</a:t>
            </a:r>
            <a:endParaRPr lang="es-MX" dirty="0"/>
          </a:p>
        </p:txBody>
      </p:sp>
      <p:sp>
        <p:nvSpPr>
          <p:cNvPr id="19" name="CuadroTexto 18"/>
          <p:cNvSpPr txBox="1"/>
          <p:nvPr/>
        </p:nvSpPr>
        <p:spPr>
          <a:xfrm>
            <a:off x="3371322" y="62915"/>
            <a:ext cx="8650576" cy="1061829"/>
          </a:xfrm>
          <a:prstGeom prst="rect">
            <a:avLst/>
          </a:prstGeom>
          <a:noFill/>
        </p:spPr>
        <p:txBody>
          <a:bodyPr wrap="square" rtlCol="0">
            <a:spAutoFit/>
          </a:bodyPr>
          <a:lstStyle/>
          <a:p>
            <a:pPr algn="r"/>
            <a:r>
              <a:rPr lang="es-MX" sz="3800" dirty="0">
                <a:solidFill>
                  <a:srgbClr val="CC0066"/>
                </a:solidFill>
                <a:latin typeface="Arial" panose="020B0604020202020204" pitchFamily="34" charset="0"/>
                <a:cs typeface="Arial" panose="020B0604020202020204" pitchFamily="34" charset="0"/>
              </a:rPr>
              <a:t>Programas Anuales de </a:t>
            </a:r>
            <a:r>
              <a:rPr lang="es-MX" sz="3800" dirty="0" smtClean="0">
                <a:solidFill>
                  <a:srgbClr val="CC0066"/>
                </a:solidFill>
                <a:latin typeface="Arial" panose="020B0604020202020204" pitchFamily="34" charset="0"/>
                <a:cs typeface="Arial" panose="020B0604020202020204" pitchFamily="34" charset="0"/>
              </a:rPr>
              <a:t>Trabajo</a:t>
            </a:r>
          </a:p>
          <a:p>
            <a:pPr algn="r"/>
            <a:r>
              <a:rPr lang="es-MX" sz="2500" dirty="0" smtClean="0">
                <a:solidFill>
                  <a:schemeClr val="tx1">
                    <a:lumMod val="75000"/>
                    <a:lumOff val="25000"/>
                  </a:schemeClr>
                </a:solidFill>
                <a:latin typeface="Arial" panose="020B0604020202020204" pitchFamily="34" charset="0"/>
                <a:cs typeface="Arial" panose="020B0604020202020204" pitchFamily="34" charset="0"/>
              </a:rPr>
              <a:t>recibidos en el primer semestre del 2019</a:t>
            </a:r>
            <a:endParaRPr lang="es-MX" sz="2500" dirty="0">
              <a:solidFill>
                <a:schemeClr val="tx1">
                  <a:lumMod val="75000"/>
                  <a:lumOff val="25000"/>
                </a:schemeClr>
              </a:solidFill>
              <a:latin typeface="Arial" panose="020B0604020202020204" pitchFamily="34" charset="0"/>
              <a:cs typeface="Arial" panose="020B0604020202020204" pitchFamily="34" charset="0"/>
            </a:endParaRPr>
          </a:p>
        </p:txBody>
      </p:sp>
      <p:grpSp>
        <p:nvGrpSpPr>
          <p:cNvPr id="2" name="Grupo 1"/>
          <p:cNvGrpSpPr/>
          <p:nvPr/>
        </p:nvGrpSpPr>
        <p:grpSpPr>
          <a:xfrm>
            <a:off x="-492224" y="1223441"/>
            <a:ext cx="13104440" cy="3573711"/>
            <a:chOff x="-552936" y="2043112"/>
            <a:chExt cx="13104440" cy="2771775"/>
          </a:xfrm>
        </p:grpSpPr>
        <mc:AlternateContent xmlns:mc="http://schemas.openxmlformats.org/markup-compatibility/2006">
          <mc:Choice xmlns:cx="http://schemas.microsoft.com/office/drawing/2014/chartex" Requires="cx">
            <p:graphicFrame>
              <p:nvGraphicFramePr>
                <p:cNvPr id="14" name="Gráfico 13"/>
                <p:cNvGraphicFramePr/>
                <p:nvPr>
                  <p:extLst>
                    <p:ext uri="{D42A27DB-BD31-4B8C-83A1-F6EECF244321}">
                      <p14:modId xmlns:p14="http://schemas.microsoft.com/office/powerpoint/2010/main" val="3341258114"/>
                    </p:ext>
                  </p:extLst>
                </p:nvPr>
              </p:nvGraphicFramePr>
              <p:xfrm>
                <a:off x="-552936" y="2071687"/>
                <a:ext cx="4572000" cy="2743200"/>
              </p:xfrm>
              <a:graphic>
                <a:graphicData uri="http://schemas.microsoft.com/office/drawing/2014/chartex">
                  <c:chart xmlns:c="http://schemas.openxmlformats.org/drawingml/2006/chart" xmlns:r="http://schemas.openxmlformats.org/officeDocument/2006/relationships" r:id="rId3"/>
                </a:graphicData>
              </a:graphic>
            </p:graphicFrame>
          </mc:Choice>
          <mc:Fallback>
            <p:pic>
              <p:nvPicPr>
                <p:cNvPr id="14" name="Gráfico 13"/>
                <p:cNvPicPr>
                  <a:picLocks noGrp="1" noRot="1" noChangeAspect="1" noMove="1" noResize="1" noEditPoints="1" noAdjustHandles="1" noChangeArrowheads="1" noChangeShapeType="1"/>
                </p:cNvPicPr>
                <p:nvPr/>
              </p:nvPicPr>
              <p:blipFill>
                <a:blip r:embed="rId4"/>
                <a:stretch>
                  <a:fillRect/>
                </a:stretch>
              </p:blipFill>
              <p:spPr>
                <a:xfrm>
                  <a:off x="-492224" y="1260283"/>
                  <a:ext cx="4572000" cy="3536869"/>
                </a:xfrm>
                <a:prstGeom prst="rect">
                  <a:avLst/>
                </a:prstGeom>
              </p:spPr>
            </p:pic>
          </mc:Fallback>
        </mc:AlternateContent>
        <mc:AlternateContent xmlns:mc="http://schemas.openxmlformats.org/markup-compatibility/2006">
          <mc:Choice xmlns:cx="http://schemas.microsoft.com/office/drawing/2014/chartex" Requires="cx">
            <p:graphicFrame>
              <p:nvGraphicFramePr>
                <p:cNvPr id="20" name="Gráfico 19"/>
                <p:cNvGraphicFramePr/>
                <p:nvPr>
                  <p:extLst>
                    <p:ext uri="{D42A27DB-BD31-4B8C-83A1-F6EECF244321}">
                      <p14:modId xmlns:p14="http://schemas.microsoft.com/office/powerpoint/2010/main" val="4053776151"/>
                    </p:ext>
                  </p:extLst>
                </p:nvPr>
              </p:nvGraphicFramePr>
              <p:xfrm>
                <a:off x="3800475" y="2043112"/>
                <a:ext cx="4572000" cy="2743200"/>
              </p:xfrm>
              <a:graphic>
                <a:graphicData uri="http://schemas.microsoft.com/office/drawing/2014/chartex">
                  <c:chart xmlns:c="http://schemas.openxmlformats.org/drawingml/2006/chart" xmlns:r="http://schemas.openxmlformats.org/officeDocument/2006/relationships" r:id="rId5"/>
                </a:graphicData>
              </a:graphic>
            </p:graphicFrame>
          </mc:Choice>
          <mc:Fallback>
            <p:pic>
              <p:nvPicPr>
                <p:cNvPr id="20" name="Gráfico 19"/>
                <p:cNvPicPr>
                  <a:picLocks noGrp="1" noRot="1" noChangeAspect="1" noMove="1" noResize="1" noEditPoints="1" noAdjustHandles="1" noChangeArrowheads="1" noChangeShapeType="1"/>
                </p:cNvPicPr>
                <p:nvPr/>
              </p:nvPicPr>
              <p:blipFill>
                <a:blip r:embed="rId6"/>
                <a:stretch>
                  <a:fillRect/>
                </a:stretch>
              </p:blipFill>
              <p:spPr>
                <a:xfrm>
                  <a:off x="3861187" y="1223441"/>
                  <a:ext cx="4572000" cy="3536869"/>
                </a:xfrm>
                <a:prstGeom prst="rect">
                  <a:avLst/>
                </a:prstGeom>
              </p:spPr>
            </p:pic>
          </mc:Fallback>
        </mc:AlternateContent>
        <mc:AlternateContent xmlns:mc="http://schemas.openxmlformats.org/markup-compatibility/2006">
          <mc:Choice xmlns:cx="http://schemas.microsoft.com/office/drawing/2014/chartex" Requires="cx">
            <p:graphicFrame>
              <p:nvGraphicFramePr>
                <p:cNvPr id="21" name="Gráfico 20"/>
                <p:cNvGraphicFramePr/>
                <p:nvPr>
                  <p:extLst>
                    <p:ext uri="{D42A27DB-BD31-4B8C-83A1-F6EECF244321}">
                      <p14:modId xmlns:p14="http://schemas.microsoft.com/office/powerpoint/2010/main" val="121620429"/>
                    </p:ext>
                  </p:extLst>
                </p:nvPr>
              </p:nvGraphicFramePr>
              <p:xfrm>
                <a:off x="7979504" y="2043112"/>
                <a:ext cx="4572000" cy="2743200"/>
              </p:xfrm>
              <a:graphic>
                <a:graphicData uri="http://schemas.microsoft.com/office/drawing/2014/chartex">
                  <c:chart xmlns:c="http://schemas.openxmlformats.org/drawingml/2006/chart" xmlns:r="http://schemas.openxmlformats.org/officeDocument/2006/relationships" r:id="rId7"/>
                </a:graphicData>
              </a:graphic>
            </p:graphicFrame>
          </mc:Choice>
          <mc:Fallback>
            <p:pic>
              <p:nvPicPr>
                <p:cNvPr id="21" name="Gráfico 20"/>
                <p:cNvPicPr>
                  <a:picLocks noGrp="1" noRot="1" noChangeAspect="1" noMove="1" noResize="1" noEditPoints="1" noAdjustHandles="1" noChangeArrowheads="1" noChangeShapeType="1"/>
                </p:cNvPicPr>
                <p:nvPr/>
              </p:nvPicPr>
              <p:blipFill>
                <a:blip r:embed="rId8"/>
                <a:stretch>
                  <a:fillRect/>
                </a:stretch>
              </p:blipFill>
              <p:spPr>
                <a:xfrm>
                  <a:off x="8040216" y="1223441"/>
                  <a:ext cx="4572000" cy="3536869"/>
                </a:xfrm>
                <a:prstGeom prst="rect">
                  <a:avLst/>
                </a:prstGeom>
              </p:spPr>
            </p:pic>
          </mc:Fallback>
        </mc:AlternateContent>
      </p:grpSp>
      <p:sp>
        <p:nvSpPr>
          <p:cNvPr id="22" name="Rectángulo 21"/>
          <p:cNvSpPr/>
          <p:nvPr/>
        </p:nvSpPr>
        <p:spPr>
          <a:xfrm>
            <a:off x="279410" y="4797152"/>
            <a:ext cx="3129887" cy="1761057"/>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24" name="CuadroTexto 23"/>
          <p:cNvSpPr txBox="1"/>
          <p:nvPr/>
        </p:nvSpPr>
        <p:spPr>
          <a:xfrm>
            <a:off x="791278" y="5388032"/>
            <a:ext cx="2551357" cy="830997"/>
          </a:xfrm>
          <a:prstGeom prst="rect">
            <a:avLst/>
          </a:prstGeom>
          <a:noFill/>
        </p:spPr>
        <p:txBody>
          <a:bodyPr wrap="square" rtlCol="0">
            <a:spAutoFit/>
          </a:bodyPr>
          <a:lstStyle/>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Nacionales	    7</a:t>
            </a:r>
          </a:p>
          <a:p>
            <a:pPr marL="285750" indent="-285750" eaLnBrk="1" fontAlgn="auto" hangingPunct="1">
              <a:spcBef>
                <a:spcPts val="0"/>
              </a:spcBef>
              <a:spcAft>
                <a:spcPts val="0"/>
              </a:spcAft>
              <a:buFont typeface="Wingdings" panose="05000000000000000000" pitchFamily="2" charset="2"/>
              <a:buChar char="§"/>
            </a:pPr>
            <a:endParaRPr lang="es-MX" b="0" dirty="0">
              <a:solidFill>
                <a:prstClr val="black"/>
              </a:solidFill>
              <a:latin typeface="Arial" panose="020B0604020202020204" pitchFamily="34" charset="0"/>
              <a:ea typeface="+mn-ea"/>
              <a:cs typeface="Arial" panose="020B0604020202020204" pitchFamily="34" charset="0"/>
            </a:endParaRPr>
          </a:p>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Locales	206</a:t>
            </a:r>
            <a:endParaRPr lang="es-MX" sz="1800" b="0" dirty="0">
              <a:solidFill>
                <a:prstClr val="black"/>
              </a:solidFill>
              <a:latin typeface="Arial" panose="020B0604020202020204" pitchFamily="34" charset="0"/>
              <a:ea typeface="+mn-ea"/>
              <a:cs typeface="Arial" panose="020B0604020202020204" pitchFamily="34" charset="0"/>
            </a:endParaRPr>
          </a:p>
        </p:txBody>
      </p:sp>
      <p:sp>
        <p:nvSpPr>
          <p:cNvPr id="26" name="TextBox 12"/>
          <p:cNvSpPr txBox="1"/>
          <p:nvPr/>
        </p:nvSpPr>
        <p:spPr>
          <a:xfrm>
            <a:off x="995226" y="4962081"/>
            <a:ext cx="2347409" cy="400110"/>
          </a:xfrm>
          <a:prstGeom prst="rect">
            <a:avLst/>
          </a:prstGeom>
          <a:noFill/>
        </p:spPr>
        <p:txBody>
          <a:bodyPr wrap="square" rtlCol="0">
            <a:spAutoFit/>
          </a:bodyPr>
          <a:lstStyle/>
          <a:p>
            <a:pPr eaLnBrk="1" fontAlgn="auto" hangingPunct="1">
              <a:spcBef>
                <a:spcPts val="0"/>
              </a:spcBef>
              <a:spcAft>
                <a:spcPts val="0"/>
              </a:spcAft>
            </a:pPr>
            <a:r>
              <a:rPr lang="en-US" altLang="ko-KR" sz="2000" dirty="0" smtClean="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PAT </a:t>
            </a:r>
            <a:r>
              <a:rPr lang="en-US" altLang="ko-KR" sz="2000" dirty="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AE  </a:t>
            </a:r>
            <a:r>
              <a:rPr lang="en-US" altLang="ko-KR" sz="2000" dirty="0" smtClean="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         </a:t>
            </a:r>
            <a:r>
              <a:rPr lang="en-US" altLang="ko-KR" sz="2000" dirty="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213</a:t>
            </a:r>
          </a:p>
        </p:txBody>
      </p:sp>
      <p:sp>
        <p:nvSpPr>
          <p:cNvPr id="27" name="Rectángulo 26"/>
          <p:cNvSpPr/>
          <p:nvPr/>
        </p:nvSpPr>
        <p:spPr>
          <a:xfrm>
            <a:off x="4484232" y="4797152"/>
            <a:ext cx="3129887" cy="1740106"/>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29" name="CuadroTexto 28"/>
          <p:cNvSpPr txBox="1"/>
          <p:nvPr/>
        </p:nvSpPr>
        <p:spPr>
          <a:xfrm>
            <a:off x="4871508" y="5387240"/>
            <a:ext cx="2551357" cy="830997"/>
          </a:xfrm>
          <a:prstGeom prst="rect">
            <a:avLst/>
          </a:prstGeom>
          <a:noFill/>
        </p:spPr>
        <p:txBody>
          <a:bodyPr wrap="square" rtlCol="0">
            <a:spAutoFit/>
          </a:bodyPr>
          <a:lstStyle/>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Nacionales	    7</a:t>
            </a:r>
          </a:p>
          <a:p>
            <a:pPr marL="285750" indent="-285750" eaLnBrk="1" fontAlgn="auto" hangingPunct="1">
              <a:spcBef>
                <a:spcPts val="0"/>
              </a:spcBef>
              <a:spcAft>
                <a:spcPts val="0"/>
              </a:spcAft>
              <a:buFont typeface="Wingdings" panose="05000000000000000000" pitchFamily="2" charset="2"/>
              <a:buChar char="§"/>
            </a:pPr>
            <a:endParaRPr lang="es-MX" b="0" dirty="0">
              <a:solidFill>
                <a:prstClr val="black"/>
              </a:solidFill>
              <a:latin typeface="Arial" panose="020B0604020202020204" pitchFamily="34" charset="0"/>
              <a:ea typeface="+mn-ea"/>
              <a:cs typeface="Arial" panose="020B0604020202020204" pitchFamily="34" charset="0"/>
            </a:endParaRPr>
          </a:p>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Locales	206</a:t>
            </a:r>
            <a:endParaRPr lang="es-MX" sz="1800" b="0" dirty="0">
              <a:solidFill>
                <a:prstClr val="black"/>
              </a:solidFill>
              <a:latin typeface="Arial" panose="020B0604020202020204" pitchFamily="34" charset="0"/>
              <a:ea typeface="+mn-ea"/>
              <a:cs typeface="Arial" panose="020B0604020202020204" pitchFamily="34" charset="0"/>
            </a:endParaRPr>
          </a:p>
        </p:txBody>
      </p:sp>
      <p:sp>
        <p:nvSpPr>
          <p:cNvPr id="30" name="CuadroTexto 29"/>
          <p:cNvSpPr txBox="1"/>
          <p:nvPr/>
        </p:nvSpPr>
        <p:spPr>
          <a:xfrm>
            <a:off x="4871508" y="6149252"/>
            <a:ext cx="2441694" cy="369332"/>
          </a:xfrm>
          <a:prstGeom prst="rect">
            <a:avLst/>
          </a:prstGeom>
          <a:noFill/>
        </p:spPr>
        <p:txBody>
          <a:bodyPr wrap="none" rtlCol="0">
            <a:spAutoFit/>
          </a:bodyPr>
          <a:lstStyle/>
          <a:p>
            <a:pPr eaLnBrk="1" fontAlgn="auto" hangingPunct="1">
              <a:spcBef>
                <a:spcPts val="0"/>
              </a:spcBef>
              <a:spcAft>
                <a:spcPts val="0"/>
              </a:spcAft>
            </a:pPr>
            <a:r>
              <a:rPr lang="es-MX" sz="1800" dirty="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Omisos</a:t>
            </a:r>
            <a:r>
              <a:rPr lang="es-MX" sz="1800" dirty="0" smtClean="0">
                <a:solidFill>
                  <a:prstClr val="black"/>
                </a:solidFill>
                <a:latin typeface="Arial" panose="020B0604020202020204" pitchFamily="34" charset="0"/>
                <a:ea typeface="+mn-ea"/>
                <a:cs typeface="Arial" panose="020B0604020202020204" pitchFamily="34" charset="0"/>
              </a:rPr>
              <a:t>                  </a:t>
            </a:r>
            <a:r>
              <a:rPr lang="es-MX" sz="1800" dirty="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27</a:t>
            </a:r>
            <a:endParaRPr lang="es-MX" sz="1800" dirty="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endParaRPr>
          </a:p>
        </p:txBody>
      </p:sp>
      <p:sp>
        <p:nvSpPr>
          <p:cNvPr id="31" name="TextBox 12"/>
          <p:cNvSpPr txBox="1"/>
          <p:nvPr/>
        </p:nvSpPr>
        <p:spPr>
          <a:xfrm>
            <a:off x="5178736" y="4913972"/>
            <a:ext cx="2347409" cy="400110"/>
          </a:xfrm>
          <a:prstGeom prst="rect">
            <a:avLst/>
          </a:prstGeom>
          <a:noFill/>
        </p:spPr>
        <p:txBody>
          <a:bodyPr wrap="square" rtlCol="0">
            <a:spAutoFit/>
          </a:bodyPr>
          <a:lstStyle/>
          <a:p>
            <a:pPr eaLnBrk="1" fontAlgn="auto" hangingPunct="1">
              <a:spcBef>
                <a:spcPts val="0"/>
              </a:spcBef>
              <a:spcAft>
                <a:spcPts val="0"/>
              </a:spcAft>
            </a:pPr>
            <a:r>
              <a:rPr lang="en-US" altLang="ko-KR" sz="2000" dirty="0" smtClean="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PAT </a:t>
            </a:r>
            <a:r>
              <a:rPr lang="en-US" altLang="ko-KR" sz="2000" dirty="0" smtClean="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LPM      213</a:t>
            </a:r>
            <a:endParaRPr lang="ko-KR" altLang="en-US" sz="2000" dirty="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endParaRPr>
          </a:p>
        </p:txBody>
      </p:sp>
      <p:sp>
        <p:nvSpPr>
          <p:cNvPr id="32" name="Chevron 11"/>
          <p:cNvSpPr/>
          <p:nvPr/>
        </p:nvSpPr>
        <p:spPr>
          <a:xfrm>
            <a:off x="4697802" y="4911361"/>
            <a:ext cx="435641" cy="368710"/>
          </a:xfrm>
          <a:prstGeom prst="chevron">
            <a:avLst>
              <a:gd name="adj" fmla="val 33915"/>
            </a:avLst>
          </a:prstGeom>
          <a:solidFill>
            <a:srgbClr val="D5007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2400" b="0" i="0" u="none" strike="noStrike" kern="0" cap="none" spc="0" normalizeH="0" baseline="0" noProof="0" smtClean="0">
              <a:ln>
                <a:noFill/>
              </a:ln>
              <a:solidFill>
                <a:prstClr val="black"/>
              </a:solidFill>
              <a:effectLst/>
              <a:uLnTx/>
              <a:uFillTx/>
              <a:latin typeface="Arial" pitchFamily="34" charset="0"/>
              <a:ea typeface="맑은 고딕" panose="020B0503020000020004" pitchFamily="34" charset="-127"/>
              <a:cs typeface="Arial" pitchFamily="34" charset="0"/>
            </a:endParaRPr>
          </a:p>
        </p:txBody>
      </p:sp>
      <p:sp>
        <p:nvSpPr>
          <p:cNvPr id="33" name="Chevron 11"/>
          <p:cNvSpPr/>
          <p:nvPr/>
        </p:nvSpPr>
        <p:spPr>
          <a:xfrm>
            <a:off x="444726" y="4941168"/>
            <a:ext cx="462164" cy="368710"/>
          </a:xfrm>
          <a:prstGeom prst="chevron">
            <a:avLst>
              <a:gd name="adj" fmla="val 33915"/>
            </a:avLst>
          </a:prstGeom>
          <a:solidFill>
            <a:srgbClr val="D5007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2400" b="0" i="0" u="none" strike="noStrike" kern="0" cap="none" spc="0" normalizeH="0" baseline="0" noProof="0" smtClean="0">
              <a:ln>
                <a:noFill/>
              </a:ln>
              <a:solidFill>
                <a:prstClr val="black"/>
              </a:solidFill>
              <a:effectLst/>
              <a:uLnTx/>
              <a:uFillTx/>
              <a:latin typeface="Arial" pitchFamily="34" charset="0"/>
              <a:ea typeface="맑은 고딕" panose="020B0503020000020004" pitchFamily="34" charset="-127"/>
              <a:cs typeface="Arial" pitchFamily="34" charset="0"/>
            </a:endParaRPr>
          </a:p>
        </p:txBody>
      </p:sp>
      <p:sp>
        <p:nvSpPr>
          <p:cNvPr id="34" name="CuadroTexto 33"/>
          <p:cNvSpPr txBox="1"/>
          <p:nvPr/>
        </p:nvSpPr>
        <p:spPr>
          <a:xfrm>
            <a:off x="906890" y="6149252"/>
            <a:ext cx="2355251" cy="369332"/>
          </a:xfrm>
          <a:prstGeom prst="rect">
            <a:avLst/>
          </a:prstGeom>
          <a:noFill/>
        </p:spPr>
        <p:txBody>
          <a:bodyPr wrap="none" rtlCol="0">
            <a:spAutoFit/>
          </a:bodyPr>
          <a:lstStyle>
            <a:defPPr>
              <a:defRPr lang="es-ES_tradnl"/>
            </a:defPPr>
            <a:lvl1pPr eaLnBrk="1" fontAlgn="auto" hangingPunct="1">
              <a:spcBef>
                <a:spcPts val="0"/>
              </a:spcBef>
              <a:spcAft>
                <a:spcPts val="0"/>
              </a:spcAft>
              <a:defRPr sz="180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defRPr>
            </a:lvl1pPr>
          </a:lstStyle>
          <a:p>
            <a:r>
              <a:rPr lang="es-MX" dirty="0"/>
              <a:t>Omisos                27</a:t>
            </a:r>
            <a:endParaRPr lang="es-MX" dirty="0"/>
          </a:p>
        </p:txBody>
      </p:sp>
    </p:spTree>
    <p:extLst>
      <p:ext uri="{BB962C8B-B14F-4D97-AF65-F5344CB8AC3E}">
        <p14:creationId xmlns:p14="http://schemas.microsoft.com/office/powerpoint/2010/main" val="33580160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Conector recto 14"/>
          <p:cNvCxnSpPr/>
          <p:nvPr/>
        </p:nvCxnSpPr>
        <p:spPr>
          <a:xfrm>
            <a:off x="5519936" y="1141718"/>
            <a:ext cx="6672064" cy="0"/>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sp>
        <p:nvSpPr>
          <p:cNvPr id="10" name="CuadroTexto 9"/>
          <p:cNvSpPr txBox="1"/>
          <p:nvPr/>
        </p:nvSpPr>
        <p:spPr>
          <a:xfrm>
            <a:off x="3359696" y="159604"/>
            <a:ext cx="8650576" cy="1061829"/>
          </a:xfrm>
          <a:prstGeom prst="rect">
            <a:avLst/>
          </a:prstGeom>
          <a:noFill/>
        </p:spPr>
        <p:txBody>
          <a:bodyPr wrap="square" rtlCol="0">
            <a:spAutoFit/>
          </a:bodyPr>
          <a:lstStyle/>
          <a:p>
            <a:pPr algn="r"/>
            <a:r>
              <a:rPr lang="es-MX" sz="3800" dirty="0">
                <a:solidFill>
                  <a:srgbClr val="CC0066"/>
                </a:solidFill>
                <a:latin typeface="Arial" panose="020B0604020202020204" pitchFamily="34" charset="0"/>
                <a:cs typeface="Arial" panose="020B0604020202020204" pitchFamily="34" charset="0"/>
              </a:rPr>
              <a:t>Programas Anuales de </a:t>
            </a:r>
            <a:r>
              <a:rPr lang="es-MX" sz="3800" dirty="0" smtClean="0">
                <a:solidFill>
                  <a:srgbClr val="CC0066"/>
                </a:solidFill>
                <a:latin typeface="Arial" panose="020B0604020202020204" pitchFamily="34" charset="0"/>
                <a:cs typeface="Arial" panose="020B0604020202020204" pitchFamily="34" charset="0"/>
              </a:rPr>
              <a:t>Trabajo</a:t>
            </a:r>
            <a:endParaRPr lang="es-MX" sz="3800" dirty="0" smtClean="0">
              <a:solidFill>
                <a:srgbClr val="CC0066"/>
              </a:solidFill>
              <a:latin typeface="Arial" panose="020B0604020202020204" pitchFamily="34" charset="0"/>
              <a:cs typeface="Arial" panose="020B0604020202020204" pitchFamily="34" charset="0"/>
            </a:endParaRPr>
          </a:p>
          <a:p>
            <a:pPr algn="r"/>
            <a:r>
              <a:rPr lang="es-MX" sz="2500" dirty="0" smtClean="0">
                <a:solidFill>
                  <a:schemeClr val="tx1">
                    <a:lumMod val="75000"/>
                    <a:lumOff val="25000"/>
                  </a:schemeClr>
                </a:solidFill>
                <a:latin typeface="Arial" panose="020B0604020202020204" pitchFamily="34" charset="0"/>
                <a:cs typeface="Arial" panose="020B0604020202020204" pitchFamily="34" charset="0"/>
              </a:rPr>
              <a:t>recibidos en </a:t>
            </a:r>
            <a:r>
              <a:rPr lang="es-MX" sz="2500" dirty="0" smtClean="0">
                <a:solidFill>
                  <a:schemeClr val="tx1">
                    <a:lumMod val="75000"/>
                    <a:lumOff val="25000"/>
                  </a:schemeClr>
                </a:solidFill>
                <a:latin typeface="Arial" panose="020B0604020202020204" pitchFamily="34" charset="0"/>
                <a:cs typeface="Arial" panose="020B0604020202020204" pitchFamily="34" charset="0"/>
              </a:rPr>
              <a:t>el primer </a:t>
            </a:r>
            <a:r>
              <a:rPr lang="es-MX" sz="2500" dirty="0" smtClean="0">
                <a:solidFill>
                  <a:schemeClr val="tx1">
                    <a:lumMod val="75000"/>
                    <a:lumOff val="25000"/>
                  </a:schemeClr>
                </a:solidFill>
                <a:latin typeface="Arial" panose="020B0604020202020204" pitchFamily="34" charset="0"/>
                <a:cs typeface="Arial" panose="020B0604020202020204" pitchFamily="34" charset="0"/>
              </a:rPr>
              <a:t>semestre de 2019</a:t>
            </a:r>
            <a:endParaRPr lang="es-MX" sz="25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6" name="Rectángulo 5"/>
          <p:cNvSpPr/>
          <p:nvPr/>
        </p:nvSpPr>
        <p:spPr>
          <a:xfrm>
            <a:off x="0" y="1556792"/>
            <a:ext cx="6023992" cy="50405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Rectángulo 6"/>
          <p:cNvSpPr/>
          <p:nvPr/>
        </p:nvSpPr>
        <p:spPr>
          <a:xfrm>
            <a:off x="121416" y="1713963"/>
            <a:ext cx="4320480" cy="567116"/>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306500" y="1801940"/>
            <a:ext cx="403244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defPPr>
              <a:defRPr lang="es-ES_tradnl"/>
            </a:defPPr>
            <a:lvl1pPr marL="0" marR="0" lvl="0" indent="0" algn="just" defTabSz="914400" latinLnBrk="0">
              <a:buClrTx/>
              <a:buSzTx/>
              <a:buFontTx/>
              <a:buNone/>
              <a:tabLst/>
              <a:defRPr sz="2600" b="0">
                <a:ea typeface="Times New Roman" pitchFamily="18" charset="0"/>
                <a:cs typeface="Helvetica" panose="020B0604020202020204" pitchFamily="34" charset="0"/>
              </a:defRPr>
            </a:lvl1pPr>
          </a:lstStyle>
          <a:p>
            <a:r>
              <a:rPr lang="es-MX" sz="2000" b="1" dirty="0" smtClean="0">
                <a:solidFill>
                  <a:schemeClr val="bg1"/>
                </a:solidFill>
                <a:latin typeface="Arial" panose="020B0604020202020204" pitchFamily="34" charset="0"/>
                <a:ea typeface="Tahoma" panose="020B0604030504040204" pitchFamily="34" charset="0"/>
                <a:cs typeface="Arial" panose="020B0604020202020204" pitchFamily="34" charset="0"/>
              </a:rPr>
              <a:t>Análisis cualitativo </a:t>
            </a:r>
            <a:r>
              <a:rPr lang="es-MX" sz="2000" b="1" dirty="0" smtClean="0">
                <a:solidFill>
                  <a:schemeClr val="bg1"/>
                </a:solidFill>
                <a:latin typeface="Arial" panose="020B0604020202020204" pitchFamily="34" charset="0"/>
                <a:ea typeface="Tahoma" panose="020B0604030504040204" pitchFamily="34" charset="0"/>
                <a:cs typeface="Arial" panose="020B0604020202020204" pitchFamily="34" charset="0"/>
              </a:rPr>
              <a:t>PAT</a:t>
            </a:r>
            <a:endParaRPr lang="es-MX" sz="2000" b="1" dirty="0">
              <a:solidFill>
                <a:schemeClr val="bg1"/>
              </a:solidFill>
              <a:latin typeface="Arial" panose="020B0604020202020204" pitchFamily="34" charset="0"/>
              <a:ea typeface="Tahoma" panose="020B0604030504040204" pitchFamily="34" charset="0"/>
              <a:cs typeface="Arial" panose="020B0604020202020204" pitchFamily="34" charset="0"/>
            </a:endParaRPr>
          </a:p>
        </p:txBody>
      </p:sp>
      <p:sp>
        <p:nvSpPr>
          <p:cNvPr id="11" name="CuadroTexto 10"/>
          <p:cNvSpPr txBox="1"/>
          <p:nvPr/>
        </p:nvSpPr>
        <p:spPr>
          <a:xfrm>
            <a:off x="242238" y="2572665"/>
            <a:ext cx="5604455" cy="36937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defPPr>
              <a:defRPr lang="es-ES_tradnl"/>
            </a:defPPr>
            <a:lvl1pPr marL="0" marR="0" lvl="0" indent="0" algn="just" defTabSz="914400" latinLnBrk="0">
              <a:buClrTx/>
              <a:buSzTx/>
              <a:buFontTx/>
              <a:buNone/>
              <a:tabLst/>
              <a:defRPr sz="2600" b="0">
                <a:ea typeface="Times New Roman" pitchFamily="18" charset="0"/>
                <a:cs typeface="Helvetica" panose="020B0604020202020204" pitchFamily="34" charset="0"/>
              </a:defRPr>
            </a:lvl1pPr>
          </a:lstStyle>
          <a:p>
            <a:pPr>
              <a:lnSpc>
                <a:spcPct val="115000"/>
              </a:lnSpc>
              <a:spcAft>
                <a:spcPts val="0"/>
              </a:spcAft>
            </a:pPr>
            <a:r>
              <a:rPr lang="es-MX" sz="1850" dirty="0" smtClean="0">
                <a:solidFill>
                  <a:srgbClr val="000000"/>
                </a:solidFill>
                <a:latin typeface="Arial" panose="020B0604020202020204" pitchFamily="34" charset="0"/>
              </a:rPr>
              <a:t>La </a:t>
            </a:r>
            <a:r>
              <a:rPr lang="es-MX" sz="1850" dirty="0">
                <a:solidFill>
                  <a:srgbClr val="000000"/>
                </a:solidFill>
                <a:latin typeface="Arial" panose="020B0604020202020204" pitchFamily="34" charset="0"/>
              </a:rPr>
              <a:t>Unidad Técnica de Fiscalización mediante su Coordinación Operativa ha emitido </a:t>
            </a:r>
            <a:r>
              <a:rPr lang="es-MX" sz="1850" b="1" dirty="0">
                <a:solidFill>
                  <a:srgbClr val="D60093"/>
                </a:solidFill>
                <a:latin typeface="Arial" panose="020B0604020202020204" pitchFamily="34" charset="0"/>
              </a:rPr>
              <a:t>observaciones y recomendaciones trimestrales</a:t>
            </a:r>
            <a:r>
              <a:rPr lang="es-MX" sz="1850" dirty="0">
                <a:solidFill>
                  <a:srgbClr val="000000"/>
                </a:solidFill>
                <a:latin typeface="Arial" panose="020B0604020202020204" pitchFamily="34" charset="0"/>
              </a:rPr>
              <a:t> de carácter informativo, </a:t>
            </a:r>
            <a:r>
              <a:rPr lang="es-MX" sz="1850" dirty="0" smtClean="0">
                <a:solidFill>
                  <a:srgbClr val="000000"/>
                </a:solidFill>
                <a:latin typeface="Arial" panose="020B0604020202020204" pitchFamily="34" charset="0"/>
              </a:rPr>
              <a:t>respecto del contenido de los proyectos que integran los PAT presentados por </a:t>
            </a:r>
            <a:r>
              <a:rPr lang="es-MX" sz="1850" dirty="0">
                <a:solidFill>
                  <a:srgbClr val="000000"/>
                </a:solidFill>
                <a:latin typeface="Arial" panose="020B0604020202020204" pitchFamily="34" charset="0"/>
              </a:rPr>
              <a:t>los partidos </a:t>
            </a:r>
            <a:r>
              <a:rPr lang="es-MX" sz="1850" dirty="0" smtClean="0">
                <a:solidFill>
                  <a:srgbClr val="000000"/>
                </a:solidFill>
                <a:latin typeface="Arial" panose="020B0604020202020204" pitchFamily="34" charset="0"/>
              </a:rPr>
              <a:t>políticos, considerando las siguientes 4 categorías:</a:t>
            </a:r>
          </a:p>
          <a:p>
            <a:pPr marL="971550" lvl="1" indent="-514350">
              <a:lnSpc>
                <a:spcPct val="115000"/>
              </a:lnSpc>
              <a:spcAft>
                <a:spcPts val="0"/>
              </a:spcAft>
              <a:buFont typeface="+mj-lt"/>
              <a:buAutoNum type="romanUcPeriod"/>
            </a:pPr>
            <a:r>
              <a:rPr lang="es-MX" sz="1850" b="0" dirty="0" smtClean="0">
                <a:solidFill>
                  <a:srgbClr val="000000"/>
                </a:solidFill>
                <a:latin typeface="Arial" panose="020B0604020202020204" pitchFamily="34" charset="0"/>
              </a:rPr>
              <a:t>Estructura</a:t>
            </a:r>
          </a:p>
          <a:p>
            <a:pPr marL="971550" lvl="1" indent="-514350">
              <a:lnSpc>
                <a:spcPct val="115000"/>
              </a:lnSpc>
              <a:spcAft>
                <a:spcPts val="0"/>
              </a:spcAft>
              <a:buFont typeface="+mj-lt"/>
              <a:buAutoNum type="romanUcPeriod"/>
            </a:pPr>
            <a:r>
              <a:rPr lang="es-MX" sz="1850" b="0" dirty="0" smtClean="0">
                <a:solidFill>
                  <a:srgbClr val="000000"/>
                </a:solidFill>
                <a:latin typeface="Arial" panose="020B0604020202020204" pitchFamily="34" charset="0"/>
              </a:rPr>
              <a:t>Valoración </a:t>
            </a:r>
            <a:r>
              <a:rPr lang="es-MX" sz="1850" b="0" dirty="0">
                <a:solidFill>
                  <a:srgbClr val="000000"/>
                </a:solidFill>
                <a:latin typeface="Arial" panose="020B0604020202020204" pitchFamily="34" charset="0"/>
              </a:rPr>
              <a:t>de cada elemento PAT</a:t>
            </a:r>
          </a:p>
          <a:p>
            <a:pPr marL="971550" lvl="1" indent="-514350">
              <a:lnSpc>
                <a:spcPct val="115000"/>
              </a:lnSpc>
              <a:spcAft>
                <a:spcPts val="0"/>
              </a:spcAft>
              <a:buFont typeface="+mj-lt"/>
              <a:buAutoNum type="romanUcPeriod"/>
            </a:pPr>
            <a:r>
              <a:rPr lang="es-MX" sz="1850" b="0" dirty="0" smtClean="0">
                <a:solidFill>
                  <a:srgbClr val="000000"/>
                </a:solidFill>
                <a:latin typeface="Arial" panose="020B0604020202020204" pitchFamily="34" charset="0"/>
              </a:rPr>
              <a:t>Alineación </a:t>
            </a:r>
            <a:r>
              <a:rPr lang="es-MX" sz="1850" b="0" dirty="0">
                <a:solidFill>
                  <a:srgbClr val="000000"/>
                </a:solidFill>
                <a:latin typeface="Arial" panose="020B0604020202020204" pitchFamily="34" charset="0"/>
              </a:rPr>
              <a:t>del PAT con el objetivo del rubro</a:t>
            </a:r>
          </a:p>
          <a:p>
            <a:pPr marL="971550" lvl="1" indent="-514350">
              <a:lnSpc>
                <a:spcPct val="115000"/>
              </a:lnSpc>
              <a:spcAft>
                <a:spcPts val="0"/>
              </a:spcAft>
              <a:buFont typeface="+mj-lt"/>
              <a:buAutoNum type="romanUcPeriod"/>
            </a:pPr>
            <a:r>
              <a:rPr lang="es-MX" sz="1850" b="0" dirty="0" smtClean="0">
                <a:solidFill>
                  <a:srgbClr val="000000"/>
                </a:solidFill>
                <a:latin typeface="Arial" panose="020B0604020202020204" pitchFamily="34" charset="0"/>
              </a:rPr>
              <a:t>Restricciones </a:t>
            </a:r>
            <a:r>
              <a:rPr lang="es-MX" sz="1850" b="0" dirty="0">
                <a:solidFill>
                  <a:srgbClr val="000000"/>
                </a:solidFill>
                <a:latin typeface="Arial" panose="020B0604020202020204" pitchFamily="34" charset="0"/>
              </a:rPr>
              <a:t>del gasto </a:t>
            </a:r>
            <a:r>
              <a:rPr lang="es-MX" sz="1850" b="0" dirty="0" smtClean="0">
                <a:solidFill>
                  <a:srgbClr val="000000"/>
                </a:solidFill>
                <a:latin typeface="Arial" panose="020B0604020202020204" pitchFamily="34" charset="0"/>
              </a:rPr>
              <a:t>programado</a:t>
            </a:r>
            <a:endParaRPr lang="es-MX" sz="1850" b="0" dirty="0">
              <a:solidFill>
                <a:srgbClr val="000000"/>
              </a:solidFill>
              <a:latin typeface="Arial" panose="020B0604020202020204" pitchFamily="34" charset="0"/>
            </a:endParaRPr>
          </a:p>
        </p:txBody>
      </p:sp>
      <p:sp>
        <p:nvSpPr>
          <p:cNvPr id="19" name="Rectángulo 18"/>
          <p:cNvSpPr/>
          <p:nvPr/>
        </p:nvSpPr>
        <p:spPr>
          <a:xfrm>
            <a:off x="6816080" y="2030122"/>
            <a:ext cx="5117986" cy="646331"/>
          </a:xfrm>
          <a:prstGeom prst="rect">
            <a:avLst/>
          </a:prstGeom>
        </p:spPr>
        <p:txBody>
          <a:bodyPr wrap="square">
            <a:spAutoFit/>
          </a:bodyPr>
          <a:lstStyle/>
          <a:p>
            <a:pPr lvl="0" algn="just"/>
            <a:r>
              <a:rPr lang="es-MX" sz="1800" b="0" dirty="0" smtClean="0">
                <a:latin typeface="Arial" panose="020B0604020202020204" pitchFamily="34" charset="0"/>
                <a:cs typeface="Arial" panose="020B0604020202020204" pitchFamily="34" charset="0"/>
              </a:rPr>
              <a:t>Mejorar la </a:t>
            </a:r>
            <a:r>
              <a:rPr lang="es-MX" sz="1800" b="0" dirty="0">
                <a:latin typeface="Arial" panose="020B0604020202020204" pitchFamily="34" charset="0"/>
                <a:cs typeface="Arial" panose="020B0604020202020204" pitchFamily="34" charset="0"/>
              </a:rPr>
              <a:t>planeación, ejecución y aplicación de los </a:t>
            </a:r>
            <a:r>
              <a:rPr lang="es-MX" sz="1800" b="0" dirty="0" smtClean="0">
                <a:latin typeface="Arial" panose="020B0604020202020204" pitchFamily="34" charset="0"/>
                <a:cs typeface="Arial" panose="020B0604020202020204" pitchFamily="34" charset="0"/>
              </a:rPr>
              <a:t>recursos.</a:t>
            </a:r>
            <a:endParaRPr lang="es-MX" sz="1800" b="0" dirty="0">
              <a:latin typeface="Arial" panose="020B0604020202020204" pitchFamily="34" charset="0"/>
              <a:cs typeface="Arial" panose="020B0604020202020204" pitchFamily="34" charset="0"/>
            </a:endParaRPr>
          </a:p>
        </p:txBody>
      </p:sp>
      <p:sp>
        <p:nvSpPr>
          <p:cNvPr id="22" name="Rectángulo 21"/>
          <p:cNvSpPr/>
          <p:nvPr/>
        </p:nvSpPr>
        <p:spPr>
          <a:xfrm>
            <a:off x="6820805" y="3603333"/>
            <a:ext cx="5113261" cy="923330"/>
          </a:xfrm>
          <a:prstGeom prst="rect">
            <a:avLst/>
          </a:prstGeom>
        </p:spPr>
        <p:txBody>
          <a:bodyPr wrap="square">
            <a:spAutoFit/>
          </a:bodyPr>
          <a:lstStyle/>
          <a:p>
            <a:pPr lvl="0" algn="just"/>
            <a:r>
              <a:rPr lang="es-ES" sz="1800" b="0" dirty="0" smtClean="0">
                <a:latin typeface="Arial" panose="020B0604020202020204" pitchFamily="34" charset="0"/>
                <a:cs typeface="Arial" panose="020B0604020202020204" pitchFamily="34" charset="0"/>
              </a:rPr>
              <a:t>Contribuir a la adecuada integración estructural de los PAT </a:t>
            </a:r>
            <a:r>
              <a:rPr lang="es-MX" sz="1800" b="0" dirty="0" smtClean="0">
                <a:latin typeface="Arial" panose="020B0604020202020204" pitchFamily="34" charset="0"/>
                <a:cs typeface="Arial" panose="020B0604020202020204" pitchFamily="34" charset="0"/>
              </a:rPr>
              <a:t>conforme </a:t>
            </a:r>
            <a:r>
              <a:rPr lang="es-MX" sz="1800" b="0" dirty="0">
                <a:latin typeface="Arial" panose="020B0604020202020204" pitchFamily="34" charset="0"/>
                <a:cs typeface="Arial" panose="020B0604020202020204" pitchFamily="34" charset="0"/>
              </a:rPr>
              <a:t>a los lineamientos para el gasto programado.</a:t>
            </a:r>
            <a:endParaRPr lang="es-ES" sz="1800" b="0" dirty="0">
              <a:latin typeface="Arial" panose="020B0604020202020204" pitchFamily="34" charset="0"/>
              <a:cs typeface="Arial" panose="020B0604020202020204" pitchFamily="34" charset="0"/>
            </a:endParaRPr>
          </a:p>
        </p:txBody>
      </p:sp>
      <p:sp>
        <p:nvSpPr>
          <p:cNvPr id="23" name="Shape 203"/>
          <p:cNvSpPr/>
          <p:nvPr/>
        </p:nvSpPr>
        <p:spPr>
          <a:xfrm flipH="1">
            <a:off x="6483998" y="2108867"/>
            <a:ext cx="169608" cy="169608"/>
          </a:xfrm>
          <a:prstGeom prst="ellipse">
            <a:avLst/>
          </a:prstGeom>
          <a:solidFill>
            <a:srgbClr val="D5007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5" name="Shape 203"/>
          <p:cNvSpPr/>
          <p:nvPr/>
        </p:nvSpPr>
        <p:spPr>
          <a:xfrm flipH="1">
            <a:off x="6483998" y="2898236"/>
            <a:ext cx="169608" cy="169608"/>
          </a:xfrm>
          <a:prstGeom prst="ellipse">
            <a:avLst/>
          </a:prstGeom>
          <a:solidFill>
            <a:srgbClr val="D5007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6" name="Shape 203"/>
          <p:cNvSpPr/>
          <p:nvPr/>
        </p:nvSpPr>
        <p:spPr>
          <a:xfrm flipH="1">
            <a:off x="6483998" y="3667348"/>
            <a:ext cx="169608" cy="169608"/>
          </a:xfrm>
          <a:prstGeom prst="ellipse">
            <a:avLst/>
          </a:prstGeom>
          <a:solidFill>
            <a:srgbClr val="D5007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0" name="Rectángulo 29"/>
          <p:cNvSpPr/>
          <p:nvPr/>
        </p:nvSpPr>
        <p:spPr>
          <a:xfrm>
            <a:off x="6816080" y="4669442"/>
            <a:ext cx="5117986" cy="646331"/>
          </a:xfrm>
          <a:prstGeom prst="rect">
            <a:avLst/>
          </a:prstGeom>
        </p:spPr>
        <p:txBody>
          <a:bodyPr wrap="square">
            <a:spAutoFit/>
          </a:bodyPr>
          <a:lstStyle/>
          <a:p>
            <a:pPr lvl="0" algn="just"/>
            <a:r>
              <a:rPr lang="es-ES" sz="1800" b="0" dirty="0" smtClean="0">
                <a:latin typeface="Arial" panose="020B0604020202020204" pitchFamily="34" charset="0"/>
                <a:cs typeface="Arial" panose="020B0604020202020204" pitchFamily="34" charset="0"/>
              </a:rPr>
              <a:t>I</a:t>
            </a:r>
            <a:r>
              <a:rPr lang="es-ES" sz="1800" b="0" dirty="0" smtClean="0">
                <a:latin typeface="Arial" panose="020B0604020202020204" pitchFamily="34" charset="0"/>
                <a:cs typeface="Arial" panose="020B0604020202020204" pitchFamily="34" charset="0"/>
              </a:rPr>
              <a:t>ncrementar la eficacia y calidad de los proyectos a través de buenas prácticas.</a:t>
            </a:r>
            <a:endParaRPr lang="es-ES" sz="1800" b="0" dirty="0">
              <a:latin typeface="Arial" panose="020B0604020202020204" pitchFamily="34" charset="0"/>
              <a:cs typeface="Arial" panose="020B0604020202020204" pitchFamily="34" charset="0"/>
            </a:endParaRPr>
          </a:p>
        </p:txBody>
      </p:sp>
      <p:sp>
        <p:nvSpPr>
          <p:cNvPr id="34" name="Shape 203"/>
          <p:cNvSpPr/>
          <p:nvPr/>
        </p:nvSpPr>
        <p:spPr>
          <a:xfrm flipH="1">
            <a:off x="6483998" y="4744229"/>
            <a:ext cx="169608" cy="169608"/>
          </a:xfrm>
          <a:prstGeom prst="ellipse">
            <a:avLst/>
          </a:prstGeom>
          <a:solidFill>
            <a:srgbClr val="D5007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5" name="Rectángulo 34"/>
          <p:cNvSpPr/>
          <p:nvPr/>
        </p:nvSpPr>
        <p:spPr>
          <a:xfrm>
            <a:off x="6816081" y="2814223"/>
            <a:ext cx="5117985" cy="646331"/>
          </a:xfrm>
          <a:prstGeom prst="rect">
            <a:avLst/>
          </a:prstGeom>
        </p:spPr>
        <p:txBody>
          <a:bodyPr wrap="square">
            <a:spAutoFit/>
          </a:bodyPr>
          <a:lstStyle/>
          <a:p>
            <a:pPr lvl="0" algn="just"/>
            <a:r>
              <a:rPr lang="es-ES" sz="1800" b="0" dirty="0" smtClean="0">
                <a:latin typeface="Arial" panose="020B0604020202020204" pitchFamily="34" charset="0"/>
                <a:cs typeface="Arial" panose="020B0604020202020204" pitchFamily="34" charset="0"/>
              </a:rPr>
              <a:t>Orientar para la </a:t>
            </a:r>
            <a:r>
              <a:rPr lang="es-MX" sz="1800" b="0" dirty="0" smtClean="0">
                <a:latin typeface="Arial" panose="020B0604020202020204" pitchFamily="34" charset="0"/>
                <a:cs typeface="Arial" panose="020B0604020202020204" pitchFamily="34" charset="0"/>
              </a:rPr>
              <a:t>alineación de los PAT con </a:t>
            </a:r>
            <a:r>
              <a:rPr lang="es-MX" sz="1800" b="0" dirty="0">
                <a:latin typeface="Arial" panose="020B0604020202020204" pitchFamily="34" charset="0"/>
                <a:cs typeface="Arial" panose="020B0604020202020204" pitchFamily="34" charset="0"/>
              </a:rPr>
              <a:t>los objetivos </a:t>
            </a:r>
            <a:r>
              <a:rPr lang="es-MX" sz="1800" b="0" dirty="0" smtClean="0">
                <a:latin typeface="Arial" panose="020B0604020202020204" pitchFamily="34" charset="0"/>
                <a:cs typeface="Arial" panose="020B0604020202020204" pitchFamily="34" charset="0"/>
              </a:rPr>
              <a:t>del </a:t>
            </a:r>
            <a:r>
              <a:rPr lang="es-MX" sz="1800" b="0" dirty="0">
                <a:latin typeface="Arial" panose="020B0604020202020204" pitchFamily="34" charset="0"/>
                <a:cs typeface="Arial" panose="020B0604020202020204" pitchFamily="34" charset="0"/>
              </a:rPr>
              <a:t>gasto </a:t>
            </a:r>
            <a:r>
              <a:rPr lang="es-MX" sz="1800" b="0" dirty="0" smtClean="0">
                <a:latin typeface="Arial" panose="020B0604020202020204" pitchFamily="34" charset="0"/>
                <a:cs typeface="Arial" panose="020B0604020202020204" pitchFamily="34" charset="0"/>
              </a:rPr>
              <a:t>programado.</a:t>
            </a:r>
            <a:endParaRPr lang="es-MX" sz="1800" b="0" dirty="0">
              <a:latin typeface="Arial" panose="020B0604020202020204" pitchFamily="34" charset="0"/>
              <a:cs typeface="Arial" panose="020B0604020202020204" pitchFamily="34" charset="0"/>
            </a:endParaRPr>
          </a:p>
        </p:txBody>
      </p:sp>
      <p:sp>
        <p:nvSpPr>
          <p:cNvPr id="36" name="Rectángulo 35"/>
          <p:cNvSpPr/>
          <p:nvPr/>
        </p:nvSpPr>
        <p:spPr>
          <a:xfrm>
            <a:off x="6816080" y="5457998"/>
            <a:ext cx="5117986" cy="923330"/>
          </a:xfrm>
          <a:prstGeom prst="rect">
            <a:avLst/>
          </a:prstGeom>
        </p:spPr>
        <p:txBody>
          <a:bodyPr wrap="square">
            <a:spAutoFit/>
          </a:bodyPr>
          <a:lstStyle/>
          <a:p>
            <a:pPr lvl="0" algn="just"/>
            <a:r>
              <a:rPr lang="es-ES" sz="1800" b="0" dirty="0" smtClean="0">
                <a:latin typeface="Arial" panose="020B0604020202020204" pitchFamily="34" charset="0"/>
                <a:cs typeface="Arial" panose="020B0604020202020204" pitchFamily="34" charset="0"/>
              </a:rPr>
              <a:t>Prevenir la realización de proyectos que </a:t>
            </a:r>
            <a:r>
              <a:rPr lang="es-MX" sz="1800" b="0" dirty="0" smtClean="0">
                <a:latin typeface="Arial" panose="020B0604020202020204" pitchFamily="34" charset="0"/>
                <a:cs typeface="Arial" panose="020B0604020202020204" pitchFamily="34" charset="0"/>
              </a:rPr>
              <a:t>incurran </a:t>
            </a:r>
            <a:r>
              <a:rPr lang="es-MX" sz="1800" b="0" dirty="0">
                <a:latin typeface="Arial" panose="020B0604020202020204" pitchFamily="34" charset="0"/>
                <a:cs typeface="Arial" panose="020B0604020202020204" pitchFamily="34" charset="0"/>
              </a:rPr>
              <a:t>en algún supuesto de restricción del gasto </a:t>
            </a:r>
            <a:r>
              <a:rPr lang="es-MX" sz="1800" b="0" dirty="0" smtClean="0">
                <a:latin typeface="Arial" panose="020B0604020202020204" pitchFamily="34" charset="0"/>
                <a:cs typeface="Arial" panose="020B0604020202020204" pitchFamily="34" charset="0"/>
              </a:rPr>
              <a:t>programado.</a:t>
            </a:r>
            <a:endParaRPr lang="es-ES" sz="1800" b="0" dirty="0">
              <a:latin typeface="Arial" panose="020B0604020202020204" pitchFamily="34" charset="0"/>
              <a:cs typeface="Arial" panose="020B0604020202020204" pitchFamily="34" charset="0"/>
            </a:endParaRPr>
          </a:p>
        </p:txBody>
      </p:sp>
      <p:sp>
        <p:nvSpPr>
          <p:cNvPr id="37" name="Shape 203"/>
          <p:cNvSpPr/>
          <p:nvPr/>
        </p:nvSpPr>
        <p:spPr>
          <a:xfrm flipH="1">
            <a:off x="6483998" y="5589240"/>
            <a:ext cx="169608" cy="169608"/>
          </a:xfrm>
          <a:prstGeom prst="ellipse">
            <a:avLst/>
          </a:prstGeom>
          <a:solidFill>
            <a:srgbClr val="D5007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8" name="Chevron 11"/>
          <p:cNvSpPr/>
          <p:nvPr/>
        </p:nvSpPr>
        <p:spPr>
          <a:xfrm>
            <a:off x="6041112" y="1562760"/>
            <a:ext cx="462164" cy="436331"/>
          </a:xfrm>
          <a:prstGeom prst="chevron">
            <a:avLst>
              <a:gd name="adj" fmla="val 33915"/>
            </a:avLst>
          </a:prstGeom>
          <a:solidFill>
            <a:srgbClr val="D5007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2400" b="0" i="0" u="none" strike="noStrike" kern="0" cap="none" spc="0" normalizeH="0" baseline="0" noProof="0" smtClean="0">
              <a:ln>
                <a:noFill/>
              </a:ln>
              <a:solidFill>
                <a:prstClr val="black"/>
              </a:solidFill>
              <a:effectLst/>
              <a:uLnTx/>
              <a:uFillTx/>
              <a:latin typeface="Arial" pitchFamily="34" charset="0"/>
              <a:ea typeface="맑은 고딕" panose="020B0503020000020004" pitchFamily="34" charset="-127"/>
              <a:cs typeface="Arial" pitchFamily="34" charset="0"/>
            </a:endParaRPr>
          </a:p>
        </p:txBody>
      </p:sp>
      <p:sp>
        <p:nvSpPr>
          <p:cNvPr id="39" name="TextBox 12"/>
          <p:cNvSpPr txBox="1"/>
          <p:nvPr/>
        </p:nvSpPr>
        <p:spPr>
          <a:xfrm>
            <a:off x="6520396" y="1590238"/>
            <a:ext cx="1818209" cy="400110"/>
          </a:xfrm>
          <a:prstGeom prst="rect">
            <a:avLst/>
          </a:prstGeom>
          <a:noFill/>
        </p:spPr>
        <p:txBody>
          <a:bodyPr wrap="square" rtlCol="0">
            <a:spAutoFit/>
          </a:bodyPr>
          <a:lstStyle/>
          <a:p>
            <a:pPr algn="ctr" eaLnBrk="1" fontAlgn="auto" hangingPunct="1">
              <a:spcBef>
                <a:spcPts val="0"/>
              </a:spcBef>
              <a:spcAft>
                <a:spcPts val="0"/>
              </a:spcAft>
            </a:pPr>
            <a:r>
              <a:rPr lang="en-US" altLang="ko-KR" sz="2000" dirty="0" smtClean="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Propósitos </a:t>
            </a:r>
            <a:endParaRPr lang="ko-KR" altLang="en-US" sz="2000" dirty="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endParaRPr>
          </a:p>
        </p:txBody>
      </p:sp>
    </p:spTree>
    <p:extLst>
      <p:ext uri="{BB962C8B-B14F-4D97-AF65-F5344CB8AC3E}">
        <p14:creationId xmlns:p14="http://schemas.microsoft.com/office/powerpoint/2010/main" val="9565754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uadroTexto 13"/>
          <p:cNvSpPr txBox="1"/>
          <p:nvPr/>
        </p:nvSpPr>
        <p:spPr>
          <a:xfrm>
            <a:off x="3359696" y="62915"/>
            <a:ext cx="8650576" cy="1061829"/>
          </a:xfrm>
          <a:prstGeom prst="rect">
            <a:avLst/>
          </a:prstGeom>
          <a:noFill/>
        </p:spPr>
        <p:txBody>
          <a:bodyPr wrap="square" rtlCol="0">
            <a:spAutoFit/>
          </a:bodyPr>
          <a:lstStyle/>
          <a:p>
            <a:pPr algn="r"/>
            <a:r>
              <a:rPr lang="es-MX" sz="3800" dirty="0" smtClean="0">
                <a:solidFill>
                  <a:srgbClr val="CC0066"/>
                </a:solidFill>
                <a:latin typeface="Arial" panose="020B0604020202020204" pitchFamily="34" charset="0"/>
                <a:cs typeface="Arial" panose="020B0604020202020204" pitchFamily="34" charset="0"/>
              </a:rPr>
              <a:t>Observaciones y recomendaciones </a:t>
            </a:r>
            <a:r>
              <a:rPr lang="es-MX" sz="2500" dirty="0" smtClean="0">
                <a:solidFill>
                  <a:schemeClr val="tx1">
                    <a:lumMod val="75000"/>
                    <a:lumOff val="25000"/>
                  </a:schemeClr>
                </a:solidFill>
                <a:latin typeface="Arial" panose="020B0604020202020204" pitchFamily="34" charset="0"/>
                <a:cs typeface="Arial" panose="020B0604020202020204" pitchFamily="34" charset="0"/>
              </a:rPr>
              <a:t>derivadas del análisis cualitativo de los PAT 2019</a:t>
            </a:r>
            <a:endParaRPr lang="es-MX" sz="2500" dirty="0">
              <a:solidFill>
                <a:schemeClr val="tx1">
                  <a:lumMod val="75000"/>
                  <a:lumOff val="25000"/>
                </a:schemeClr>
              </a:solidFill>
              <a:latin typeface="Arial" panose="020B0604020202020204" pitchFamily="34" charset="0"/>
              <a:cs typeface="Arial" panose="020B0604020202020204" pitchFamily="34" charset="0"/>
            </a:endParaRPr>
          </a:p>
        </p:txBody>
      </p:sp>
      <p:cxnSp>
        <p:nvCxnSpPr>
          <p:cNvPr id="15" name="Conector recto 14"/>
          <p:cNvCxnSpPr/>
          <p:nvPr/>
        </p:nvCxnSpPr>
        <p:spPr>
          <a:xfrm>
            <a:off x="5519936" y="1141718"/>
            <a:ext cx="6672064" cy="0"/>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sp>
        <p:nvSpPr>
          <p:cNvPr id="5" name="Rectángulo 4"/>
          <p:cNvSpPr/>
          <p:nvPr/>
        </p:nvSpPr>
        <p:spPr>
          <a:xfrm>
            <a:off x="9062113" y="2852936"/>
            <a:ext cx="3129887" cy="3704903"/>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6" name="Chevron 11"/>
          <p:cNvSpPr/>
          <p:nvPr/>
        </p:nvSpPr>
        <p:spPr>
          <a:xfrm>
            <a:off x="9151241" y="3054069"/>
            <a:ext cx="462164" cy="436331"/>
          </a:xfrm>
          <a:prstGeom prst="chevron">
            <a:avLst>
              <a:gd name="adj" fmla="val 33915"/>
            </a:avLst>
          </a:prstGeom>
          <a:solidFill>
            <a:srgbClr val="D5007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2400" b="0" i="0" u="none" strike="noStrike" kern="0" cap="none" spc="0" normalizeH="0" baseline="0" noProof="0" smtClean="0">
              <a:ln>
                <a:noFill/>
              </a:ln>
              <a:solidFill>
                <a:prstClr val="black"/>
              </a:solidFill>
              <a:effectLst/>
              <a:uLnTx/>
              <a:uFillTx/>
              <a:latin typeface="Arial" pitchFamily="34" charset="0"/>
              <a:ea typeface="맑은 고딕" panose="020B0503020000020004" pitchFamily="34" charset="-127"/>
              <a:cs typeface="Arial" pitchFamily="34" charset="0"/>
            </a:endParaRPr>
          </a:p>
        </p:txBody>
      </p:sp>
      <p:sp>
        <p:nvSpPr>
          <p:cNvPr id="7" name="TextBox 12"/>
          <p:cNvSpPr txBox="1"/>
          <p:nvPr/>
        </p:nvSpPr>
        <p:spPr>
          <a:xfrm>
            <a:off x="9612144" y="2926685"/>
            <a:ext cx="2386621" cy="646331"/>
          </a:xfrm>
          <a:prstGeom prst="rect">
            <a:avLst/>
          </a:prstGeom>
          <a:noFill/>
        </p:spPr>
        <p:txBody>
          <a:bodyPr wrap="square" rtlCol="0">
            <a:spAutoFit/>
          </a:bodyPr>
          <a:lstStyle/>
          <a:p>
            <a:pPr algn="ctr" eaLnBrk="1" fontAlgn="auto" hangingPunct="1">
              <a:spcBef>
                <a:spcPts val="0"/>
              </a:spcBef>
              <a:spcAft>
                <a:spcPts val="0"/>
              </a:spcAft>
            </a:pPr>
            <a:r>
              <a:rPr lang="en-US" altLang="ko-KR" sz="1800" dirty="0" err="1" smtClean="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Partidos</a:t>
            </a:r>
            <a:r>
              <a:rPr lang="en-US" altLang="ko-KR" sz="1800" dirty="0" smtClean="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 politicos </a:t>
            </a:r>
            <a:r>
              <a:rPr lang="en-US" altLang="ko-KR" sz="1800" dirty="0" err="1" smtClean="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recomendados</a:t>
            </a:r>
            <a:endParaRPr lang="ko-KR" altLang="en-US" sz="1800" dirty="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endParaRPr>
          </a:p>
        </p:txBody>
      </p:sp>
      <p:sp>
        <p:nvSpPr>
          <p:cNvPr id="8" name="CuadroTexto 7"/>
          <p:cNvSpPr txBox="1"/>
          <p:nvPr/>
        </p:nvSpPr>
        <p:spPr>
          <a:xfrm>
            <a:off x="9151241" y="5147900"/>
            <a:ext cx="2847524" cy="369332"/>
          </a:xfrm>
          <a:prstGeom prst="rect">
            <a:avLst/>
          </a:prstGeom>
          <a:noFill/>
        </p:spPr>
        <p:txBody>
          <a:bodyPr wrap="square" rtlCol="0">
            <a:spAutoFit/>
          </a:bodyPr>
          <a:lstStyle/>
          <a:p>
            <a:pPr eaLnBrk="1" fontAlgn="auto" hangingPunct="1">
              <a:spcBef>
                <a:spcPts val="0"/>
              </a:spcBef>
              <a:spcAft>
                <a:spcPts val="0"/>
              </a:spcAft>
            </a:pPr>
            <a:r>
              <a:rPr lang="es-MX" sz="1800" dirty="0" smtClean="0">
                <a:solidFill>
                  <a:prstClr val="black"/>
                </a:solidFill>
                <a:latin typeface="Arial" panose="020B0604020202020204" pitchFamily="34" charset="0"/>
                <a:cs typeface="Arial" panose="020B0604020202020204" pitchFamily="34" charset="0"/>
              </a:rPr>
              <a:t>2do. </a:t>
            </a:r>
            <a:r>
              <a:rPr lang="es-MX" sz="1800" dirty="0">
                <a:solidFill>
                  <a:prstClr val="black"/>
                </a:solidFill>
                <a:latin typeface="Arial" panose="020B0604020202020204" pitchFamily="34" charset="0"/>
                <a:cs typeface="Arial" panose="020B0604020202020204" pitchFamily="34" charset="0"/>
              </a:rPr>
              <a:t>Trimestre   </a:t>
            </a:r>
            <a:r>
              <a:rPr lang="es-MX" sz="1800" dirty="0" smtClean="0">
                <a:solidFill>
                  <a:prstClr val="black"/>
                </a:solidFill>
                <a:latin typeface="Arial" panose="020B0604020202020204" pitchFamily="34" charset="0"/>
                <a:cs typeface="Arial" panose="020B0604020202020204" pitchFamily="34" charset="0"/>
              </a:rPr>
              <a:t>        181</a:t>
            </a:r>
            <a:endParaRPr lang="es-MX" sz="1800" dirty="0">
              <a:solidFill>
                <a:prstClr val="black"/>
              </a:solidFill>
              <a:latin typeface="Arial" panose="020B0604020202020204" pitchFamily="34" charset="0"/>
              <a:cs typeface="Arial" panose="020B0604020202020204" pitchFamily="34" charset="0"/>
            </a:endParaRPr>
          </a:p>
        </p:txBody>
      </p:sp>
      <p:sp>
        <p:nvSpPr>
          <p:cNvPr id="9" name="CuadroTexto 8"/>
          <p:cNvSpPr txBox="1"/>
          <p:nvPr/>
        </p:nvSpPr>
        <p:spPr>
          <a:xfrm>
            <a:off x="9151240" y="3707740"/>
            <a:ext cx="2847523" cy="369332"/>
          </a:xfrm>
          <a:prstGeom prst="rect">
            <a:avLst/>
          </a:prstGeom>
          <a:noFill/>
        </p:spPr>
        <p:txBody>
          <a:bodyPr wrap="square" rtlCol="0">
            <a:spAutoFit/>
          </a:bodyPr>
          <a:lstStyle/>
          <a:p>
            <a:pPr eaLnBrk="1" fontAlgn="auto" hangingPunct="1">
              <a:spcBef>
                <a:spcPts val="0"/>
              </a:spcBef>
              <a:spcAft>
                <a:spcPts val="0"/>
              </a:spcAft>
            </a:pPr>
            <a:r>
              <a:rPr lang="es-MX" sz="1800" dirty="0" smtClean="0">
                <a:solidFill>
                  <a:prstClr val="black"/>
                </a:solidFill>
                <a:latin typeface="Arial" panose="020B0604020202020204" pitchFamily="34" charset="0"/>
                <a:ea typeface="+mn-ea"/>
                <a:cs typeface="Arial" panose="020B0604020202020204" pitchFamily="34" charset="0"/>
              </a:rPr>
              <a:t>1er. Trimestre            59</a:t>
            </a:r>
            <a:endParaRPr lang="es-MX" sz="1800" dirty="0">
              <a:solidFill>
                <a:prstClr val="black"/>
              </a:solidFill>
              <a:latin typeface="Arial" panose="020B0604020202020204" pitchFamily="34" charset="0"/>
              <a:ea typeface="+mn-ea"/>
              <a:cs typeface="Arial" panose="020B0604020202020204" pitchFamily="34" charset="0"/>
            </a:endParaRPr>
          </a:p>
        </p:txBody>
      </p:sp>
      <p:sp>
        <p:nvSpPr>
          <p:cNvPr id="10" name="CuadroTexto 9"/>
          <p:cNvSpPr txBox="1"/>
          <p:nvPr/>
        </p:nvSpPr>
        <p:spPr>
          <a:xfrm>
            <a:off x="9447408" y="5653117"/>
            <a:ext cx="2551357" cy="800219"/>
          </a:xfrm>
          <a:prstGeom prst="rect">
            <a:avLst/>
          </a:prstGeom>
          <a:noFill/>
        </p:spPr>
        <p:txBody>
          <a:bodyPr wrap="square" rtlCol="0">
            <a:spAutoFit/>
          </a:bodyPr>
          <a:lstStyle/>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Nacionales	    0</a:t>
            </a:r>
          </a:p>
          <a:p>
            <a:pPr marL="285750" indent="-285750" eaLnBrk="1" fontAlgn="auto" hangingPunct="1">
              <a:spcBef>
                <a:spcPts val="0"/>
              </a:spcBef>
              <a:spcAft>
                <a:spcPts val="0"/>
              </a:spcAft>
              <a:buFont typeface="Wingdings" panose="05000000000000000000" pitchFamily="2" charset="2"/>
              <a:buChar char="§"/>
            </a:pPr>
            <a:endParaRPr lang="es-MX" b="0" dirty="0">
              <a:solidFill>
                <a:prstClr val="black"/>
              </a:solidFill>
              <a:latin typeface="Arial" panose="020B0604020202020204" pitchFamily="34" charset="0"/>
              <a:ea typeface="+mn-ea"/>
              <a:cs typeface="Arial" panose="020B0604020202020204" pitchFamily="34" charset="0"/>
            </a:endParaRPr>
          </a:p>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Locales              181</a:t>
            </a:r>
            <a:endParaRPr lang="es-MX" sz="1800" b="0" dirty="0">
              <a:solidFill>
                <a:prstClr val="black"/>
              </a:solidFill>
              <a:latin typeface="Arial" panose="020B0604020202020204" pitchFamily="34" charset="0"/>
              <a:ea typeface="+mn-ea"/>
              <a:cs typeface="Arial" panose="020B0604020202020204" pitchFamily="34" charset="0"/>
            </a:endParaRPr>
          </a:p>
        </p:txBody>
      </p:sp>
      <p:sp>
        <p:nvSpPr>
          <p:cNvPr id="11" name="CuadroTexto 10"/>
          <p:cNvSpPr txBox="1"/>
          <p:nvPr/>
        </p:nvSpPr>
        <p:spPr>
          <a:xfrm>
            <a:off x="9447407" y="4221088"/>
            <a:ext cx="2551357" cy="800219"/>
          </a:xfrm>
          <a:prstGeom prst="rect">
            <a:avLst/>
          </a:prstGeom>
          <a:noFill/>
        </p:spPr>
        <p:txBody>
          <a:bodyPr wrap="square" rtlCol="0">
            <a:spAutoFit/>
          </a:bodyPr>
          <a:lstStyle/>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Nacionales	   7</a:t>
            </a:r>
          </a:p>
          <a:p>
            <a:pPr marL="285750" indent="-285750" eaLnBrk="1" fontAlgn="auto" hangingPunct="1">
              <a:spcBef>
                <a:spcPts val="0"/>
              </a:spcBef>
              <a:spcAft>
                <a:spcPts val="0"/>
              </a:spcAft>
              <a:buFont typeface="Wingdings" panose="05000000000000000000" pitchFamily="2" charset="2"/>
              <a:buChar char="§"/>
            </a:pPr>
            <a:endParaRPr lang="es-MX" b="0" dirty="0">
              <a:solidFill>
                <a:prstClr val="black"/>
              </a:solidFill>
              <a:latin typeface="Arial" panose="020B0604020202020204" pitchFamily="34" charset="0"/>
              <a:ea typeface="+mn-ea"/>
              <a:cs typeface="Arial" panose="020B0604020202020204" pitchFamily="34" charset="0"/>
            </a:endParaRPr>
          </a:p>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Locales	  52</a:t>
            </a:r>
            <a:endParaRPr lang="es-MX" sz="1800" b="0" dirty="0">
              <a:solidFill>
                <a:prstClr val="black"/>
              </a:solidFill>
              <a:latin typeface="Arial" panose="020B0604020202020204" pitchFamily="34" charset="0"/>
              <a:ea typeface="+mn-ea"/>
              <a:cs typeface="Arial" panose="020B0604020202020204" pitchFamily="34" charset="0"/>
            </a:endParaRPr>
          </a:p>
        </p:txBody>
      </p:sp>
      <p:sp>
        <p:nvSpPr>
          <p:cNvPr id="12" name="Rectángulo 11"/>
          <p:cNvSpPr/>
          <p:nvPr/>
        </p:nvSpPr>
        <p:spPr>
          <a:xfrm>
            <a:off x="695400" y="1325324"/>
            <a:ext cx="10945216" cy="1685077"/>
          </a:xfrm>
          <a:prstGeom prst="rect">
            <a:avLst/>
          </a:prstGeom>
        </p:spPr>
        <p:txBody>
          <a:bodyPr wrap="square">
            <a:spAutoFit/>
          </a:bodyPr>
          <a:lstStyle/>
          <a:p>
            <a:pPr algn="just">
              <a:lnSpc>
                <a:spcPct val="115000"/>
              </a:lnSpc>
              <a:spcAft>
                <a:spcPts val="0"/>
              </a:spcAft>
            </a:pPr>
            <a:r>
              <a:rPr lang="es-MX" sz="2000" b="0" dirty="0" smtClean="0">
                <a:latin typeface="Arial" panose="020B0604020202020204" pitchFamily="34" charset="0"/>
                <a:ea typeface="Times New Roman" panose="02020603050405020304" pitchFamily="18" charset="0"/>
              </a:rPr>
              <a:t>En el primer semestre del </a:t>
            </a:r>
            <a:r>
              <a:rPr lang="es-MX" sz="2000" b="0" dirty="0" smtClean="0">
                <a:latin typeface="Arial" panose="020B0604020202020204" pitchFamily="34" charset="0"/>
                <a:ea typeface="Times New Roman" panose="02020603050405020304" pitchFamily="18" charset="0"/>
              </a:rPr>
              <a:t>año, se emitieron recomendaciones a 7 partidos </a:t>
            </a:r>
            <a:r>
              <a:rPr lang="es-MX" sz="2000" b="0" dirty="0" smtClean="0">
                <a:latin typeface="Arial" panose="020B0604020202020204" pitchFamily="34" charset="0"/>
                <a:ea typeface="Times New Roman" panose="02020603050405020304" pitchFamily="18" charset="0"/>
              </a:rPr>
              <a:t>políticos nacionales y 233 partidos con acreditación local, respecto de sus PAT presentados por rubro de gasto.</a:t>
            </a:r>
          </a:p>
          <a:p>
            <a:pPr algn="just">
              <a:lnSpc>
                <a:spcPct val="115000"/>
              </a:lnSpc>
              <a:spcAft>
                <a:spcPts val="0"/>
              </a:spcAft>
            </a:pPr>
            <a:endParaRPr lang="es-MX" b="0" dirty="0">
              <a:latin typeface="Arial" panose="020B0604020202020204" pitchFamily="34" charset="0"/>
              <a:ea typeface="Times New Roman" panose="02020603050405020304" pitchFamily="18" charset="0"/>
            </a:endParaRPr>
          </a:p>
          <a:p>
            <a:pPr algn="just">
              <a:lnSpc>
                <a:spcPct val="115000"/>
              </a:lnSpc>
              <a:spcAft>
                <a:spcPts val="0"/>
              </a:spcAft>
            </a:pPr>
            <a:r>
              <a:rPr lang="es-MX" sz="2000" b="0" dirty="0" smtClean="0">
                <a:latin typeface="Arial" panose="020B0604020202020204" pitchFamily="34" charset="0"/>
                <a:ea typeface="Times New Roman" panose="02020603050405020304" pitchFamily="18" charset="0"/>
              </a:rPr>
              <a:t>A continuación se detalla el número de partidos notificados en el 1er. trimestre y los que se notificarán al termino del 2do. trimestre</a:t>
            </a:r>
            <a:endParaRPr lang="es-MX" sz="2000" b="0" dirty="0">
              <a:latin typeface="Arial" panose="020B0604020202020204" pitchFamily="34" charset="0"/>
              <a:ea typeface="Times New Roman" panose="02020603050405020304" pitchFamily="18" charset="0"/>
            </a:endParaRPr>
          </a:p>
        </p:txBody>
      </p:sp>
      <p:graphicFrame>
        <p:nvGraphicFramePr>
          <p:cNvPr id="16" name="Gráfico 15"/>
          <p:cNvGraphicFramePr>
            <a:graphicFrameLocks/>
          </p:cNvGraphicFramePr>
          <p:nvPr>
            <p:extLst>
              <p:ext uri="{D42A27DB-BD31-4B8C-83A1-F6EECF244321}">
                <p14:modId xmlns:p14="http://schemas.microsoft.com/office/powerpoint/2010/main" val="2790746010"/>
              </p:ext>
            </p:extLst>
          </p:nvPr>
        </p:nvGraphicFramePr>
        <p:xfrm>
          <a:off x="1487488" y="2677206"/>
          <a:ext cx="6624736" cy="3840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728338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uadroTexto 13"/>
          <p:cNvSpPr txBox="1"/>
          <p:nvPr/>
        </p:nvSpPr>
        <p:spPr>
          <a:xfrm>
            <a:off x="3359696" y="-9093"/>
            <a:ext cx="8650576" cy="1061829"/>
          </a:xfrm>
          <a:prstGeom prst="rect">
            <a:avLst/>
          </a:prstGeom>
          <a:noFill/>
        </p:spPr>
        <p:txBody>
          <a:bodyPr wrap="square" rtlCol="0">
            <a:spAutoFit/>
          </a:bodyPr>
          <a:lstStyle/>
          <a:p>
            <a:pPr algn="r"/>
            <a:r>
              <a:rPr lang="es-MX" sz="3800" dirty="0" smtClean="0">
                <a:solidFill>
                  <a:srgbClr val="CC0066"/>
                </a:solidFill>
                <a:latin typeface="Arial" panose="020B0604020202020204" pitchFamily="34" charset="0"/>
                <a:cs typeface="Arial" panose="020B0604020202020204" pitchFamily="34" charset="0"/>
              </a:rPr>
              <a:t>Observaciones y recomendaciones </a:t>
            </a:r>
            <a:r>
              <a:rPr lang="es-MX" sz="2500" dirty="0" smtClean="0">
                <a:solidFill>
                  <a:schemeClr val="tx1">
                    <a:lumMod val="75000"/>
                    <a:lumOff val="25000"/>
                  </a:schemeClr>
                </a:solidFill>
                <a:latin typeface="Arial" panose="020B0604020202020204" pitchFamily="34" charset="0"/>
                <a:cs typeface="Arial" panose="020B0604020202020204" pitchFamily="34" charset="0"/>
              </a:rPr>
              <a:t>derivadas del análisis cualitativo de los PAT 2019</a:t>
            </a:r>
            <a:endParaRPr lang="es-MX" sz="2500" dirty="0">
              <a:solidFill>
                <a:schemeClr val="tx1">
                  <a:lumMod val="75000"/>
                  <a:lumOff val="25000"/>
                </a:schemeClr>
              </a:solidFill>
              <a:latin typeface="Arial" panose="020B0604020202020204" pitchFamily="34" charset="0"/>
              <a:cs typeface="Arial" panose="020B0604020202020204" pitchFamily="34" charset="0"/>
            </a:endParaRPr>
          </a:p>
        </p:txBody>
      </p:sp>
      <p:cxnSp>
        <p:nvCxnSpPr>
          <p:cNvPr id="15" name="Conector recto 14"/>
          <p:cNvCxnSpPr/>
          <p:nvPr/>
        </p:nvCxnSpPr>
        <p:spPr>
          <a:xfrm>
            <a:off x="5519936" y="1141718"/>
            <a:ext cx="6672064" cy="0"/>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sp>
        <p:nvSpPr>
          <p:cNvPr id="5" name="Rectángulo 4"/>
          <p:cNvSpPr/>
          <p:nvPr/>
        </p:nvSpPr>
        <p:spPr>
          <a:xfrm>
            <a:off x="9062113" y="2314134"/>
            <a:ext cx="3129887" cy="4243706"/>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6" name="Chevron 11"/>
          <p:cNvSpPr/>
          <p:nvPr/>
        </p:nvSpPr>
        <p:spPr>
          <a:xfrm>
            <a:off x="9206942" y="2438895"/>
            <a:ext cx="462164" cy="436331"/>
          </a:xfrm>
          <a:prstGeom prst="chevron">
            <a:avLst>
              <a:gd name="adj" fmla="val 33915"/>
            </a:avLst>
          </a:prstGeom>
          <a:solidFill>
            <a:srgbClr val="D5007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2400" b="0" i="0" u="none" strike="noStrike" kern="0" cap="none" spc="0" normalizeH="0" baseline="0" noProof="0" smtClean="0">
              <a:ln>
                <a:noFill/>
              </a:ln>
              <a:solidFill>
                <a:prstClr val="black"/>
              </a:solidFill>
              <a:effectLst/>
              <a:uLnTx/>
              <a:uFillTx/>
              <a:latin typeface="Arial" pitchFamily="34" charset="0"/>
              <a:ea typeface="맑은 고딕" panose="020B0503020000020004" pitchFamily="34" charset="-127"/>
              <a:cs typeface="Arial" pitchFamily="34" charset="0"/>
            </a:endParaRPr>
          </a:p>
        </p:txBody>
      </p:sp>
      <p:sp>
        <p:nvSpPr>
          <p:cNvPr id="7" name="TextBox 12"/>
          <p:cNvSpPr txBox="1"/>
          <p:nvPr/>
        </p:nvSpPr>
        <p:spPr>
          <a:xfrm>
            <a:off x="9585475" y="2488520"/>
            <a:ext cx="2386621" cy="369332"/>
          </a:xfrm>
          <a:prstGeom prst="rect">
            <a:avLst/>
          </a:prstGeom>
          <a:noFill/>
        </p:spPr>
        <p:txBody>
          <a:bodyPr wrap="square" rtlCol="0">
            <a:spAutoFit/>
          </a:bodyPr>
          <a:lstStyle/>
          <a:p>
            <a:pPr algn="ctr" eaLnBrk="1" fontAlgn="auto" hangingPunct="1">
              <a:spcBef>
                <a:spcPts val="0"/>
              </a:spcBef>
              <a:spcAft>
                <a:spcPts val="0"/>
              </a:spcAft>
            </a:pPr>
            <a:r>
              <a:rPr lang="en-US" altLang="ko-KR" sz="1800" dirty="0" smtClean="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PAT </a:t>
            </a:r>
            <a:r>
              <a:rPr lang="en-US" altLang="ko-KR" sz="1800" dirty="0" err="1" smtClean="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recibidos</a:t>
            </a:r>
            <a:r>
              <a:rPr lang="en-US" altLang="ko-KR" sz="1800" dirty="0" smtClean="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rPr>
              <a:t> </a:t>
            </a:r>
            <a:endParaRPr lang="ko-KR" altLang="en-US" sz="1800" dirty="0">
              <a:solidFill>
                <a:prstClr val="black">
                  <a:lumMod val="65000"/>
                  <a:lumOff val="35000"/>
                </a:prstClr>
              </a:solidFill>
              <a:latin typeface="Arial" panose="020B0604020202020204" pitchFamily="34" charset="0"/>
              <a:ea typeface="맑은 고딕" panose="020B0503020000020004" pitchFamily="34" charset="-127"/>
              <a:cs typeface="Arial" panose="020B0604020202020204" pitchFamily="34" charset="0"/>
            </a:endParaRPr>
          </a:p>
        </p:txBody>
      </p:sp>
      <p:sp>
        <p:nvSpPr>
          <p:cNvPr id="12" name="Rectángulo 11"/>
          <p:cNvSpPr/>
          <p:nvPr/>
        </p:nvSpPr>
        <p:spPr>
          <a:xfrm>
            <a:off x="695400" y="1398033"/>
            <a:ext cx="10945216" cy="1047979"/>
          </a:xfrm>
          <a:prstGeom prst="rect">
            <a:avLst/>
          </a:prstGeom>
        </p:spPr>
        <p:txBody>
          <a:bodyPr wrap="square">
            <a:spAutoFit/>
          </a:bodyPr>
          <a:lstStyle/>
          <a:p>
            <a:pPr algn="just">
              <a:lnSpc>
                <a:spcPct val="115000"/>
              </a:lnSpc>
              <a:spcAft>
                <a:spcPts val="0"/>
              </a:spcAft>
            </a:pPr>
            <a:r>
              <a:rPr lang="es-MX" sz="1800" b="0" dirty="0" smtClean="0">
                <a:latin typeface="Arial" panose="020B0604020202020204" pitchFamily="34" charset="0"/>
                <a:ea typeface="Times New Roman" panose="02020603050405020304" pitchFamily="18" charset="0"/>
              </a:rPr>
              <a:t>Se analizaron 448 </a:t>
            </a:r>
            <a:r>
              <a:rPr lang="es-MX" sz="1800" b="0" dirty="0" smtClean="0">
                <a:latin typeface="Arial" panose="020B0604020202020204" pitchFamily="34" charset="0"/>
                <a:ea typeface="Times New Roman" panose="02020603050405020304" pitchFamily="18" charset="0"/>
              </a:rPr>
              <a:t>PAT iniciales y 132 modificaciones, de las cuales 290 son de actividades específicas, 264 </a:t>
            </a:r>
            <a:r>
              <a:rPr lang="es-MX" sz="1800" b="0" dirty="0">
                <a:latin typeface="Arial" panose="020B0604020202020204" pitchFamily="34" charset="0"/>
                <a:ea typeface="Times New Roman" panose="02020603050405020304" pitchFamily="18" charset="0"/>
              </a:rPr>
              <a:t>son de </a:t>
            </a:r>
            <a:r>
              <a:rPr lang="es-MX" sz="1800" b="0" dirty="0" smtClean="0">
                <a:latin typeface="Arial" panose="020B0604020202020204" pitchFamily="34" charset="0"/>
                <a:ea typeface="Times New Roman" panose="02020603050405020304" pitchFamily="18" charset="0"/>
              </a:rPr>
              <a:t>capacitación</a:t>
            </a:r>
            <a:r>
              <a:rPr lang="es-MX" sz="1800" b="0" dirty="0">
                <a:latin typeface="Arial" panose="020B0604020202020204" pitchFamily="34" charset="0"/>
                <a:ea typeface="Times New Roman" panose="02020603050405020304" pitchFamily="18" charset="0"/>
              </a:rPr>
              <a:t>, promoción y desarrollo del liderazgo político de las </a:t>
            </a:r>
            <a:r>
              <a:rPr lang="es-MX" sz="1800" b="0" dirty="0" smtClean="0">
                <a:latin typeface="Arial" panose="020B0604020202020204" pitchFamily="34" charset="0"/>
                <a:ea typeface="Times New Roman" panose="02020603050405020304" pitchFamily="18" charset="0"/>
              </a:rPr>
              <a:t>mujeres, y 26 </a:t>
            </a:r>
            <a:r>
              <a:rPr lang="es-MX" sz="1800" b="0" dirty="0">
                <a:latin typeface="Arial" panose="020B0604020202020204" pitchFamily="34" charset="0"/>
                <a:ea typeface="Times New Roman" panose="02020603050405020304" pitchFamily="18" charset="0"/>
              </a:rPr>
              <a:t>de liderazgos </a:t>
            </a:r>
            <a:r>
              <a:rPr lang="es-MX" sz="1800" b="0" dirty="0" smtClean="0">
                <a:latin typeface="Arial" panose="020B0604020202020204" pitchFamily="34" charset="0"/>
                <a:ea typeface="Times New Roman" panose="02020603050405020304" pitchFamily="18" charset="0"/>
              </a:rPr>
              <a:t>juveniles, de los cuales se notificaron las recomendaciones por trimestre.</a:t>
            </a:r>
            <a:endParaRPr lang="es-MX" sz="1800" b="0" dirty="0">
              <a:latin typeface="Arial" panose="020B0604020202020204" pitchFamily="34" charset="0"/>
              <a:ea typeface="Times New Roman" panose="02020603050405020304" pitchFamily="18" charset="0"/>
            </a:endParaRPr>
          </a:p>
        </p:txBody>
      </p:sp>
      <p:sp>
        <p:nvSpPr>
          <p:cNvPr id="19" name="CuadroTexto 18"/>
          <p:cNvSpPr txBox="1"/>
          <p:nvPr/>
        </p:nvSpPr>
        <p:spPr>
          <a:xfrm>
            <a:off x="9458915" y="3020619"/>
            <a:ext cx="2448287" cy="369332"/>
          </a:xfrm>
          <a:prstGeom prst="rect">
            <a:avLst/>
          </a:prstGeom>
          <a:noFill/>
        </p:spPr>
        <p:txBody>
          <a:bodyPr wrap="square" rtlCol="0">
            <a:spAutoFit/>
          </a:bodyPr>
          <a:lstStyle/>
          <a:p>
            <a:pPr eaLnBrk="1" fontAlgn="auto" hangingPunct="1">
              <a:spcBef>
                <a:spcPts val="0"/>
              </a:spcBef>
              <a:spcAft>
                <a:spcPts val="0"/>
              </a:spcAft>
            </a:pPr>
            <a:r>
              <a:rPr lang="es-MX" sz="1800" dirty="0" err="1" smtClean="0">
                <a:solidFill>
                  <a:prstClr val="black"/>
                </a:solidFill>
                <a:latin typeface="Arial" panose="020B0604020202020204" pitchFamily="34" charset="0"/>
                <a:ea typeface="+mn-ea"/>
                <a:cs typeface="Arial" panose="020B0604020202020204" pitchFamily="34" charset="0"/>
              </a:rPr>
              <a:t>AE</a:t>
            </a:r>
            <a:r>
              <a:rPr lang="es-MX" sz="1800" dirty="0" smtClean="0">
                <a:solidFill>
                  <a:prstClr val="black"/>
                </a:solidFill>
                <a:latin typeface="Arial" panose="020B0604020202020204" pitchFamily="34" charset="0"/>
                <a:ea typeface="+mn-ea"/>
                <a:cs typeface="Arial" panose="020B0604020202020204" pitchFamily="34" charset="0"/>
              </a:rPr>
              <a:t>		290</a:t>
            </a:r>
            <a:endParaRPr lang="es-MX" sz="1800" dirty="0">
              <a:solidFill>
                <a:prstClr val="black"/>
              </a:solidFill>
              <a:latin typeface="Arial" panose="020B0604020202020204" pitchFamily="34" charset="0"/>
              <a:ea typeface="+mn-ea"/>
              <a:cs typeface="Arial" panose="020B0604020202020204" pitchFamily="34" charset="0"/>
            </a:endParaRPr>
          </a:p>
        </p:txBody>
      </p:sp>
      <p:sp>
        <p:nvSpPr>
          <p:cNvPr id="20" name="CuadroTexto 19"/>
          <p:cNvSpPr txBox="1"/>
          <p:nvPr/>
        </p:nvSpPr>
        <p:spPr>
          <a:xfrm>
            <a:off x="9420739" y="3384215"/>
            <a:ext cx="2551357" cy="800219"/>
          </a:xfrm>
          <a:prstGeom prst="rect">
            <a:avLst/>
          </a:prstGeom>
          <a:noFill/>
        </p:spPr>
        <p:txBody>
          <a:bodyPr wrap="square" rtlCol="0">
            <a:spAutoFit/>
          </a:bodyPr>
          <a:lstStyle/>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Iniciales   	  </a:t>
            </a:r>
            <a:r>
              <a:rPr lang="es-MX" sz="1800" b="0" dirty="0" smtClean="0">
                <a:solidFill>
                  <a:prstClr val="black"/>
                </a:solidFill>
                <a:latin typeface="Arial" panose="020B0604020202020204" pitchFamily="34" charset="0"/>
                <a:ea typeface="+mn-ea"/>
                <a:cs typeface="Arial" panose="020B0604020202020204" pitchFamily="34" charset="0"/>
              </a:rPr>
              <a:t>213</a:t>
            </a:r>
            <a:endParaRPr lang="es-MX" sz="1800" b="0" dirty="0" smtClean="0">
              <a:solidFill>
                <a:prstClr val="black"/>
              </a:solidFill>
              <a:latin typeface="Arial" panose="020B0604020202020204" pitchFamily="34" charset="0"/>
              <a:ea typeface="+mn-ea"/>
              <a:cs typeface="Arial" panose="020B0604020202020204" pitchFamily="34" charset="0"/>
            </a:endParaRPr>
          </a:p>
          <a:p>
            <a:pPr marL="285750" indent="-285750" eaLnBrk="1" fontAlgn="auto" hangingPunct="1">
              <a:spcBef>
                <a:spcPts val="0"/>
              </a:spcBef>
              <a:spcAft>
                <a:spcPts val="0"/>
              </a:spcAft>
              <a:buFont typeface="Wingdings" panose="05000000000000000000" pitchFamily="2" charset="2"/>
              <a:buChar char="§"/>
            </a:pPr>
            <a:endParaRPr lang="es-MX" b="0" dirty="0">
              <a:solidFill>
                <a:prstClr val="black"/>
              </a:solidFill>
              <a:latin typeface="Arial" panose="020B0604020202020204" pitchFamily="34" charset="0"/>
              <a:ea typeface="+mn-ea"/>
              <a:cs typeface="Arial" panose="020B0604020202020204" pitchFamily="34" charset="0"/>
            </a:endParaRPr>
          </a:p>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Modificaciones	    77</a:t>
            </a:r>
            <a:endParaRPr lang="es-MX" sz="1800" b="0" dirty="0">
              <a:solidFill>
                <a:prstClr val="black"/>
              </a:solidFill>
              <a:latin typeface="Arial" panose="020B0604020202020204" pitchFamily="34" charset="0"/>
              <a:ea typeface="+mn-ea"/>
              <a:cs typeface="Arial" panose="020B0604020202020204" pitchFamily="34" charset="0"/>
            </a:endParaRPr>
          </a:p>
        </p:txBody>
      </p:sp>
      <p:sp>
        <p:nvSpPr>
          <p:cNvPr id="21" name="CuadroTexto 20"/>
          <p:cNvSpPr txBox="1"/>
          <p:nvPr/>
        </p:nvSpPr>
        <p:spPr>
          <a:xfrm>
            <a:off x="9457133" y="4279887"/>
            <a:ext cx="2448287" cy="369332"/>
          </a:xfrm>
          <a:prstGeom prst="rect">
            <a:avLst/>
          </a:prstGeom>
          <a:noFill/>
        </p:spPr>
        <p:txBody>
          <a:bodyPr wrap="square" rtlCol="0">
            <a:spAutoFit/>
          </a:bodyPr>
          <a:lstStyle/>
          <a:p>
            <a:pPr eaLnBrk="1" fontAlgn="auto" hangingPunct="1">
              <a:spcBef>
                <a:spcPts val="0"/>
              </a:spcBef>
              <a:spcAft>
                <a:spcPts val="0"/>
              </a:spcAft>
            </a:pPr>
            <a:r>
              <a:rPr lang="es-MX" sz="1800" dirty="0" smtClean="0">
                <a:solidFill>
                  <a:prstClr val="black"/>
                </a:solidFill>
                <a:latin typeface="Arial" panose="020B0604020202020204" pitchFamily="34" charset="0"/>
                <a:ea typeface="+mn-ea"/>
                <a:cs typeface="Arial" panose="020B0604020202020204" pitchFamily="34" charset="0"/>
              </a:rPr>
              <a:t>LPM		264</a:t>
            </a:r>
            <a:endParaRPr lang="es-MX" sz="1800" dirty="0">
              <a:solidFill>
                <a:prstClr val="black"/>
              </a:solidFill>
              <a:latin typeface="Arial" panose="020B0604020202020204" pitchFamily="34" charset="0"/>
              <a:ea typeface="+mn-ea"/>
              <a:cs typeface="Arial" panose="020B0604020202020204" pitchFamily="34" charset="0"/>
            </a:endParaRPr>
          </a:p>
        </p:txBody>
      </p:sp>
      <p:sp>
        <p:nvSpPr>
          <p:cNvPr id="22" name="CuadroTexto 21"/>
          <p:cNvSpPr txBox="1"/>
          <p:nvPr/>
        </p:nvSpPr>
        <p:spPr>
          <a:xfrm>
            <a:off x="9420738" y="4639509"/>
            <a:ext cx="2551357" cy="800219"/>
          </a:xfrm>
          <a:prstGeom prst="rect">
            <a:avLst/>
          </a:prstGeom>
          <a:noFill/>
        </p:spPr>
        <p:txBody>
          <a:bodyPr wrap="square" rtlCol="0">
            <a:spAutoFit/>
          </a:bodyPr>
          <a:lstStyle/>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Iniciales	  </a:t>
            </a:r>
            <a:r>
              <a:rPr lang="es-MX" sz="1800" b="0" dirty="0" smtClean="0">
                <a:solidFill>
                  <a:prstClr val="black"/>
                </a:solidFill>
                <a:latin typeface="Arial" panose="020B0604020202020204" pitchFamily="34" charset="0"/>
                <a:ea typeface="+mn-ea"/>
                <a:cs typeface="Arial" panose="020B0604020202020204" pitchFamily="34" charset="0"/>
              </a:rPr>
              <a:t>213</a:t>
            </a:r>
            <a:endParaRPr lang="es-MX" sz="1800" b="0" dirty="0" smtClean="0">
              <a:solidFill>
                <a:prstClr val="black"/>
              </a:solidFill>
              <a:latin typeface="Arial" panose="020B0604020202020204" pitchFamily="34" charset="0"/>
              <a:ea typeface="+mn-ea"/>
              <a:cs typeface="Arial" panose="020B0604020202020204" pitchFamily="34" charset="0"/>
            </a:endParaRPr>
          </a:p>
          <a:p>
            <a:pPr marL="285750" indent="-285750" eaLnBrk="1" fontAlgn="auto" hangingPunct="1">
              <a:spcBef>
                <a:spcPts val="0"/>
              </a:spcBef>
              <a:spcAft>
                <a:spcPts val="0"/>
              </a:spcAft>
              <a:buFont typeface="Wingdings" panose="05000000000000000000" pitchFamily="2" charset="2"/>
              <a:buChar char="§"/>
            </a:pPr>
            <a:endParaRPr lang="es-MX" b="0" dirty="0">
              <a:solidFill>
                <a:prstClr val="black"/>
              </a:solidFill>
              <a:latin typeface="Arial" panose="020B0604020202020204" pitchFamily="34" charset="0"/>
              <a:ea typeface="+mn-ea"/>
              <a:cs typeface="Arial" panose="020B0604020202020204" pitchFamily="34" charset="0"/>
            </a:endParaRPr>
          </a:p>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Modificaciones	   51</a:t>
            </a:r>
            <a:endParaRPr lang="es-MX" sz="1800" b="0" dirty="0">
              <a:solidFill>
                <a:prstClr val="black"/>
              </a:solidFill>
              <a:latin typeface="Arial" panose="020B0604020202020204" pitchFamily="34" charset="0"/>
              <a:ea typeface="+mn-ea"/>
              <a:cs typeface="Arial" panose="020B0604020202020204" pitchFamily="34" charset="0"/>
            </a:endParaRPr>
          </a:p>
        </p:txBody>
      </p:sp>
      <p:sp>
        <p:nvSpPr>
          <p:cNvPr id="23" name="CuadroTexto 22"/>
          <p:cNvSpPr txBox="1"/>
          <p:nvPr/>
        </p:nvSpPr>
        <p:spPr>
          <a:xfrm>
            <a:off x="9450310" y="5482624"/>
            <a:ext cx="2448287" cy="369332"/>
          </a:xfrm>
          <a:prstGeom prst="rect">
            <a:avLst/>
          </a:prstGeom>
          <a:noFill/>
        </p:spPr>
        <p:txBody>
          <a:bodyPr wrap="square" rtlCol="0">
            <a:spAutoFit/>
          </a:bodyPr>
          <a:lstStyle/>
          <a:p>
            <a:pPr eaLnBrk="1" fontAlgn="auto" hangingPunct="1">
              <a:spcBef>
                <a:spcPts val="0"/>
              </a:spcBef>
              <a:spcAft>
                <a:spcPts val="0"/>
              </a:spcAft>
            </a:pPr>
            <a:r>
              <a:rPr lang="es-MX" sz="1800" dirty="0" err="1" smtClean="0">
                <a:solidFill>
                  <a:prstClr val="black"/>
                </a:solidFill>
                <a:latin typeface="Arial" panose="020B0604020202020204" pitchFamily="34" charset="0"/>
                <a:ea typeface="+mn-ea"/>
                <a:cs typeface="Arial" panose="020B0604020202020204" pitchFamily="34" charset="0"/>
              </a:rPr>
              <a:t>LJ</a:t>
            </a:r>
            <a:r>
              <a:rPr lang="es-MX" sz="1800" dirty="0" smtClean="0">
                <a:solidFill>
                  <a:prstClr val="black"/>
                </a:solidFill>
                <a:latin typeface="Arial" panose="020B0604020202020204" pitchFamily="34" charset="0"/>
                <a:ea typeface="+mn-ea"/>
                <a:cs typeface="Arial" panose="020B0604020202020204" pitchFamily="34" charset="0"/>
              </a:rPr>
              <a:t>		  26</a:t>
            </a:r>
            <a:endParaRPr lang="es-MX" sz="1800" dirty="0">
              <a:solidFill>
                <a:prstClr val="black"/>
              </a:solidFill>
              <a:latin typeface="Arial" panose="020B0604020202020204" pitchFamily="34" charset="0"/>
              <a:ea typeface="+mn-ea"/>
              <a:cs typeface="Arial" panose="020B0604020202020204" pitchFamily="34" charset="0"/>
            </a:endParaRPr>
          </a:p>
        </p:txBody>
      </p:sp>
      <p:sp>
        <p:nvSpPr>
          <p:cNvPr id="24" name="CuadroTexto 23"/>
          <p:cNvSpPr txBox="1"/>
          <p:nvPr/>
        </p:nvSpPr>
        <p:spPr>
          <a:xfrm>
            <a:off x="9380449" y="5800517"/>
            <a:ext cx="2551357" cy="800219"/>
          </a:xfrm>
          <a:prstGeom prst="rect">
            <a:avLst/>
          </a:prstGeom>
          <a:noFill/>
        </p:spPr>
        <p:txBody>
          <a:bodyPr wrap="square" rtlCol="0">
            <a:spAutoFit/>
          </a:bodyPr>
          <a:lstStyle/>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Iniciales	   </a:t>
            </a:r>
            <a:r>
              <a:rPr lang="es-MX" sz="1800" b="0" dirty="0" smtClean="0">
                <a:solidFill>
                  <a:prstClr val="black"/>
                </a:solidFill>
                <a:latin typeface="Arial" panose="020B0604020202020204" pitchFamily="34" charset="0"/>
                <a:ea typeface="+mn-ea"/>
                <a:cs typeface="Arial" panose="020B0604020202020204" pitchFamily="34" charset="0"/>
              </a:rPr>
              <a:t>22</a:t>
            </a:r>
            <a:endParaRPr lang="es-MX" sz="1800" b="0" dirty="0" smtClean="0">
              <a:solidFill>
                <a:prstClr val="black"/>
              </a:solidFill>
              <a:latin typeface="Arial" panose="020B0604020202020204" pitchFamily="34" charset="0"/>
              <a:ea typeface="+mn-ea"/>
              <a:cs typeface="Arial" panose="020B0604020202020204" pitchFamily="34" charset="0"/>
            </a:endParaRPr>
          </a:p>
          <a:p>
            <a:pPr marL="285750" indent="-285750" eaLnBrk="1" fontAlgn="auto" hangingPunct="1">
              <a:spcBef>
                <a:spcPts val="0"/>
              </a:spcBef>
              <a:spcAft>
                <a:spcPts val="0"/>
              </a:spcAft>
              <a:buFont typeface="Wingdings" panose="05000000000000000000" pitchFamily="2" charset="2"/>
              <a:buChar char="§"/>
            </a:pPr>
            <a:endParaRPr lang="es-MX" b="0" dirty="0">
              <a:solidFill>
                <a:prstClr val="black"/>
              </a:solidFill>
              <a:latin typeface="Arial" panose="020B0604020202020204" pitchFamily="34" charset="0"/>
              <a:ea typeface="+mn-ea"/>
              <a:cs typeface="Arial" panose="020B0604020202020204" pitchFamily="34" charset="0"/>
            </a:endParaRPr>
          </a:p>
          <a:p>
            <a:pPr marL="285750" indent="-285750" eaLnBrk="1" fontAlgn="auto" hangingPunct="1">
              <a:spcBef>
                <a:spcPts val="0"/>
              </a:spcBef>
              <a:spcAft>
                <a:spcPts val="0"/>
              </a:spcAft>
              <a:buFont typeface="Wingdings" panose="05000000000000000000" pitchFamily="2" charset="2"/>
              <a:buChar char="§"/>
            </a:pPr>
            <a:r>
              <a:rPr lang="es-MX" sz="1800" b="0" dirty="0" smtClean="0">
                <a:solidFill>
                  <a:prstClr val="black"/>
                </a:solidFill>
                <a:latin typeface="Arial" panose="020B0604020202020204" pitchFamily="34" charset="0"/>
                <a:ea typeface="+mn-ea"/>
                <a:cs typeface="Arial" panose="020B0604020202020204" pitchFamily="34" charset="0"/>
              </a:rPr>
              <a:t>Modificaciones	     4</a:t>
            </a:r>
            <a:endParaRPr lang="es-MX" sz="1800" b="0" dirty="0">
              <a:solidFill>
                <a:prstClr val="black"/>
              </a:solidFill>
              <a:latin typeface="Arial" panose="020B0604020202020204" pitchFamily="34" charset="0"/>
              <a:ea typeface="+mn-ea"/>
              <a:cs typeface="Arial" panose="020B0604020202020204" pitchFamily="34" charset="0"/>
            </a:endParaRPr>
          </a:p>
        </p:txBody>
      </p:sp>
      <p:grpSp>
        <p:nvGrpSpPr>
          <p:cNvPr id="2" name="Grupo 1"/>
          <p:cNvGrpSpPr/>
          <p:nvPr/>
        </p:nvGrpSpPr>
        <p:grpSpPr>
          <a:xfrm>
            <a:off x="95763" y="2709072"/>
            <a:ext cx="8520517" cy="3744264"/>
            <a:chOff x="95763" y="3420860"/>
            <a:chExt cx="8516742" cy="2747667"/>
          </a:xfrm>
        </p:grpSpPr>
        <p:graphicFrame>
          <p:nvGraphicFramePr>
            <p:cNvPr id="16" name="Gráfico 15"/>
            <p:cNvGraphicFramePr>
              <a:graphicFrameLocks/>
            </p:cNvGraphicFramePr>
            <p:nvPr>
              <p:extLst>
                <p:ext uri="{D42A27DB-BD31-4B8C-83A1-F6EECF244321}">
                  <p14:modId xmlns:p14="http://schemas.microsoft.com/office/powerpoint/2010/main" val="2259446220"/>
                </p:ext>
              </p:extLst>
            </p:nvPr>
          </p:nvGraphicFramePr>
          <p:xfrm>
            <a:off x="95763" y="3425327"/>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Gráfico 16"/>
            <p:cNvGraphicFramePr>
              <a:graphicFrameLocks/>
            </p:cNvGraphicFramePr>
            <p:nvPr>
              <p:extLst>
                <p:ext uri="{D42A27DB-BD31-4B8C-83A1-F6EECF244321}">
                  <p14:modId xmlns:p14="http://schemas.microsoft.com/office/powerpoint/2010/main" val="4199360876"/>
                </p:ext>
              </p:extLst>
            </p:nvPr>
          </p:nvGraphicFramePr>
          <p:xfrm>
            <a:off x="4040505" y="3420860"/>
            <a:ext cx="4572000" cy="2743201"/>
          </p:xfrm>
          <a:graphic>
            <a:graphicData uri="http://schemas.openxmlformats.org/drawingml/2006/chart">
              <c:chart xmlns:c="http://schemas.openxmlformats.org/drawingml/2006/chart" xmlns:r="http://schemas.openxmlformats.org/officeDocument/2006/relationships" r:id="rId4"/>
            </a:graphicData>
          </a:graphic>
        </p:graphicFrame>
      </p:grpSp>
    </p:spTree>
    <p:extLst>
      <p:ext uri="{BB962C8B-B14F-4D97-AF65-F5344CB8AC3E}">
        <p14:creationId xmlns:p14="http://schemas.microsoft.com/office/powerpoint/2010/main" val="3821963649"/>
      </p:ext>
    </p:extLst>
  </p:cSld>
  <p:clrMapOvr>
    <a:masterClrMapping/>
  </p:clrMapOvr>
  <p:timing>
    <p:tnLst>
      <p:par>
        <p:cTn id="1" dur="indefinite" restart="never" nodeType="tmRoot"/>
      </p:par>
    </p:tnLst>
  </p:timing>
</p:sld>
</file>

<file path=ppt/theme/theme1.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4a00ffbc-d847-4d11-a82a-0b7c426c63e2">WPX35W3ZNAJH-30-48</_dlc_DocId>
    <_dlc_DocIdUrl xmlns="4a00ffbc-d847-4d11-a82a-0b7c426c63e2">
      <Url>http://moss-1:8080/sites/UNICOM/SP/_layouts/15/DocIdRedir.aspx?ID=WPX35W3ZNAJH-30-48</Url>
      <Description>WPX35W3ZNAJH-30-48</Description>
    </_dlc_DocIdUrl>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8D969A20886F0146BB49A44DBDC420C4" ma:contentTypeVersion="1" ma:contentTypeDescription="Crear nuevo documento." ma:contentTypeScope="" ma:versionID="2103385df84cf20919dc399cec7a2643">
  <xsd:schema xmlns:xsd="http://www.w3.org/2001/XMLSchema" xmlns:xs="http://www.w3.org/2001/XMLSchema" xmlns:p="http://schemas.microsoft.com/office/2006/metadata/properties" xmlns:ns2="4a00ffbc-d847-4d11-a82a-0b7c426c63e2" targetNamespace="http://schemas.microsoft.com/office/2006/metadata/properties" ma:root="true" ma:fieldsID="467da0eaaf5e90f9578c6c1130a85e57" ns2:_="">
    <xsd:import namespace="4a00ffbc-d847-4d11-a82a-0b7c426c63e2"/>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a00ffbc-d847-4d11-a82a-0b7c426c63e2" elementFormDefault="qualified">
    <xsd:import namespace="http://schemas.microsoft.com/office/2006/documentManagement/types"/>
    <xsd:import namespace="http://schemas.microsoft.com/office/infopath/2007/PartnerControls"/>
    <xsd:element name="_dlc_DocId" ma:index="8" nillable="true" ma:displayName="Valor de Id. de documento" ma:description="El valor del identificador de documento asignado a este elemento." ma:internalName="_dlc_DocId" ma:readOnly="true">
      <xsd:simpleType>
        <xsd:restriction base="dms:Text"/>
      </xsd:simpleType>
    </xsd:element>
    <xsd:element name="_dlc_DocIdUrl" ma:index="9" nillable="true" ma:displayName="Id. de documento" ma:description="Vínculo permanente a este documento."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D790FDC-D1AF-47D5-AD57-75D71297BB05}">
  <ds:schemaRefs>
    <ds:schemaRef ds:uri="http://purl.org/dc/dcmitype/"/>
    <ds:schemaRef ds:uri="http://schemas.openxmlformats.org/package/2006/metadata/core-properties"/>
    <ds:schemaRef ds:uri="http://www.w3.org/XML/1998/namespace"/>
    <ds:schemaRef ds:uri="http://purl.org/dc/elements/1.1/"/>
    <ds:schemaRef ds:uri="http://schemas.microsoft.com/office/2006/documentManagement/types"/>
    <ds:schemaRef ds:uri="http://purl.org/dc/terms/"/>
    <ds:schemaRef ds:uri="4a00ffbc-d847-4d11-a82a-0b7c426c63e2"/>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23EFC6E0-26C5-4563-ADA2-B649885CD4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a00ffbc-d847-4d11-a82a-0b7c426c63e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3FE8A6E-2517-48FD-8B57-01C27C87FEEE}">
  <ds:schemaRefs>
    <ds:schemaRef ds:uri="http://schemas.microsoft.com/sharepoint/events"/>
  </ds:schemaRefs>
</ds:datastoreItem>
</file>

<file path=customXml/itemProps4.xml><?xml version="1.0" encoding="utf-8"?>
<ds:datastoreItem xmlns:ds="http://schemas.openxmlformats.org/officeDocument/2006/customXml" ds:itemID="{37B7F239-17FA-40C3-8E44-B16FAA67743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20952</TotalTime>
  <Words>2344</Words>
  <Application>Microsoft Office PowerPoint</Application>
  <PresentationFormat>Panorámica</PresentationFormat>
  <Paragraphs>336</Paragraphs>
  <Slides>21</Slides>
  <Notes>17</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21</vt:i4>
      </vt:variant>
    </vt:vector>
  </HeadingPairs>
  <TitlesOfParts>
    <vt:vector size="32" baseType="lpstr">
      <vt:lpstr>Malgun Gothic</vt:lpstr>
      <vt:lpstr>MS PGothic</vt:lpstr>
      <vt:lpstr>Arial</vt:lpstr>
      <vt:lpstr>Calibri</vt:lpstr>
      <vt:lpstr>Calibri Light</vt:lpstr>
      <vt:lpstr>Century Gothic</vt:lpstr>
      <vt:lpstr>Helvetica</vt:lpstr>
      <vt:lpstr>Tahoma</vt:lpstr>
      <vt:lpstr>Times New Roman</vt:lpstr>
      <vt:lpstr>Wingdings</vt:lpstr>
      <vt:lpstr>Diseño personalizado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Objetivo Alcance Antecedentes Descripción investigación del mercado beneficios</dc:title>
  <dc:creator>IFE</dc:creator>
  <cp:lastModifiedBy>GUTIERREZ GUERRERO CHRIST YOZELIN</cp:lastModifiedBy>
  <cp:revision>1911</cp:revision>
  <cp:lastPrinted>2018-07-03T23:15:21Z</cp:lastPrinted>
  <dcterms:created xsi:type="dcterms:W3CDTF">2015-03-05T22:11:20Z</dcterms:created>
  <dcterms:modified xsi:type="dcterms:W3CDTF">2019-06-19T00:30:39Z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0x0101008D969A20886F0146BB49A44DBDC420C4</vt:lpwstr>
  </property>
  <property fmtid="{D5CDD505-2E9C-101B-9397-08002B2CF9AE}" pid="3" name="_dlc_DocIdItemGuid">
    <vt:lpwstr>f994b9a2-69a9-427c-8e2b-2f37c93cc91c</vt:lpwstr>
  </property>
</Properties>
</file>