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50" r:id="rId2"/>
    <p:sldId id="355" r:id="rId3"/>
    <p:sldId id="358" r:id="rId4"/>
    <p:sldId id="359" r:id="rId5"/>
    <p:sldId id="353" r:id="rId6"/>
    <p:sldId id="354" r:id="rId7"/>
    <p:sldId id="362" r:id="rId8"/>
    <p:sldId id="360" r:id="rId9"/>
    <p:sldId id="361" r:id="rId10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660033"/>
    <a:srgbClr val="FF0000"/>
    <a:srgbClr val="FF3300"/>
    <a:srgbClr val="DCE6F2"/>
    <a:srgbClr val="4774AB"/>
    <a:srgbClr val="FFFFFF"/>
    <a:srgbClr val="B2C1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s-MX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Porcentaje de participación de Diputados/as electos (MR)</a:t>
            </a:r>
            <a:endParaRPr lang="es-MX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1844679118316256"/>
          <c:y val="7.3768071663534968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2539028863236668E-2"/>
          <c:y val="0.17495308492293127"/>
          <c:w val="0.68817650614804349"/>
          <c:h val="0.7628674894092432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l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Estadísticas!$A$2:$B$2</c:f>
              <c:strCache>
                <c:ptCount val="2"/>
                <c:pt idx="0">
                  <c:v>Diputados/as electos que participaron en CCyC</c:v>
                </c:pt>
                <c:pt idx="1">
                  <c:v>Diputados/as electos que no proporcionaron información a CCyC</c:v>
                </c:pt>
              </c:strCache>
            </c:strRef>
          </c:cat>
          <c:val>
            <c:numRef>
              <c:f>Estadísticas!$A$3:$B$3</c:f>
              <c:numCache>
                <c:formatCode>General</c:formatCode>
                <c:ptCount val="2"/>
                <c:pt idx="0">
                  <c:v>197</c:v>
                </c:pt>
                <c:pt idx="1">
                  <c:v>103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</c:legendEntry>
      <c:layout>
        <c:manualLayout>
          <c:xMode val="edge"/>
          <c:yMode val="edge"/>
          <c:x val="0.66123174904083126"/>
          <c:y val="0.29551231087750368"/>
          <c:w val="0.32906031089614352"/>
          <c:h val="0.464496981225470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600" b="0" i="0" u="none" strike="noStrike" kern="1200" baseline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94B66-51F0-482B-B912-4229F95E70BD}" type="datetimeFigureOut">
              <a:rPr lang="es-MX" smtClean="0"/>
              <a:t>11/04/2018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F0138-3115-4877-B766-7F1D862D5D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9598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F0138-3115-4877-B766-7F1D862D5D60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0932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6091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3121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148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>
          <a:xfrm>
            <a:off x="250825" y="6453188"/>
            <a:ext cx="720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77117122-3DCA-467F-9B06-484C6DC02D0B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794008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188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025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16294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8178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87470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7963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5732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2756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48D74-08A8-4B0A-BA1E-B5B74E3C393C}" type="datetimeFigureOut">
              <a:rPr lang="es-MX" smtClean="0"/>
              <a:t>11/04/2018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AD35C-4ADA-4531-8A2D-2FC6582D9CA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3161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11" Type="http://schemas.openxmlformats.org/officeDocument/2006/relationships/image" Target="../media/image11.png"/><Relationship Id="rId5" Type="http://schemas.openxmlformats.org/officeDocument/2006/relationships/image" Target="../media/image5.gif"/><Relationship Id="rId10" Type="http://schemas.openxmlformats.org/officeDocument/2006/relationships/image" Target="../media/image10.png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Rectángulo"/>
          <p:cNvSpPr>
            <a:spLocks noGrp="1"/>
          </p:cNvSpPr>
          <p:nvPr>
            <p:ph type="title"/>
          </p:nvPr>
        </p:nvSpPr>
        <p:spPr>
          <a:xfrm>
            <a:off x="465181" y="2132856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dirty="0">
                <a:latin typeface="Helvetica" panose="020B0604020202020204" pitchFamily="34" charset="0"/>
                <a:cs typeface="Helvetica" panose="020B0604020202020204" pitchFamily="34" charset="0"/>
              </a:rPr>
              <a:t>Candidatas y </a:t>
            </a:r>
            <a:r>
              <a:rPr lang="es-MX" sz="4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Candidatos</a:t>
            </a:r>
            <a:br>
              <a:rPr lang="es-MX" sz="40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s-MX" sz="4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¡Conócelos!</a:t>
            </a:r>
            <a:endParaRPr lang="es-MX" sz="4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" name="Picture 2" descr="Partidos, candidatos y sus campañ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039" y="3717032"/>
            <a:ext cx="310188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56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Rectángulo"/>
          <p:cNvSpPr>
            <a:spLocks noGrp="1"/>
          </p:cNvSpPr>
          <p:nvPr>
            <p:ph type="title"/>
          </p:nvPr>
        </p:nvSpPr>
        <p:spPr>
          <a:xfrm>
            <a:off x="465181" y="322203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Antecedentes</a:t>
            </a:r>
            <a:endParaRPr lang="es-MX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83537" y="1052736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Sistema </a:t>
            </a:r>
            <a:r>
              <a:rPr lang="es-MX" dirty="0">
                <a:latin typeface="Helvetica" panose="020B0604020202020204" pitchFamily="34" charset="0"/>
                <a:cs typeface="Helvetica" panose="020B0604020202020204" pitchFamily="34" charset="0"/>
              </a:rPr>
              <a:t>para la consulta de información </a:t>
            </a:r>
            <a:r>
              <a:rPr lang="es-MX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curricular de las y los candidatos diseñado por el INE.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Información de carácter voluntario proporcionada por las y los candidatos.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Consulta disponible desde la aprobación de la candidatura y hasta el día de la Jornada Electoral.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Implementada en los procesos electorales:</a:t>
            </a:r>
          </a:p>
          <a:p>
            <a:pPr marL="800100" lvl="1" indent="-342900">
              <a:buFont typeface="Helvetica" panose="020B0604020202020204" pitchFamily="34" charset="0"/>
              <a:buChar char="‒"/>
            </a:pPr>
            <a:r>
              <a:rPr lang="es-MX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2012</a:t>
            </a:r>
          </a:p>
          <a:p>
            <a:pPr marL="800100" lvl="1" indent="-342900">
              <a:buFont typeface="Helvetica" panose="020B0604020202020204" pitchFamily="34" charset="0"/>
              <a:buChar char="‒"/>
            </a:pPr>
            <a:r>
              <a:rPr lang="es-MX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2015</a:t>
            </a:r>
          </a:p>
          <a:p>
            <a:pPr marL="800100" lvl="1" indent="-342900">
              <a:buFont typeface="Helvetica" panose="020B0604020202020204" pitchFamily="34" charset="0"/>
              <a:buChar char="‒"/>
            </a:pPr>
            <a:r>
              <a:rPr lang="es-MX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Asamblea Constituyente CDMX</a:t>
            </a:r>
            <a:endParaRPr lang="es-MX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Rectángulo"/>
          <p:cNvSpPr>
            <a:spLocks noGrp="1"/>
          </p:cNvSpPr>
          <p:nvPr>
            <p:ph type="title"/>
          </p:nvPr>
        </p:nvSpPr>
        <p:spPr>
          <a:xfrm>
            <a:off x="465181" y="322203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Datos disponibles para los usuarios</a:t>
            </a:r>
            <a:endParaRPr lang="es-MX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754450"/>
              </p:ext>
            </p:extLst>
          </p:nvPr>
        </p:nvGraphicFramePr>
        <p:xfrm>
          <a:off x="1251154" y="2060848"/>
          <a:ext cx="6657654" cy="22555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404152"/>
                <a:gridCol w="2311686"/>
                <a:gridCol w="1941816"/>
              </a:tblGrid>
              <a:tr h="236849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Versión</a:t>
                      </a:r>
                      <a:endParaRPr lang="es-MX" sz="12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Autoridad</a:t>
                      </a:r>
                      <a:r>
                        <a:rPr lang="es-MX" sz="12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Electoral</a:t>
                      </a:r>
                      <a:endParaRPr lang="es-MX" sz="12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977525"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Todas</a:t>
                      </a:r>
                      <a:r>
                        <a:rPr lang="es-MX" sz="1200" b="1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las versiones</a:t>
                      </a:r>
                      <a:endParaRPr lang="es-MX" sz="12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Nombre (s)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–"/>
                        <a:tabLst/>
                        <a:defRPr/>
                      </a:pPr>
                      <a:r>
                        <a:rPr lang="es-MX" sz="1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Distrito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Entidad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Cargo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Partido/Coalición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Número de formula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Principio de elección</a:t>
                      </a:r>
                      <a:endParaRPr lang="es-MX" sz="1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97637">
                <a:tc>
                  <a:txBody>
                    <a:bodyPr/>
                    <a:lstStyle/>
                    <a:p>
                      <a:endParaRPr lang="es-MX" sz="12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Mismos</a:t>
                      </a:r>
                      <a:r>
                        <a:rPr lang="es-MX" sz="10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del 2012 </a:t>
                      </a:r>
                      <a:r>
                        <a:rPr lang="es-MX" sz="1000" b="1" baseline="0" dirty="0" smtClean="0">
                          <a:solidFill>
                            <a:srgbClr val="660033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más</a:t>
                      </a:r>
                      <a:endParaRPr lang="es-MX" sz="1000" b="1" dirty="0">
                        <a:solidFill>
                          <a:srgbClr val="660033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Sexo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Edad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0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Nombre del Suplente</a:t>
                      </a:r>
                      <a:endParaRPr lang="es-MX" sz="1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65682">
                <a:tc>
                  <a:txBody>
                    <a:bodyPr/>
                    <a:lstStyle/>
                    <a:p>
                      <a:endParaRPr lang="es-MX" sz="12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dirty="0" smtClean="0">
                          <a:solidFill>
                            <a:srgbClr val="660033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Mismos</a:t>
                      </a:r>
                      <a:r>
                        <a:rPr lang="es-MX" sz="1000" b="1" baseline="0" dirty="0" smtClean="0">
                          <a:solidFill>
                            <a:srgbClr val="660033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del 2015</a:t>
                      </a:r>
                      <a:endParaRPr lang="es-MX" sz="1000" b="1" dirty="0">
                        <a:solidFill>
                          <a:srgbClr val="660033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6 Rectángulo"/>
          <p:cNvSpPr txBox="1">
            <a:spLocks/>
          </p:cNvSpPr>
          <p:nvPr/>
        </p:nvSpPr>
        <p:spPr>
          <a:xfrm>
            <a:off x="1251154" y="1484784"/>
            <a:ext cx="5049038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 posesión de la </a:t>
            </a:r>
            <a:r>
              <a:rPr lang="es-MX" sz="1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Autoridad Electoral</a:t>
            </a:r>
            <a:endParaRPr lang="es-MX" sz="1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78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Rectángulo"/>
          <p:cNvSpPr>
            <a:spLocks noGrp="1"/>
          </p:cNvSpPr>
          <p:nvPr>
            <p:ph type="title"/>
          </p:nvPr>
        </p:nvSpPr>
        <p:spPr>
          <a:xfrm>
            <a:off x="465181" y="322203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Datos disponibles para los usuarios</a:t>
            </a:r>
            <a:endParaRPr lang="es-MX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206099"/>
              </p:ext>
            </p:extLst>
          </p:nvPr>
        </p:nvGraphicFramePr>
        <p:xfrm>
          <a:off x="395536" y="2060848"/>
          <a:ext cx="8299244" cy="371856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320218"/>
                <a:gridCol w="2230980"/>
                <a:gridCol w="2433578"/>
                <a:gridCol w="1314468"/>
              </a:tblGrid>
              <a:tr h="236849">
                <a:tc>
                  <a:txBody>
                    <a:bodyPr/>
                    <a:lstStyle/>
                    <a:p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Versión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Candidatas/os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977525">
                <a:tc>
                  <a:txBody>
                    <a:bodyPr/>
                    <a:lstStyle/>
                    <a:p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2012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Foto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Twitter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Facebook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Página web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Email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Domicilio</a:t>
                      </a:r>
                      <a:r>
                        <a:rPr lang="es-MX" sz="11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público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Teléfono(s)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Trayectoria profesional y política (</a:t>
                      </a:r>
                      <a:r>
                        <a:rPr lang="es-MX" sz="1100" b="1" i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1,000 caracteres</a:t>
                      </a: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).</a:t>
                      </a:r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97637">
                <a:tc>
                  <a:txBody>
                    <a:bodyPr/>
                    <a:lstStyle/>
                    <a:p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2015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Mismos</a:t>
                      </a:r>
                      <a:r>
                        <a:rPr lang="es-MX" sz="11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del 2012 </a:t>
                      </a:r>
                      <a:r>
                        <a:rPr lang="es-MX" sz="1100" b="1" baseline="0" dirty="0" smtClean="0">
                          <a:solidFill>
                            <a:srgbClr val="660033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más</a:t>
                      </a:r>
                      <a:endParaRPr lang="es-MX" sz="1100" b="1" dirty="0">
                        <a:solidFill>
                          <a:srgbClr val="660033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YouTube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Historia Profesional y/o Laboral (</a:t>
                      </a:r>
                      <a:r>
                        <a:rPr lang="es-MX" sz="1100" b="1" i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5,000 caracteres</a:t>
                      </a: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Trayectoria Política y/o de Participación Social (</a:t>
                      </a:r>
                      <a:r>
                        <a:rPr lang="es-MX" sz="1100" b="1" i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5,000 caracteres</a:t>
                      </a: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¿Por qué SOY CANDIDATO? (</a:t>
                      </a:r>
                      <a:r>
                        <a:rPr lang="es-MX" sz="1100" b="1" i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5,000 caracteres</a:t>
                      </a: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)</a:t>
                      </a:r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65682">
                <a:tc>
                  <a:txBody>
                    <a:bodyPr/>
                    <a:lstStyle/>
                    <a:p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Asamblea CDMX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Mismos</a:t>
                      </a:r>
                      <a:r>
                        <a:rPr lang="es-MX" sz="11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del 2015 </a:t>
                      </a:r>
                      <a:r>
                        <a:rPr lang="es-MX" sz="1100" b="1" baseline="0" dirty="0" smtClean="0">
                          <a:solidFill>
                            <a:srgbClr val="660033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más</a:t>
                      </a:r>
                      <a:endParaRPr lang="es-MX" sz="1100" b="1" dirty="0">
                        <a:solidFill>
                          <a:srgbClr val="660033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Grado máximo de estudios</a:t>
                      </a:r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8" name="6 Rectángulo"/>
          <p:cNvSpPr txBox="1">
            <a:spLocks/>
          </p:cNvSpPr>
          <p:nvPr/>
        </p:nvSpPr>
        <p:spPr>
          <a:xfrm>
            <a:off x="395536" y="1628800"/>
            <a:ext cx="5481086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Proporcionados </a:t>
            </a:r>
            <a:r>
              <a:rPr lang="es-MX" sz="1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por las y los Candidatos</a:t>
            </a:r>
            <a:endParaRPr lang="es-MX" sz="1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1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Rectángulo"/>
          <p:cNvSpPr>
            <a:spLocks noGrp="1"/>
          </p:cNvSpPr>
          <p:nvPr>
            <p:ph type="title"/>
          </p:nvPr>
        </p:nvSpPr>
        <p:spPr>
          <a:xfrm>
            <a:off x="465181" y="322203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Resultados alcanzados</a:t>
            </a:r>
            <a:endParaRPr lang="es-MX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486684"/>
              </p:ext>
            </p:extLst>
          </p:nvPr>
        </p:nvGraphicFramePr>
        <p:xfrm>
          <a:off x="465181" y="1196752"/>
          <a:ext cx="8229600" cy="1826391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432048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Versión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Consultas recibidas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CV capturados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CV</a:t>
                      </a:r>
                      <a:r>
                        <a:rPr lang="es-MX" sz="12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esperados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Cobertura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374217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2012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1,131,192</a:t>
                      </a:r>
                      <a:endParaRPr lang="es-MX" sz="14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352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1,601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21.98%</a:t>
                      </a:r>
                      <a:endParaRPr lang="es-MX" sz="14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374217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2015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2,309,609</a:t>
                      </a:r>
                      <a:endParaRPr lang="es-MX" sz="14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1,771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4,518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39.19%</a:t>
                      </a:r>
                      <a:endParaRPr lang="es-MX" sz="14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645909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Asamblea CDMX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318,234</a:t>
                      </a:r>
                      <a:endParaRPr lang="es-MX" sz="14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367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561</a:t>
                      </a:r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65.41%</a:t>
                      </a:r>
                      <a:endParaRPr lang="es-MX" sz="14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90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Rectángulo"/>
          <p:cNvSpPr>
            <a:spLocks noGrp="1"/>
          </p:cNvSpPr>
          <p:nvPr>
            <p:ph type="title"/>
          </p:nvPr>
        </p:nvSpPr>
        <p:spPr>
          <a:xfrm>
            <a:off x="250118" y="265200"/>
            <a:ext cx="85578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Comportamiento por partido político / coalición</a:t>
            </a:r>
            <a:endParaRPr lang="es-MX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464375"/>
              </p:ext>
            </p:extLst>
          </p:nvPr>
        </p:nvGraphicFramePr>
        <p:xfrm>
          <a:off x="339992" y="1060749"/>
          <a:ext cx="8192448" cy="477535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188834"/>
                <a:gridCol w="1167269"/>
                <a:gridCol w="1167269"/>
                <a:gridCol w="1167269"/>
                <a:gridCol w="1167269"/>
                <a:gridCol w="1167269"/>
                <a:gridCol w="1167269"/>
              </a:tblGrid>
              <a:tr h="232024">
                <a:tc rowSpan="3">
                  <a:txBody>
                    <a:bodyPr/>
                    <a:lstStyle/>
                    <a:p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Partido</a:t>
                      </a:r>
                    </a:p>
                    <a:p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/ Coalición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Currículas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32024">
                <a:tc vMerge="1"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90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Capturadas</a:t>
                      </a:r>
                      <a:endParaRPr lang="es-MX" sz="900" b="1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90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Esperadas</a:t>
                      </a:r>
                      <a:endParaRPr lang="es-MX" sz="900" b="1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Capturadas</a:t>
                      </a:r>
                      <a:endParaRPr lang="es-MX" sz="900" b="1" kern="12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Esperadas</a:t>
                      </a:r>
                      <a:endParaRPr lang="es-MX" sz="900" b="1" kern="12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Capturadas</a:t>
                      </a:r>
                      <a:endParaRPr lang="es-MX" sz="900" b="1" kern="12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Esperadas</a:t>
                      </a:r>
                      <a:endParaRPr lang="es-MX" sz="900" b="1" kern="12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C0504D"/>
                    </a:solidFill>
                  </a:tcPr>
                </a:tc>
              </a:tr>
              <a:tr h="232024">
                <a:tc vMerge="1"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2012</a:t>
                      </a:r>
                      <a:endParaRPr lang="es-MX" sz="900" b="1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2015</a:t>
                      </a:r>
                      <a:endParaRPr lang="es-MX" sz="900" b="1" kern="12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900" b="1" kern="12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C0504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Asamblea CDMX</a:t>
                      </a:r>
                      <a:endParaRPr lang="es-MX" sz="900" b="1" kern="1200" dirty="0">
                        <a:solidFill>
                          <a:schemeClr val="bg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364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151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500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36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138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145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146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250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kern="1200" dirty="0" smtClean="0">
                          <a:solidFill>
                            <a:schemeClr val="dk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-</a:t>
                      </a:r>
                      <a:endParaRPr lang="es-MX" sz="900" b="0" kern="1200" dirty="0">
                        <a:solidFill>
                          <a:schemeClr val="dk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30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400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19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145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56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250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34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45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400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388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500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364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163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500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57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191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499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32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428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341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418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34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151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219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203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250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33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364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900" kern="1200" dirty="0">
                        <a:solidFill>
                          <a:schemeClr val="dk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100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800" kern="1200" dirty="0" smtClean="0">
                          <a:solidFill>
                            <a:schemeClr val="dk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Candidata/o Independiente</a:t>
                      </a:r>
                      <a:endParaRPr lang="es-MX" sz="800" kern="1200" dirty="0">
                        <a:solidFill>
                          <a:schemeClr val="dk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*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100" b="1" kern="1200" dirty="0" smtClean="0">
                          <a:solidFill>
                            <a:schemeClr val="dk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14</a:t>
                      </a:r>
                      <a:endParaRPr lang="es-MX" sz="1100" b="1" kern="1200" dirty="0">
                        <a:solidFill>
                          <a:schemeClr val="dk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100" b="1" kern="1200" dirty="0" smtClean="0">
                          <a:solidFill>
                            <a:schemeClr val="dk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22</a:t>
                      </a:r>
                      <a:endParaRPr lang="es-MX" sz="1100" b="1" kern="1200" dirty="0">
                        <a:solidFill>
                          <a:schemeClr val="dk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</a:t>
                      </a:r>
                      <a:endParaRPr lang="es-MX" sz="9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21</a:t>
                      </a:r>
                      <a:endParaRPr lang="es-MX" sz="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339992" y="5887041"/>
            <a:ext cx="3658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- Partido político que participó en coalición en este proceso electoral federal.</a:t>
            </a:r>
          </a:p>
          <a:p>
            <a:r>
              <a:rPr lang="es-MX" sz="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 Actor político que no participó en este proceso electoral federal.</a:t>
            </a:r>
          </a:p>
        </p:txBody>
      </p:sp>
      <p:pic>
        <p:nvPicPr>
          <p:cNvPr id="1028" name="Picture 4" descr="http://portal.ine.mx/wp-content/uploads/2017/05/logo_pa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39" y="1748823"/>
            <a:ext cx="294618" cy="29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ortal.ine.mx/wp-content/uploads/2017/05/logo_pri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39" y="2027109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ortal.ine.mx/wp-content/uploads/2017/05/logo_prd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57" y="2331722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ortal.ine.mx/wp-content/uploads/2017/05/logo_pvem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4" y="2620047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ortal.ine.mx/wp-content/uploads/2017/05/logo_pt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4" y="2915203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portal.ine.mx/wp-content/uploads/2017/05/movciu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94" y="3185050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portal.ine.mx/wp-content/uploads/2017/05/logo_alianza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08" y="3470981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portal.ine.mx/wp-content/uploads/2017/05/logo_morena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34" y="377479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portalanterior.ine.mx/portal/Elecciones/Proceso_Electoral_Federal_2014-2015/CandidatasyCandidatos/img/partidosPoliticos/EMBLEMA_PARTIDOHUMANISTA_ESTADO_0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34" y="4072401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portalanterior.ine.mx/portal/Elecciones/Proceso_Electoral_Federal_2014-2015/CandidatasyCandidatos/img/partidosPoliticos/EMBLEMA_ENCUENTRO_SOCIAL_ESTADO_0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57" y="4360146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://portal.ine.mx/wp-content/uploads/2017/05/logo_pri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54" y="4636434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://portal.ine.mx/wp-content/uploads/2017/05/logo_pvem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18" y="4638750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portal.ine.mx/wp-content/uploads/2017/05/logo_prd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67" y="4930610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2" descr="http://portal.ine.mx/wp-content/uploads/2017/05/logo_pt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80" y="4915803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4" descr="http://portal.ine.mx/wp-content/uploads/2017/05/movciu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80" y="4930610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http://portal.ine.mx/wp-content/uploads/2017/05/logo_prd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80" y="5209510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2" descr="http://portal.ine.mx/wp-content/uploads/2017/05/logo_pt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80" y="5209510"/>
            <a:ext cx="295200" cy="2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40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Marcador de número de diapositiva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07F04FE-6B47-420C-ABB1-7B9AFA7B9001}" type="slidenum">
              <a:rPr lang="es-ES" altLang="es-MX" smtClean="0"/>
              <a:pPr/>
              <a:t>7</a:t>
            </a:fld>
            <a:endParaRPr lang="es-ES" altLang="es-MX" smtClean="0"/>
          </a:p>
        </p:txBody>
      </p:sp>
      <p:sp>
        <p:nvSpPr>
          <p:cNvPr id="18435" name="CuadroTexto 10"/>
          <p:cNvSpPr txBox="1">
            <a:spLocks noChangeArrowheads="1"/>
          </p:cNvSpPr>
          <p:nvPr/>
        </p:nvSpPr>
        <p:spPr bwMode="auto">
          <a:xfrm>
            <a:off x="539750" y="6545263"/>
            <a:ext cx="70929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MX" altLang="es-MX" sz="1600">
                <a:solidFill>
                  <a:schemeClr val="bg1"/>
                </a:solidFill>
              </a:rPr>
              <a:t>Candidatas y Candidatos, Conócelos! PEF 2014-2015</a:t>
            </a:r>
          </a:p>
        </p:txBody>
      </p:sp>
      <p:sp>
        <p:nvSpPr>
          <p:cNvPr id="18436" name="4 CuadroTexto"/>
          <p:cNvSpPr txBox="1">
            <a:spLocks noChangeArrowheads="1"/>
          </p:cNvSpPr>
          <p:nvPr/>
        </p:nvSpPr>
        <p:spPr bwMode="auto">
          <a:xfrm>
            <a:off x="683568" y="125413"/>
            <a:ext cx="80651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/>
            <a:r>
              <a:rPr lang="es-MX" altLang="es-MX" sz="2400" dirty="0">
                <a:cs typeface="Helvetica" panose="020B0604020202020204" pitchFamily="34" charset="0"/>
              </a:rPr>
              <a:t>Participación de las y los Diputados(as) electos en el sistema ¡Candidatas y Candidatos Conócelos! (</a:t>
            </a:r>
            <a:r>
              <a:rPr lang="es-MX" altLang="es-MX" sz="2400" dirty="0" err="1">
                <a:cs typeface="Helvetica" panose="020B0604020202020204" pitchFamily="34" charset="0"/>
              </a:rPr>
              <a:t>CCyC</a:t>
            </a:r>
            <a:r>
              <a:rPr lang="es-MX" altLang="es-MX" sz="2400" dirty="0">
                <a:cs typeface="Helvetica" panose="020B0604020202020204" pitchFamily="34" charset="0"/>
              </a:rPr>
              <a:t>)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85465" y="1385226"/>
            <a:ext cx="79212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sz="2400" b="0" dirty="0">
                <a:latin typeface="Helvetica" panose="020B0604020202020204" pitchFamily="34" charset="0"/>
                <a:cs typeface="Helvetica" panose="020B0604020202020204" pitchFamily="34" charset="0"/>
              </a:rPr>
              <a:t>De </a:t>
            </a:r>
            <a:r>
              <a:rPr lang="es-MX" sz="2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los </a:t>
            </a:r>
            <a:r>
              <a:rPr lang="es-MX" sz="2400" b="0" dirty="0">
                <a:latin typeface="Helvetica" panose="020B0604020202020204" pitchFamily="34" charset="0"/>
                <a:cs typeface="Helvetica" panose="020B0604020202020204" pitchFamily="34" charset="0"/>
              </a:rPr>
              <a:t>300 </a:t>
            </a:r>
            <a:r>
              <a:rPr lang="es-MX" sz="2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curules en disputa mediante </a:t>
            </a:r>
            <a:r>
              <a:rPr lang="es-MX" sz="2400" b="0" dirty="0">
                <a:latin typeface="Helvetica" panose="020B0604020202020204" pitchFamily="34" charset="0"/>
                <a:cs typeface="Helvetica" panose="020B0604020202020204" pitchFamily="34" charset="0"/>
              </a:rPr>
              <a:t>el voto directo de la ciudadanía, </a:t>
            </a:r>
            <a:r>
              <a:rPr lang="es-MX" sz="2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197 el 66% de los candidatos  capturaron información en el sistema </a:t>
            </a:r>
            <a:r>
              <a:rPr lang="es-MX" sz="2400" b="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CCyC</a:t>
            </a:r>
            <a:r>
              <a:rPr lang="es-MX" sz="2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s-MX" sz="2400" b="0" dirty="0">
                <a:latin typeface="Helvetica" panose="020B0604020202020204" pitchFamily="34" charset="0"/>
                <a:cs typeface="Helvetica" panose="020B0604020202020204" pitchFamily="34" charset="0"/>
              </a:rPr>
              <a:t>y </a:t>
            </a:r>
            <a:r>
              <a:rPr lang="es-MX" sz="2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103 el 34% de los candidatos no capturaron información:</a:t>
            </a:r>
            <a:endParaRPr lang="es-MX" sz="24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9" name="Gráfico 8"/>
          <p:cNvGraphicFramePr/>
          <p:nvPr>
            <p:extLst/>
          </p:nvPr>
        </p:nvGraphicFramePr>
        <p:xfrm>
          <a:off x="611187" y="2852936"/>
          <a:ext cx="7921253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342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906665"/>
              </p:ext>
            </p:extLst>
          </p:nvPr>
        </p:nvGraphicFramePr>
        <p:xfrm>
          <a:off x="-4971" y="116632"/>
          <a:ext cx="9114731" cy="66751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548204"/>
                <a:gridCol w="2450197"/>
                <a:gridCol w="2672702"/>
                <a:gridCol w="1443628"/>
              </a:tblGrid>
              <a:tr h="192143">
                <a:tc>
                  <a:txBody>
                    <a:bodyPr/>
                    <a:lstStyle/>
                    <a:p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Versión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Candidatas/os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</a:tr>
              <a:tr h="938112"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2018</a:t>
                      </a:r>
                      <a:endParaRPr lang="es-MX" sz="12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Nombre (s)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–"/>
                        <a:tabLst/>
                        <a:defRPr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Distrito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Entidad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Cargo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Partido/Coalición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Número de formula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–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Principio de elección</a:t>
                      </a:r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44079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Sexo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Edad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Nombre del Suplente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1186768">
                <a:tc>
                  <a:txBody>
                    <a:bodyPr/>
                    <a:lstStyle/>
                    <a:p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Helvetica" panose="020B0604020202020204" pitchFamily="34" charset="0"/>
                        <a:buNone/>
                      </a:pPr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Medios</a:t>
                      </a:r>
                      <a:r>
                        <a:rPr lang="es-MX" sz="1100" b="1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de contacto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Correo electrónico público</a:t>
                      </a:r>
                    </a:p>
                    <a:p>
                      <a:pPr marL="171450" indent="-171450">
                        <a:buFont typeface="Helvetica" panose="020B0604020202020204" pitchFamily="34" charset="0"/>
                        <a:buChar char="‒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Redes sociales: 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Facebook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Twitter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1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Youtube</a:t>
                      </a:r>
                      <a:r>
                        <a:rPr lang="es-MX" sz="11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1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Instagram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1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Página web</a:t>
                      </a:r>
                    </a:p>
                    <a:p>
                      <a:pPr marL="171450" lvl="1" indent="-171450" algn="l" defTabSz="914400" rtl="0" eaLnBrk="1" latinLnBrk="0" hangingPunct="1">
                        <a:buFont typeface="Helvetica" panose="020B0604020202020204" pitchFamily="34" charset="0"/>
                        <a:buChar char="‒"/>
                      </a:pPr>
                      <a:r>
                        <a:rPr lang="es-MX" sz="1100" kern="1200" dirty="0" smtClean="0">
                          <a:solidFill>
                            <a:schemeClr val="dk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Teléfono</a:t>
                      </a:r>
                      <a:r>
                        <a:rPr lang="es-MX" sz="1100" kern="1200" baseline="0" dirty="0" smtClean="0">
                          <a:solidFill>
                            <a:schemeClr val="dk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 (s) de contacto público</a:t>
                      </a:r>
                    </a:p>
                    <a:p>
                      <a:pPr marL="171450" lvl="1" indent="-171450" algn="l" defTabSz="914400" rtl="0" eaLnBrk="1" latinLnBrk="0" hangingPunct="1">
                        <a:buFont typeface="Helvetica" panose="020B0604020202020204" pitchFamily="34" charset="0"/>
                        <a:buChar char="‒"/>
                      </a:pPr>
                      <a:r>
                        <a:rPr lang="es-MX" sz="1100" kern="1200" baseline="0" dirty="0" smtClean="0">
                          <a:solidFill>
                            <a:schemeClr val="dk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Domicilio público o casa de campaña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11096">
                <a:tc>
                  <a:txBody>
                    <a:bodyPr/>
                    <a:lstStyle/>
                    <a:p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Helvetica" panose="020B0604020202020204" pitchFamily="34" charset="0"/>
                        <a:buNone/>
                      </a:pPr>
                      <a:r>
                        <a:rPr lang="es-MX" sz="1100" b="1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Información </a:t>
                      </a:r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kumimoji="0" lang="es-MX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¿Por qué quiero ocupar un cargo público?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kumimoji="0" lang="es-MX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¿Cuáles son sus tres principales propuestas? (</a:t>
                      </a:r>
                      <a:r>
                        <a:rPr kumimoji="0" lang="es-MX" sz="11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5,000 caracteres</a:t>
                      </a:r>
                      <a:r>
                        <a:rPr kumimoji="0" lang="es-MX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None/>
                        <a:tabLst/>
                        <a:defRPr/>
                      </a:pPr>
                      <a:endParaRPr kumimoji="0" lang="es-MX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s-MX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Historia Profesional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lang="es-MX" sz="1100" kern="1200" baseline="0" dirty="0" smtClean="0">
                          <a:solidFill>
                            <a:schemeClr val="dk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Grado máximo de estudios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kumimoji="0" lang="es-MX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Cursos</a:t>
                      </a:r>
                      <a:endParaRPr kumimoji="0" lang="es-MX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kumimoji="0" lang="es-MX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Historia Laboral (</a:t>
                      </a:r>
                      <a:r>
                        <a:rPr kumimoji="0" lang="es-MX" sz="11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5,000 caracteres</a:t>
                      </a:r>
                      <a:r>
                        <a:rPr kumimoji="0" lang="es-MX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kumimoji="0" lang="es-MX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Trayectoria Política y/o de Participación Social (</a:t>
                      </a:r>
                      <a:r>
                        <a:rPr kumimoji="0" lang="es-MX" sz="11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5,000 caracteres</a:t>
                      </a:r>
                      <a:r>
                        <a:rPr kumimoji="0" lang="es-MX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89456">
                <a:tc>
                  <a:txBody>
                    <a:bodyPr/>
                    <a:lstStyle/>
                    <a:p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None/>
                        <a:tabLst/>
                        <a:defRPr/>
                      </a:pPr>
                      <a:r>
                        <a:rPr lang="es-MX" sz="1100" b="1" dirty="0" smtClean="0">
                          <a:solidFill>
                            <a:srgbClr val="C0504D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Sitios de interés</a:t>
                      </a:r>
                    </a:p>
                    <a:p>
                      <a:pPr marL="0" indent="0">
                        <a:buFont typeface="Helvetica" panose="020B0604020202020204" pitchFamily="34" charset="0"/>
                        <a:buNone/>
                      </a:pPr>
                      <a:endParaRPr lang="es-MX" sz="1100" b="1" dirty="0">
                        <a:solidFill>
                          <a:srgbClr val="C0504D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kumimoji="0" lang="es-MX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Rendición de cuentas y Resultados de Fiscalización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kumimoji="0" lang="es-MX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Tres de tres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kumimoji="0" lang="es-MX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Voto informado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kumimoji="0" lang="es-MX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Registro de Sanciones Administrativas de la SFP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r>
                        <a:rPr kumimoji="0" lang="es-MX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SIPOT-INAI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2143">
                <a:tc>
                  <a:txBody>
                    <a:bodyPr/>
                    <a:lstStyle/>
                    <a:p>
                      <a:endParaRPr lang="es-MX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>
                        <a:buFont typeface="Helvetica" panose="020B0604020202020204" pitchFamily="34" charset="0"/>
                        <a:buNone/>
                      </a:pPr>
                      <a:r>
                        <a:rPr lang="es-MX" sz="1100" b="1" dirty="0" smtClean="0">
                          <a:solidFill>
                            <a:srgbClr val="C0504D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Acceso al cuestionario sobre identidad desarrollado la Unidad de Género y No Discriminación.</a:t>
                      </a:r>
                      <a:endParaRPr lang="es-MX" sz="1100" b="1" dirty="0">
                        <a:solidFill>
                          <a:srgbClr val="C0504D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Helvetica" panose="020B0604020202020204" pitchFamily="34" charset="0"/>
                        <a:buChar char="‒"/>
                        <a:tabLst/>
                        <a:defRPr/>
                      </a:pPr>
                      <a:endParaRPr kumimoji="0" lang="es-MX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992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29703" y="1213381"/>
            <a:ext cx="7087908" cy="396478"/>
          </a:xfrm>
        </p:spPr>
        <p:txBody>
          <a:bodyPr>
            <a:normAutofit fontScale="90000"/>
          </a:bodyPr>
          <a:lstStyle/>
          <a:p>
            <a:r>
              <a:rPr lang="es-MX" sz="3000" dirty="0">
                <a:latin typeface="+mn-lt"/>
              </a:rPr>
              <a:t>Organizaciones civiles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983969" y="2213919"/>
            <a:ext cx="2783190" cy="3574100"/>
            <a:chOff x="1154641" y="1389763"/>
            <a:chExt cx="3710920" cy="4765466"/>
          </a:xfrm>
        </p:grpSpPr>
        <p:sp>
          <p:nvSpPr>
            <p:cNvPr id="7" name="Rectángulo 6"/>
            <p:cNvSpPr/>
            <p:nvPr/>
          </p:nvSpPr>
          <p:spPr>
            <a:xfrm>
              <a:off x="2858961" y="4876692"/>
              <a:ext cx="20066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Consultora en Género</a:t>
              </a:r>
            </a:p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Teresa Hevia Rocha</a:t>
              </a:r>
            </a:p>
          </p:txBody>
        </p:sp>
        <p:pic>
          <p:nvPicPr>
            <p:cNvPr id="1026" name="Picture 2" descr="Transparencia Mexicana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642" y="1389763"/>
              <a:ext cx="1368425" cy="4456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Resultado de imagen para funda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641" y="2020085"/>
              <a:ext cx="1368425" cy="459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Resultado de imagen para mexico evalua logo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6270" y="2539190"/>
              <a:ext cx="809625" cy="809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Resultado de imagen para gesoc ac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1202" y="3408085"/>
              <a:ext cx="1368425" cy="456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Resultado de imagen para incide social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2191" y="3929399"/>
              <a:ext cx="1183751" cy="853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Resultado de imagen para Artículo 1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6418" y="4848188"/>
              <a:ext cx="1275296" cy="655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9879" y="5572709"/>
              <a:ext cx="1042405" cy="582520"/>
            </a:xfrm>
            <a:prstGeom prst="rect">
              <a:avLst/>
            </a:prstGeom>
          </p:spPr>
        </p:pic>
        <p:pic>
          <p:nvPicPr>
            <p:cNvPr id="1046" name="Picture 22" descr="Resultado de imagen para CCiudadano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8041" y="1467561"/>
              <a:ext cx="1639358" cy="2900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Resultado de imagen para cide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237" y="1877277"/>
              <a:ext cx="706966" cy="7069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0" name="Picture 26" descr="Resultado de imagen para iij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5608" y="2703918"/>
              <a:ext cx="784224" cy="784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2" name="Picture 28" descr="Resultado de imagen para borde politic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515" y="3607817"/>
              <a:ext cx="1817493" cy="409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4" name="Picture 30" descr="La imagen puede contener: texto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1842" y="4136596"/>
              <a:ext cx="1402544" cy="614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3" name="Conector recto 12"/>
          <p:cNvCxnSpPr/>
          <p:nvPr/>
        </p:nvCxnSpPr>
        <p:spPr>
          <a:xfrm>
            <a:off x="4396719" y="1705122"/>
            <a:ext cx="0" cy="40513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ítulo 1"/>
          <p:cNvSpPr txBox="1">
            <a:spLocks/>
          </p:cNvSpPr>
          <p:nvPr/>
        </p:nvSpPr>
        <p:spPr>
          <a:xfrm>
            <a:off x="496523" y="1603330"/>
            <a:ext cx="3310032" cy="396478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100" dirty="0">
                <a:latin typeface="+mn-lt"/>
              </a:rPr>
              <a:t>Consultadas</a:t>
            </a:r>
          </a:p>
        </p:txBody>
      </p:sp>
      <p:sp>
        <p:nvSpPr>
          <p:cNvPr id="31" name="Título 1"/>
          <p:cNvSpPr txBox="1">
            <a:spLocks/>
          </p:cNvSpPr>
          <p:nvPr/>
        </p:nvSpPr>
        <p:spPr>
          <a:xfrm>
            <a:off x="5283514" y="1603329"/>
            <a:ext cx="3310032" cy="396478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100" dirty="0">
                <a:latin typeface="+mn-lt"/>
              </a:rPr>
              <a:t>Emitieron sugerencias</a:t>
            </a: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653" y="2361110"/>
            <a:ext cx="781804" cy="436890"/>
          </a:xfrm>
          <a:prstGeom prst="rect">
            <a:avLst/>
          </a:prstGeom>
        </p:spPr>
      </p:pic>
      <p:pic>
        <p:nvPicPr>
          <p:cNvPr id="33" name="Picture 28" descr="Resultado de imagen para borde politico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547" y="2399849"/>
            <a:ext cx="1363120" cy="30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0" descr="La imagen puede contener: text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457" y="3122710"/>
            <a:ext cx="1051908" cy="46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ángulo 34"/>
          <p:cNvSpPr/>
          <p:nvPr/>
        </p:nvSpPr>
        <p:spPr>
          <a:xfrm>
            <a:off x="7103092" y="4274044"/>
            <a:ext cx="1504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00" b="1" dirty="0">
                <a:latin typeface="Arial" panose="020B0604020202020204" pitchFamily="34" charset="0"/>
                <a:cs typeface="Arial" panose="020B0604020202020204" pitchFamily="34" charset="0"/>
              </a:rPr>
              <a:t>Consultora en Género</a:t>
            </a:r>
          </a:p>
          <a:p>
            <a:pPr algn="ctr"/>
            <a:r>
              <a:rPr lang="es-MX" sz="900" b="1" dirty="0">
                <a:latin typeface="Arial" panose="020B0604020202020204" pitchFamily="34" charset="0"/>
                <a:cs typeface="Arial" panose="020B0604020202020204" pitchFamily="34" charset="0"/>
              </a:rPr>
              <a:t>Teresa Hevia Rocha</a:t>
            </a:r>
          </a:p>
        </p:txBody>
      </p:sp>
      <p:pic>
        <p:nvPicPr>
          <p:cNvPr id="36" name="Picture 10" descr="Resultado de imagen para fund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817" y="4275417"/>
            <a:ext cx="1026319" cy="34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7815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3074</TotalTime>
  <Words>566</Words>
  <Application>Microsoft Office PowerPoint</Application>
  <PresentationFormat>Presentación en pantalla (4:3)</PresentationFormat>
  <Paragraphs>224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MS PGothic</vt:lpstr>
      <vt:lpstr>Arial</vt:lpstr>
      <vt:lpstr>Calibri</vt:lpstr>
      <vt:lpstr>Helvetica</vt:lpstr>
      <vt:lpstr>Tema de Office</vt:lpstr>
      <vt:lpstr>Candidatas y Candidatos ¡Conócelos!</vt:lpstr>
      <vt:lpstr>Antecedentes</vt:lpstr>
      <vt:lpstr>Datos disponibles para los usuarios</vt:lpstr>
      <vt:lpstr>Datos disponibles para los usuarios</vt:lpstr>
      <vt:lpstr>Resultados alcanzados</vt:lpstr>
      <vt:lpstr>Comportamiento por partido político / coalición</vt:lpstr>
      <vt:lpstr>Presentación de PowerPoint</vt:lpstr>
      <vt:lpstr>Presentación de PowerPoint</vt:lpstr>
      <vt:lpstr>Organizaciones civiles</vt:lpstr>
    </vt:vector>
  </TitlesOfParts>
  <Company>IFE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IFE</dc:creator>
  <cp:lastModifiedBy>INE</cp:lastModifiedBy>
  <cp:revision>161</cp:revision>
  <cp:lastPrinted>2017-10-26T19:40:10Z</cp:lastPrinted>
  <dcterms:created xsi:type="dcterms:W3CDTF">2015-01-13T01:08:59Z</dcterms:created>
  <dcterms:modified xsi:type="dcterms:W3CDTF">2018-04-11T17:51:23Z</dcterms:modified>
</cp:coreProperties>
</file>