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574" r:id="rId6"/>
    <p:sldId id="576" r:id="rId7"/>
    <p:sldId id="595" r:id="rId8"/>
    <p:sldId id="714" r:id="rId9"/>
    <p:sldId id="715" r:id="rId10"/>
    <p:sldId id="721" r:id="rId11"/>
    <p:sldId id="722" r:id="rId12"/>
    <p:sldId id="723" r:id="rId13"/>
    <p:sldId id="716" r:id="rId14"/>
    <p:sldId id="725" r:id="rId15"/>
    <p:sldId id="575" r:id="rId16"/>
    <p:sldId id="338" r:id="rId17"/>
  </p:sldIdLst>
  <p:sldSz cx="12192000" cy="6858000"/>
  <p:notesSz cx="7023100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OCHOA JIMENEZ JOSE EDUARDO" initials="OJJE" lastIdx="1" clrIdx="6"/>
  <p:cmAuthor id="1" name="FERRER CARMONA MARTHA LORENA" initials="FCML" lastIdx="25" clrIdx="0"/>
  <p:cmAuthor id="8" name="OCHOA JIMENEZ JOSE EDUARDO" initials="OJJE [2]" lastIdx="1" clrIdx="7"/>
  <p:cmAuthor id="2" name="CRUZ ESTRADA STEPHANIE" initials="CES" lastIdx="44" clrIdx="1"/>
  <p:cmAuthor id="9" name="CRUZ VAZQUEZ JESUS RAUL" initials="CVJR" lastIdx="5" clrIdx="8">
    <p:extLst>
      <p:ext uri="{19B8F6BF-5375-455C-9EA6-DF929625EA0E}">
        <p15:presenceInfo xmlns:p15="http://schemas.microsoft.com/office/powerpoint/2012/main" userId="S-1-5-21-165008961-2075435147-1852072286-3199" providerId="AD"/>
      </p:ext>
    </p:extLst>
  </p:cmAuthor>
  <p:cmAuthor id="3" name="CARDENAS SIERRA HECTOR" initials="CSH" lastIdx="18" clrIdx="2"/>
  <p:cmAuthor id="4" name="Lissette Morones Sanchez" initials="LMS" lastIdx="5" clrIdx="3"/>
  <p:cmAuthor id="5" name="VASQUEZ AMACENDE DANIEL" initials="VAD" lastIdx="2" clrIdx="4"/>
  <p:cmAuthor id="6" name="VALLE NAVARRETE EMANUEL" initials="VNE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0D86"/>
    <a:srgbClr val="640045"/>
    <a:srgbClr val="E83BB2"/>
    <a:srgbClr val="D5007F"/>
    <a:srgbClr val="B1E9E5"/>
    <a:srgbClr val="96CBFC"/>
    <a:srgbClr val="8ED6E4"/>
    <a:srgbClr val="E88AA2"/>
    <a:srgbClr val="FFD5EE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BC16B5-8357-4C83-8BEB-9B100268D64E}" v="28" dt="2020-12-08T17:11:57.598"/>
    <p1510:client id="{B21DB822-23E2-4962-ADDE-2EA080598113}" v="164" dt="2020-12-08T19:20:45.3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3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A30DE-A90D-4A27-A1C8-AE1F87BE8635}" type="datetimeFigureOut">
              <a:rPr lang="es-ES" smtClean="0"/>
              <a:t>08/12/2020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D8BF-B2AF-47EF-8750-0F68B46A71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4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0173-D879-4587-A781-DC45BC599F61}" type="datetimeFigureOut">
              <a:rPr lang="es-ES" smtClean="0"/>
              <a:t>08/12/2020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52230-365E-4C7E-A665-2EABFDC1DA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90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De manera integral mencionar que  va desde la carga de la lista, envío de correos, envío de materiales didácticos, la encuesta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81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660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70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9651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329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094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475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3042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52230-365E-4C7E-A665-2EABFDC1DA1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727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500014"/>
            <a:ext cx="8614154" cy="1266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2968191"/>
            <a:ext cx="8614154" cy="76733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Subtitulo de la presentación</a:t>
            </a:r>
          </a:p>
        </p:txBody>
      </p:sp>
      <p:sp>
        <p:nvSpPr>
          <p:cNvPr id="11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38200" y="3822785"/>
            <a:ext cx="8607804" cy="1101553"/>
          </a:xfrm>
        </p:spPr>
        <p:txBody>
          <a:bodyPr>
            <a:normAutofit/>
          </a:bodyPr>
          <a:lstStyle>
            <a:lvl1pPr marL="0" indent="0">
              <a:buNone/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Fecha de elaboración</a:t>
            </a: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35" y="583280"/>
            <a:ext cx="3340615" cy="3331471"/>
          </a:xfrm>
          <a:prstGeom prst="rect">
            <a:avLst/>
          </a:prstGeom>
        </p:spPr>
      </p:pic>
      <p:pic>
        <p:nvPicPr>
          <p:cNvPr id="5" name="Imagen 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2" y="6007215"/>
            <a:ext cx="1671218" cy="508329"/>
          </a:xfrm>
          <a:prstGeom prst="rect">
            <a:avLst/>
          </a:prstGeom>
        </p:spPr>
      </p:pic>
      <p:pic>
        <p:nvPicPr>
          <p:cNvPr id="6" name="Imagen 5" descr="unicom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/>
          <a:stretch/>
        </p:blipFill>
        <p:spPr>
          <a:xfrm>
            <a:off x="8390807" y="6145529"/>
            <a:ext cx="3374887" cy="29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F7C71D-0D7E-419A-867D-455EE3ECF6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/>
          <a:p>
            <a:fld id="{727B5CE1-9ED5-F143-ABB3-179216AEDA16}" type="datetime1">
              <a:rPr lang="es-MX" smtClean="0"/>
              <a:t>08/12/2020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759885" y="2582334"/>
            <a:ext cx="6487583" cy="1443567"/>
          </a:xfrm>
        </p:spPr>
        <p:txBody>
          <a:bodyPr>
            <a:normAutofit/>
          </a:bodyPr>
          <a:lstStyle>
            <a:lvl1pPr marL="0" indent="0">
              <a:buNone/>
              <a:defRPr sz="4000" baseline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"/>
              <a:t>Nombre de la Subdirección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D17571-4D8F-4FE1-A30C-DCF3347380F6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3998605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2959278482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262225145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DERFE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</a:rPr>
                        <a:t>Dirección Ejecutiva del Registro Federal de Electores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7044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86ED64-D5D2-47B7-BCC5-BE60BD982F37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4193606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1171003123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63327269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UNICOM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  <a:cs typeface="+mn-cs"/>
                        </a:rPr>
                        <a:t>Unidad Técnica de Servicios de Informática</a:t>
                      </a:r>
                      <a:endParaRPr lang="es-MX" sz="1100" kern="1200">
                        <a:solidFill>
                          <a:schemeClr val="bg1">
                            <a:lumMod val="65000"/>
                          </a:schemeClr>
                        </a:solidFill>
                        <a:latin typeface="Century Gothic" charset="0"/>
                        <a:ea typeface="MS Mincho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370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 PAG por T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1550350"/>
            <a:ext cx="9580233" cy="922522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Subtitulo</a:t>
            </a:r>
            <a:endParaRPr lang="es-ES"/>
          </a:p>
        </p:txBody>
      </p:sp>
      <p:sp>
        <p:nvSpPr>
          <p:cNvPr id="13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2568102"/>
            <a:ext cx="10515600" cy="306421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4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1161535"/>
            <a:ext cx="9846276" cy="441112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E04D748-678D-4408-BA4F-822136FE57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1059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8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8713FBC-5998-4FBA-8970-1F023CE1A3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71855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16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6B9678F6-C676-4587-861D-70ADD36A9E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39021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4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7608B2F3-174F-43C4-A8A2-39947ACDE1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4143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/DESCRIP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891323"/>
            <a:ext cx="10515600" cy="881561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Titulo de la imagen</a:t>
            </a:r>
            <a:endParaRPr lang="es-ES"/>
          </a:p>
        </p:txBody>
      </p:sp>
      <p:sp>
        <p:nvSpPr>
          <p:cNvPr id="22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953621" y="1907619"/>
            <a:ext cx="4748543" cy="3749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FE0FDE0-C6D8-4621-9259-CBACD8B2D3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0765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NDO TEMA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ctrTitle" hasCustomPrompt="1"/>
          </p:nvPr>
        </p:nvSpPr>
        <p:spPr>
          <a:xfrm>
            <a:off x="1274325" y="1757334"/>
            <a:ext cx="958823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40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Segundo 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-1968500"/>
            <a:ext cx="6272797" cy="6257557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248532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4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2" y="756584"/>
            <a:ext cx="3340615" cy="3331471"/>
          </a:xfrm>
          <a:prstGeom prst="rect">
            <a:avLst/>
          </a:prstGeom>
        </p:spPr>
      </p:pic>
      <p:pic>
        <p:nvPicPr>
          <p:cNvPr id="7" name="Imagen 6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pic>
        <p:nvPicPr>
          <p:cNvPr id="2" name="Imagen 1" descr="unicom-blanc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/>
          <a:stretch/>
        </p:blipFill>
        <p:spPr>
          <a:xfrm>
            <a:off x="8333726" y="6080760"/>
            <a:ext cx="3544331" cy="3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9868-96C0-4645-B8A0-B96A7517830E}" type="datetime1">
              <a:rPr lang="es-ES" smtClean="0"/>
              <a:t>08/12/2020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68EA-24A1-47DB-A38F-7B2C69D482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54" r:id="rId4"/>
    <p:sldLayoutId id="2147483660" r:id="rId5"/>
    <p:sldLayoutId id="2147483661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3"/>
          </p:nvPr>
        </p:nvSpPr>
        <p:spPr>
          <a:xfrm>
            <a:off x="794298" y="4954943"/>
            <a:ext cx="2388439" cy="534157"/>
          </a:xfrm>
        </p:spPr>
        <p:txBody>
          <a:bodyPr>
            <a:noAutofit/>
          </a:bodyPr>
          <a:lstStyle/>
          <a:p>
            <a:r>
              <a:rPr lang="es-ES" sz="2000">
                <a:solidFill>
                  <a:srgbClr val="D5007F"/>
                </a:solidFill>
                <a:latin typeface="Century Gothic" panose="020B0502020202020204" pitchFamily="34" charset="0"/>
              </a:rPr>
              <a:t>Diciembre 2020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C9CAFBB-8D33-4C97-AA54-292EFB892CF7}"/>
              </a:ext>
            </a:extLst>
          </p:cNvPr>
          <p:cNvSpPr>
            <a:spLocks noGrp="1"/>
          </p:cNvSpPr>
          <p:nvPr/>
        </p:nvSpPr>
        <p:spPr>
          <a:xfrm>
            <a:off x="794298" y="2760726"/>
            <a:ext cx="8849322" cy="1266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4000">
                <a:latin typeface="Century Gothic" panose="020B0502020202020204" pitchFamily="34" charset="0"/>
              </a:rPr>
              <a:t>Voto Electrónico por Internet para Mexicanos Residentes en el Extranjero</a:t>
            </a:r>
            <a:endParaRPr lang="es-ES" sz="400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18831049-F551-40E8-8B11-882CCEE21F96}"/>
              </a:ext>
            </a:extLst>
          </p:cNvPr>
          <p:cNvSpPr txBox="1">
            <a:spLocks/>
          </p:cNvSpPr>
          <p:nvPr/>
        </p:nvSpPr>
        <p:spPr>
          <a:xfrm>
            <a:off x="794298" y="4207600"/>
            <a:ext cx="10241534" cy="110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600" b="1">
                <a:solidFill>
                  <a:srgbClr val="D70D86"/>
                </a:solidFill>
                <a:latin typeface="Century Gothic" panose="020B0502020202020204" pitchFamily="34" charset="0"/>
              </a:rPr>
              <a:t>Tercer simulacro de votación</a:t>
            </a:r>
            <a:endParaRPr lang="es-ES" sz="3600" b="1">
              <a:solidFill>
                <a:srgbClr val="D70D8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E9869F-204F-4FB3-8567-8D38C15F1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52" y="5950012"/>
            <a:ext cx="5486875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38845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Cierre del SIVEI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699205" y="2646960"/>
            <a:ext cx="78770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Tres funcionarias(os) insaculadas(os):  Presidenta(e), Secretaria(o) y Escrutadora(</a:t>
            </a:r>
            <a:r>
              <a:rPr lang="es-MX" sz="24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y los Consejeros de la CVMRE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Representaciones de Partidos Políticos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Representaciones de los OPL</a:t>
            </a:r>
          </a:p>
        </p:txBody>
      </p:sp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179A83F2-C1C7-4DCE-B65F-DDEE3573BF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121" y="2763089"/>
            <a:ext cx="2451134" cy="2451134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84E8E38-2248-4DD5-8089-9C39939E3028}"/>
              </a:ext>
            </a:extLst>
          </p:cNvPr>
          <p:cNvSpPr/>
          <p:nvPr/>
        </p:nvSpPr>
        <p:spPr>
          <a:xfrm>
            <a:off x="781455" y="1248893"/>
            <a:ext cx="9580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Conforme el numeral 66 de los LOVEI la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MEC electrónica se instalará a las 17:00 horas del 5 de febrero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2021 en el Auditorio del Edificio B del INE.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0AD7D1A-E295-4C37-A874-DEC6A654DAE2}"/>
              </a:ext>
            </a:extLst>
          </p:cNvPr>
          <p:cNvSpPr/>
          <p:nvPr/>
        </p:nvSpPr>
        <p:spPr>
          <a:xfrm>
            <a:off x="3162684" y="6232066"/>
            <a:ext cx="8517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400" b="1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*</a:t>
            </a:r>
            <a:r>
              <a:rPr lang="es-ES_tradnl" sz="1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LOVEI:</a:t>
            </a:r>
            <a:r>
              <a:rPr lang="es-ES_tradnl" sz="1400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Lineamientos para la Organización y Operación del Voto Electrónico por internet para las y los Mexicanos Residentes en el Extranjero para los Procesos Electorales Locales 2020-2021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588331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Cierre del SIVEI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478645" y="1166842"/>
            <a:ext cx="87313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parte del protocolo de cómputo y resultados se:</a:t>
            </a:r>
          </a:p>
          <a:p>
            <a:pPr lvl="1" algn="just">
              <a:buClr>
                <a:srgbClr val="D70D86"/>
              </a:buClr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Realizará la 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apertura de la bóveda de votos 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ayuda de los custodias(os).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Generarán </a:t>
            </a: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las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Actas de Escrutinio y Cómputo (AEC)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Firmarán las AEC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los integrantes de la MEC y los representantes de DERFE y UNICOM.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Escanearán y se generarán copias de las AEC certificadas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Imagen 2" descr="Imagen que contiene Icono&#10;&#10;Descripción generada automáticamente">
            <a:extLst>
              <a:ext uri="{FF2B5EF4-FFF2-40B4-BE49-F238E27FC236}">
                <a16:creationId xmlns:a16="http://schemas.microsoft.com/office/drawing/2014/main" id="{1E8FEF41-9D42-47AD-9DCE-81C0A8ECC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27" y="928181"/>
            <a:ext cx="1510364" cy="1508914"/>
          </a:xfrm>
          <a:prstGeom prst="rect">
            <a:avLst/>
          </a:prstGeom>
        </p:spPr>
      </p:pic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4CEA1626-4A40-452E-BB1B-7686C618EA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27" y="2516800"/>
            <a:ext cx="1832948" cy="1833826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C3F9FB83-F48B-4E56-91F7-68BCF82DD1FE}"/>
              </a:ext>
            </a:extLst>
          </p:cNvPr>
          <p:cNvGrpSpPr/>
          <p:nvPr/>
        </p:nvGrpSpPr>
        <p:grpSpPr>
          <a:xfrm>
            <a:off x="9658327" y="4532436"/>
            <a:ext cx="1510364" cy="1508914"/>
            <a:chOff x="9648900" y="4468039"/>
            <a:chExt cx="1510364" cy="1508914"/>
          </a:xfrm>
        </p:grpSpPr>
        <p:pic>
          <p:nvPicPr>
            <p:cNvPr id="11" name="Imagen 10" descr="Imagen que contiene Icono&#10;&#10;Descripción generada automáticamente">
              <a:extLst>
                <a:ext uri="{FF2B5EF4-FFF2-40B4-BE49-F238E27FC236}">
                  <a16:creationId xmlns:a16="http://schemas.microsoft.com/office/drawing/2014/main" id="{D31C936F-C2AB-405C-A38F-E75057A96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48900" y="4468039"/>
              <a:ext cx="1510364" cy="1508914"/>
            </a:xfrm>
            <a:prstGeom prst="rect">
              <a:avLst/>
            </a:prstGeom>
          </p:spPr>
        </p:pic>
        <p:pic>
          <p:nvPicPr>
            <p:cNvPr id="12" name="Imagen 11" descr="Forma, Círculo&#10;&#10;Descripción generada automáticamente">
              <a:extLst>
                <a:ext uri="{FF2B5EF4-FFF2-40B4-BE49-F238E27FC236}">
                  <a16:creationId xmlns:a16="http://schemas.microsoft.com/office/drawing/2014/main" id="{CA342403-514B-42A5-A77B-80F2FF017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492033" y="5457550"/>
              <a:ext cx="368700" cy="5125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418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BDEC-92DD-49DC-B0F4-6060FF7D6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152" y="248035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Fechas importantes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93150" y="6871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558116"/>
              </p:ext>
            </p:extLst>
          </p:nvPr>
        </p:nvGraphicFramePr>
        <p:xfrm>
          <a:off x="1031937" y="1146866"/>
          <a:ext cx="10241875" cy="4725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1843">
                  <a:extLst>
                    <a:ext uri="{9D8B030D-6E8A-4147-A177-3AD203B41FA5}">
                      <a16:colId xmlns:a16="http://schemas.microsoft.com/office/drawing/2014/main" val="2802559066"/>
                    </a:ext>
                  </a:extLst>
                </a:gridCol>
                <a:gridCol w="3960032">
                  <a:extLst>
                    <a:ext uri="{9D8B030D-6E8A-4147-A177-3AD203B41FA5}">
                      <a16:colId xmlns:a16="http://schemas.microsoft.com/office/drawing/2014/main" val="3847401543"/>
                    </a:ext>
                  </a:extLst>
                </a:gridCol>
              </a:tblGrid>
              <a:tr h="311748"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Actividad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0D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Fecha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70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2075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/>
                        <a:t>Conformación</a:t>
                      </a:r>
                      <a:r>
                        <a:rPr lang="es-MX" sz="2000" baseline="0"/>
                        <a:t> de la Lista de Participantes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01 de </a:t>
                      </a:r>
                      <a:r>
                        <a:rPr lang="es-MX" sz="2000" baseline="0"/>
                        <a:t>diciembre</a:t>
                      </a:r>
                      <a:r>
                        <a:rPr lang="es-MX" sz="2000"/>
                        <a:t> de 2020 </a:t>
                      </a:r>
                      <a:r>
                        <a:rPr lang="es-MX" sz="2000" baseline="0"/>
                        <a:t>al 13</a:t>
                      </a:r>
                      <a:r>
                        <a:rPr lang="es-MX" sz="2000"/>
                        <a:t> de</a:t>
                      </a:r>
                      <a:r>
                        <a:rPr lang="es-MX" sz="2000" baseline="0"/>
                        <a:t> enero 2021</a:t>
                      </a:r>
                      <a:endParaRPr lang="es-MX" sz="2000"/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73494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/>
                        <a:t>Carga de la lista de participantes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/>
                        <a:t>14 al 22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6836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/>
                        <a:t>Generación y envío de credenciales de acceso</a:t>
                      </a:r>
                      <a:endParaRPr lang="es-MX" sz="2000" baseline="0"/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MX" sz="2000"/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362150"/>
                  </a:ext>
                </a:extLst>
              </a:tr>
              <a:tr h="523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/>
                        <a:t>Revisión de la oferta electoral en el sistema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Del 18 al 22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1655"/>
                  </a:ext>
                </a:extLst>
              </a:tr>
              <a:tr h="523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 dirty="0"/>
                        <a:t>Preparación del SIVEI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25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187102"/>
                  </a:ext>
                </a:extLst>
              </a:tr>
              <a:tr h="721195">
                <a:tc>
                  <a:txBody>
                    <a:bodyPr/>
                    <a:lstStyle/>
                    <a:p>
                      <a:r>
                        <a:rPr lang="es-MX" sz="2000" baseline="0" dirty="0"/>
                        <a:t>Ejercicio del voto</a:t>
                      </a:r>
                      <a:endParaRPr lang="es-MX" sz="2000" dirty="0"/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25 de enero al 05 de febrero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65567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s-MX" sz="2000"/>
                        <a:t>Cierre de la votación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05 de febrero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755988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/>
                        <a:t>Informe de resultados</a:t>
                      </a:r>
                      <a:r>
                        <a:rPr lang="es-MX" sz="2000" baseline="0"/>
                        <a:t> del simulacro</a:t>
                      </a:r>
                      <a:endParaRPr lang="es-MX" sz="2000"/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08 </a:t>
                      </a:r>
                      <a:r>
                        <a:rPr lang="es-MX" sz="2000"/>
                        <a:t>al 17 </a:t>
                      </a:r>
                      <a:r>
                        <a:rPr lang="es-MX" sz="2000" dirty="0"/>
                        <a:t>de febrero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29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50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29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972876" y="1401327"/>
            <a:ext cx="10067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Replicar los procesos, procedimientos y logística relacionada con la organización y operación del voto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los Mexicanos Residentes en el Extranjero, a través del Sistema de voto Electrónico por Internet (SIVEI).</a:t>
            </a:r>
            <a:endParaRPr lang="es-MX" sz="2000">
              <a:solidFill>
                <a:srgbClr val="640045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</a:t>
            </a: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23579062-4837-4F6F-B058-6AA6C961844D}"/>
              </a:ext>
            </a:extLst>
          </p:cNvPr>
          <p:cNvGrpSpPr/>
          <p:nvPr/>
        </p:nvGrpSpPr>
        <p:grpSpPr>
          <a:xfrm>
            <a:off x="1951014" y="3346515"/>
            <a:ext cx="8471965" cy="2226587"/>
            <a:chOff x="2327442" y="3469954"/>
            <a:chExt cx="7540467" cy="1981773"/>
          </a:xfrm>
        </p:grpSpPr>
        <p:sp>
          <p:nvSpPr>
            <p:cNvPr id="28" name="Flecha: a la derecha 27">
              <a:extLst>
                <a:ext uri="{FF2B5EF4-FFF2-40B4-BE49-F238E27FC236}">
                  <a16:creationId xmlns:a16="http://schemas.microsoft.com/office/drawing/2014/main" id="{BEE847D9-A1B9-44AA-AC0B-976FFB9A787A}"/>
                </a:ext>
              </a:extLst>
            </p:cNvPr>
            <p:cNvSpPr/>
            <p:nvPr/>
          </p:nvSpPr>
          <p:spPr>
            <a:xfrm>
              <a:off x="4867912" y="4170822"/>
              <a:ext cx="2455625" cy="6272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7246B70D-B2B6-4D74-9ADE-3BF8BCCE52AB}"/>
                </a:ext>
              </a:extLst>
            </p:cNvPr>
            <p:cNvGrpSpPr/>
            <p:nvPr/>
          </p:nvGrpSpPr>
          <p:grpSpPr>
            <a:xfrm>
              <a:off x="2327442" y="3566805"/>
              <a:ext cx="1696298" cy="1884922"/>
              <a:chOff x="1060204" y="3496623"/>
              <a:chExt cx="1696298" cy="1884922"/>
            </a:xfrm>
          </p:grpSpPr>
          <p:sp>
            <p:nvSpPr>
              <p:cNvPr id="27" name="Rectángulo 26">
                <a:extLst>
                  <a:ext uri="{FF2B5EF4-FFF2-40B4-BE49-F238E27FC236}">
                    <a16:creationId xmlns:a16="http://schemas.microsoft.com/office/drawing/2014/main" id="{E491DBAB-FB5F-4419-8578-D2B722FDB8A5}"/>
                  </a:ext>
                </a:extLst>
              </p:cNvPr>
              <p:cNvSpPr/>
              <p:nvPr/>
            </p:nvSpPr>
            <p:spPr>
              <a:xfrm>
                <a:off x="1060204" y="5012213"/>
                <a:ext cx="16962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Organización</a:t>
                </a:r>
                <a:endParaRPr lang="es-MX"/>
              </a:p>
            </p:txBody>
          </p:sp>
          <p:pic>
            <p:nvPicPr>
              <p:cNvPr id="30" name="Imagen 29" descr="Icono&#10;&#10;Descripción generada automáticamente">
                <a:extLst>
                  <a:ext uri="{FF2B5EF4-FFF2-40B4-BE49-F238E27FC236}">
                    <a16:creationId xmlns:a16="http://schemas.microsoft.com/office/drawing/2014/main" id="{11EBD730-DB8A-45E8-BFA9-CF0E42930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21043" y="3496623"/>
                <a:ext cx="1174620" cy="1174620"/>
              </a:xfrm>
              <a:prstGeom prst="rect">
                <a:avLst/>
              </a:prstGeom>
            </p:spPr>
          </p:pic>
        </p:grpSp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F5392064-DCED-410C-A4F5-740C64E6C0D2}"/>
                </a:ext>
              </a:extLst>
            </p:cNvPr>
            <p:cNvGrpSpPr/>
            <p:nvPr/>
          </p:nvGrpSpPr>
          <p:grpSpPr>
            <a:xfrm>
              <a:off x="8236645" y="3469954"/>
              <a:ext cx="1631264" cy="1981773"/>
              <a:chOff x="7384187" y="3383065"/>
              <a:chExt cx="1631264" cy="1981773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3CF457D0-AE53-4EAF-BF90-DD11E2F8C98F}"/>
                  </a:ext>
                </a:extLst>
              </p:cNvPr>
              <p:cNvSpPr/>
              <p:nvPr/>
            </p:nvSpPr>
            <p:spPr>
              <a:xfrm>
                <a:off x="7609297" y="4995506"/>
                <a:ext cx="14061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Operación</a:t>
                </a:r>
                <a:endParaRPr lang="es-MX"/>
              </a:p>
            </p:txBody>
          </p:sp>
          <p:pic>
            <p:nvPicPr>
              <p:cNvPr id="33" name="Imagen 32">
                <a:extLst>
                  <a:ext uri="{FF2B5EF4-FFF2-40B4-BE49-F238E27FC236}">
                    <a16:creationId xmlns:a16="http://schemas.microsoft.com/office/drawing/2014/main" id="{B698CDD6-E2FD-46EA-A977-36D88E1A82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4187" y="3383065"/>
                <a:ext cx="1401736" cy="14017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2142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436530" y="1936754"/>
            <a:ext cx="80821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elecciones de Gubernatura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para: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Baja California Sur, Chihuahua, Colima, Guerrero, Michoacán, Nayarit, Querétaro, San Luis Potosí y Zacatecas;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Diputación Migrante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la Ciudad de México; y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 Diputación de RP </a:t>
            </a: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para el estado de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Jalisco. 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>
              <a:highlight>
                <a:srgbClr val="00FF00"/>
              </a:highligh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0122DCF3-D981-47BA-93DE-648EB16DF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300" y="224217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Alcance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53A8BB0-24A4-4318-96BF-953E0FE410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672" y="2441543"/>
            <a:ext cx="2922000" cy="2922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7C99DD72-C8C7-42B6-96D0-3B58446597D4}"/>
              </a:ext>
            </a:extLst>
          </p:cNvPr>
          <p:cNvSpPr/>
          <p:nvPr/>
        </p:nvSpPr>
        <p:spPr>
          <a:xfrm>
            <a:off x="565300" y="936511"/>
            <a:ext cx="9794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Simular las elecciones que se llevarán a cabo en el marco de los PEL 2020-2021, considerando las:</a:t>
            </a:r>
          </a:p>
        </p:txBody>
      </p:sp>
    </p:spTree>
    <p:extLst>
      <p:ext uri="{BB962C8B-B14F-4D97-AF65-F5344CB8AC3E}">
        <p14:creationId xmlns:p14="http://schemas.microsoft.com/office/powerpoint/2010/main" val="229712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7736" y="160884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Organización | Lista de participantes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51D8C4D-05C7-4A6F-9C88-C6DF9258FD84}"/>
              </a:ext>
            </a:extLst>
          </p:cNvPr>
          <p:cNvSpPr/>
          <p:nvPr/>
        </p:nvSpPr>
        <p:spPr>
          <a:xfrm>
            <a:off x="591672" y="1084884"/>
            <a:ext cx="9739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Envío de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invitación para participar,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apoyo de DERFE se contactará a: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6430D79-2CFD-43F2-8259-2BA65D00A2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706" y="2277312"/>
            <a:ext cx="2707140" cy="2708439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4E15FAE2-9E1E-4749-9EC7-56AC2CC7B649}"/>
              </a:ext>
            </a:extLst>
          </p:cNvPr>
          <p:cNvSpPr/>
          <p:nvPr/>
        </p:nvSpPr>
        <p:spPr>
          <a:xfrm>
            <a:off x="591672" y="2076139"/>
            <a:ext cx="84220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OPL de los 11 estados con PEL 2020-2021,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Organizaciones de la sociedad civil.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representaciones de Partidos Políticos.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Secretaría de Relaciones Exteriores.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Tribunal Electoral del Poder Judicial de la Federación.</a:t>
            </a:r>
          </a:p>
        </p:txBody>
      </p:sp>
    </p:spTree>
    <p:extLst>
      <p:ext uri="{BB962C8B-B14F-4D97-AF65-F5344CB8AC3E}">
        <p14:creationId xmlns:p14="http://schemas.microsoft.com/office/powerpoint/2010/main" val="403275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7736" y="160884"/>
            <a:ext cx="10392555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Organización | Oferta electoral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51D8C4D-05C7-4A6F-9C88-C6DF9258FD84}"/>
              </a:ext>
            </a:extLst>
          </p:cNvPr>
          <p:cNvSpPr/>
          <p:nvPr/>
        </p:nvSpPr>
        <p:spPr>
          <a:xfrm>
            <a:off x="532057" y="2256439"/>
            <a:ext cx="80746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Cada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OPL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las entidades participantes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enviará o ratificará la oferta para su elección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Ejecutar el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procedimiento verificar las ofertas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electorales configuradas en el SIVEI.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procedimiento será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observado por los representantes de los OPL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por la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DERFE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Imagen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DC8389B3-2C9F-4EFD-83DE-AEBAA62049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37" y="2403837"/>
            <a:ext cx="2586060" cy="258606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1649F4F6-F1E4-4AFA-9591-B71613F59BAB}"/>
              </a:ext>
            </a:extLst>
          </p:cNvPr>
          <p:cNvSpPr/>
          <p:nvPr/>
        </p:nvSpPr>
        <p:spPr>
          <a:xfrm>
            <a:off x="532057" y="1412796"/>
            <a:ext cx="941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Solicitar, a través de la DERFE, la oferta electoral a utilizar.</a:t>
            </a:r>
          </a:p>
        </p:txBody>
      </p:sp>
    </p:spTree>
    <p:extLst>
      <p:ext uri="{BB962C8B-B14F-4D97-AF65-F5344CB8AC3E}">
        <p14:creationId xmlns:p14="http://schemas.microsoft.com/office/powerpoint/2010/main" val="2764481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Preparación del SIVEI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498817" y="1208640"/>
            <a:ext cx="105193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replicar lo señalado en el numeral 45 de los LOVEI, el 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25 de enero de 2021 a las 12:00 horas 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llevará a cabo la preparación del SIVEI en el Auditorio del Edificio B del INE: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Configuración de las Elecciones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de la llave criptográfica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Apertura del SIVEI</a:t>
            </a: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E1DDC2C3-F373-4F05-AFD1-62C4AF9F60F0}"/>
              </a:ext>
            </a:extLst>
          </p:cNvPr>
          <p:cNvGrpSpPr/>
          <p:nvPr/>
        </p:nvGrpSpPr>
        <p:grpSpPr>
          <a:xfrm>
            <a:off x="6929325" y="2374406"/>
            <a:ext cx="4991373" cy="3277754"/>
            <a:chOff x="7070927" y="2684835"/>
            <a:chExt cx="4991373" cy="3277754"/>
          </a:xfrm>
        </p:grpSpPr>
        <p:pic>
          <p:nvPicPr>
            <p:cNvPr id="12" name="Picture 64">
              <a:extLst>
                <a:ext uri="{FF2B5EF4-FFF2-40B4-BE49-F238E27FC236}">
                  <a16:creationId xmlns:a16="http://schemas.microsoft.com/office/drawing/2014/main" id="{17517B55-FB8D-4B2E-AC83-705329AEF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0927" y="4633947"/>
              <a:ext cx="1267949" cy="1260546"/>
            </a:xfrm>
            <a:prstGeom prst="rect">
              <a:avLst/>
            </a:prstGeom>
          </p:spPr>
        </p:pic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3072182-9EDD-4FD8-A9D1-575D62B25231}"/>
                </a:ext>
              </a:extLst>
            </p:cNvPr>
            <p:cNvGrpSpPr/>
            <p:nvPr/>
          </p:nvGrpSpPr>
          <p:grpSpPr>
            <a:xfrm>
              <a:off x="10539350" y="4445543"/>
              <a:ext cx="1522950" cy="1517046"/>
              <a:chOff x="7443060" y="4127544"/>
              <a:chExt cx="1506951" cy="1417433"/>
            </a:xfrm>
          </p:grpSpPr>
          <p:pic>
            <p:nvPicPr>
              <p:cNvPr id="24" name="Picture 15">
                <a:extLst>
                  <a:ext uri="{FF2B5EF4-FFF2-40B4-BE49-F238E27FC236}">
                    <a16:creationId xmlns:a16="http://schemas.microsoft.com/office/drawing/2014/main" id="{93BFEAEC-F6CB-402D-9746-984420F6A2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36811" y="4127544"/>
                <a:ext cx="1213200" cy="1213200"/>
              </a:xfrm>
              <a:prstGeom prst="rect">
                <a:avLst/>
              </a:prstGeom>
            </p:spPr>
          </p:pic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id="{7130C587-AB47-405D-B506-F16CC95001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3060" y="4581037"/>
                <a:ext cx="1043650" cy="963940"/>
              </a:xfrm>
              <a:prstGeom prst="rect">
                <a:avLst/>
              </a:prstGeom>
            </p:spPr>
          </p:pic>
        </p:grpSp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120B5BA6-E203-4736-A084-E87A3C43D53D}"/>
                </a:ext>
              </a:extLst>
            </p:cNvPr>
            <p:cNvGrpSpPr/>
            <p:nvPr/>
          </p:nvGrpSpPr>
          <p:grpSpPr>
            <a:xfrm>
              <a:off x="8369323" y="2684835"/>
              <a:ext cx="2111659" cy="1454120"/>
              <a:chOff x="3892665" y="4474337"/>
              <a:chExt cx="1587832" cy="1047300"/>
            </a:xfrm>
          </p:grpSpPr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1A37B190-B1FA-46B2-B329-8AE98A0BBB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48921" y="4596726"/>
                <a:ext cx="731576" cy="731576"/>
              </a:xfrm>
              <a:prstGeom prst="rect">
                <a:avLst/>
              </a:prstGeom>
            </p:spPr>
          </p:pic>
          <p:pic>
            <p:nvPicPr>
              <p:cNvPr id="23" name="Picture 39">
                <a:extLst>
                  <a:ext uri="{FF2B5EF4-FFF2-40B4-BE49-F238E27FC236}">
                    <a16:creationId xmlns:a16="http://schemas.microsoft.com/office/drawing/2014/main" id="{322B548B-83F1-45AE-9AE6-A74B3ED1DE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2665" y="4474337"/>
                <a:ext cx="1138402" cy="1047300"/>
              </a:xfrm>
              <a:prstGeom prst="rect">
                <a:avLst/>
              </a:prstGeom>
            </p:spPr>
          </p:pic>
        </p:grpSp>
        <p:sp>
          <p:nvSpPr>
            <p:cNvPr id="17" name="Flecha: a la derecha 16">
              <a:extLst>
                <a:ext uri="{FF2B5EF4-FFF2-40B4-BE49-F238E27FC236}">
                  <a16:creationId xmlns:a16="http://schemas.microsoft.com/office/drawing/2014/main" id="{7D4E35C6-F39C-4C17-8A7F-2467682B8BDD}"/>
                </a:ext>
              </a:extLst>
            </p:cNvPr>
            <p:cNvSpPr/>
            <p:nvPr/>
          </p:nvSpPr>
          <p:spPr>
            <a:xfrm rot="18551654">
              <a:off x="7760817" y="4100856"/>
              <a:ext cx="723553" cy="2074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Flecha: a la derecha 25">
              <a:extLst>
                <a:ext uri="{FF2B5EF4-FFF2-40B4-BE49-F238E27FC236}">
                  <a16:creationId xmlns:a16="http://schemas.microsoft.com/office/drawing/2014/main" id="{54168929-031B-404E-B62B-2A4648EBF63D}"/>
                </a:ext>
              </a:extLst>
            </p:cNvPr>
            <p:cNvSpPr/>
            <p:nvPr/>
          </p:nvSpPr>
          <p:spPr>
            <a:xfrm rot="13785857" flipH="1">
              <a:off x="10443845" y="4100855"/>
              <a:ext cx="723553" cy="2074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610233C-3CC5-467D-B2D8-9D4F34613AF8}"/>
              </a:ext>
            </a:extLst>
          </p:cNvPr>
          <p:cNvSpPr/>
          <p:nvPr/>
        </p:nvSpPr>
        <p:spPr>
          <a:xfrm>
            <a:off x="2501078" y="6277640"/>
            <a:ext cx="8517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400" b="1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*</a:t>
            </a:r>
            <a:r>
              <a:rPr lang="es-ES_tradnl" sz="1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LOVEI:</a:t>
            </a:r>
            <a:r>
              <a:rPr lang="es-ES_tradnl" sz="1400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Lineamientos para la Organización y Operación del Voto Electrónico por internet para las y los Mexicanos Residentes en el Extranjero para los Procesos Electorales Locales 2020-2021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77181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Preparación del SIVEI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677148" y="1114225"/>
            <a:ext cx="10093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la etapa de preparación del SIVEI se contará con la presencia de: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6A479E7-DFFF-4DC2-AB56-4801625CF6F3}"/>
              </a:ext>
            </a:extLst>
          </p:cNvPr>
          <p:cNvSpPr/>
          <p:nvPr/>
        </p:nvSpPr>
        <p:spPr>
          <a:xfrm>
            <a:off x="677148" y="2043232"/>
            <a:ext cx="7274351" cy="3900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Custodias y/o custodios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Operadora(</a:t>
            </a:r>
            <a:r>
              <a:rPr lang="es-MX" sz="24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técnica(o)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Representantes de los OPL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Representantes de DERFE y UNICOM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Integrantes de la MEC electrónica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Entes auditores (UNAM y Deloitte)</a:t>
            </a:r>
          </a:p>
          <a:p>
            <a:pPr marL="800100" lvl="1" indent="-342900" algn="just">
              <a:lnSpc>
                <a:spcPct val="150000"/>
              </a:lnSpc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Oficialía Electoral</a:t>
            </a:r>
          </a:p>
        </p:txBody>
      </p:sp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D728A611-0B15-4A21-9B1B-47662A894D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858" y="2378025"/>
            <a:ext cx="3082338" cy="308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44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Preparación del SIVEI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677148" y="1231825"/>
            <a:ext cx="9381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parte de la preparación del SIVEI </a:t>
            </a: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se obtendrá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6A479E7-DFFF-4DC2-AB56-4801625CF6F3}"/>
              </a:ext>
            </a:extLst>
          </p:cNvPr>
          <p:cNvSpPr/>
          <p:nvPr/>
        </p:nvSpPr>
        <p:spPr>
          <a:xfrm>
            <a:off x="677148" y="2055362"/>
            <a:ext cx="72602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Acta de inicio 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cada una de las entidades participantes.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Reporte del registro de custodias(os).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 b="1" dirty="0">
              <a:solidFill>
                <a:srgbClr val="D70D86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Resguardo de 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respaldos de las llaves de </a:t>
            </a: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las(los) custodias(os)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12F93B7-DB52-4984-BE9A-7328AD97E278}"/>
              </a:ext>
            </a:extLst>
          </p:cNvPr>
          <p:cNvSpPr/>
          <p:nvPr/>
        </p:nvSpPr>
        <p:spPr>
          <a:xfrm>
            <a:off x="752563" y="4937737"/>
            <a:ext cx="8036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Las 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Actas de inicio </a:t>
            </a: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serán</a:t>
            </a:r>
            <a:r>
              <a:rPr lang="es-MX" sz="2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escaneadas y se generará una copia de las Actas certificadas</a:t>
            </a:r>
            <a:r>
              <a:rPr lang="es-MX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B330203-4913-4EF0-8EB5-3C5FAE7A818A}"/>
              </a:ext>
            </a:extLst>
          </p:cNvPr>
          <p:cNvGrpSpPr/>
          <p:nvPr/>
        </p:nvGrpSpPr>
        <p:grpSpPr>
          <a:xfrm>
            <a:off x="8713617" y="2293655"/>
            <a:ext cx="2801235" cy="2801235"/>
            <a:chOff x="8524973" y="2624041"/>
            <a:chExt cx="2801235" cy="2801235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EAF3CF6D-CE0C-4B36-9A57-3BDF80315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4973" y="2624041"/>
              <a:ext cx="2801235" cy="2801235"/>
            </a:xfrm>
            <a:prstGeom prst="rect">
              <a:avLst/>
            </a:prstGeom>
          </p:spPr>
        </p:pic>
        <p:pic>
          <p:nvPicPr>
            <p:cNvPr id="8" name="Imagen 7" descr="Forma, Círculo&#10;&#10;Descripción generada automáticamente">
              <a:extLst>
                <a:ext uri="{FF2B5EF4-FFF2-40B4-BE49-F238E27FC236}">
                  <a16:creationId xmlns:a16="http://schemas.microsoft.com/office/drawing/2014/main" id="{45C4B79B-D222-4F10-8C52-75F6CD494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54802" y="4063970"/>
              <a:ext cx="741576" cy="1030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5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20A1940-0F1C-4D00-AF40-5C59A1BA1AE4}"/>
              </a:ext>
            </a:extLst>
          </p:cNvPr>
          <p:cNvSpPr/>
          <p:nvPr/>
        </p:nvSpPr>
        <p:spPr>
          <a:xfrm>
            <a:off x="4329419" y="6041350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A27D8F42-DDD5-44EF-88CF-AC651B1A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645" y="234775"/>
            <a:ext cx="9580233" cy="700251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Operación | Ejercicio del voto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F7E2920-0081-4EAE-8440-130C929F166C}"/>
              </a:ext>
            </a:extLst>
          </p:cNvPr>
          <p:cNvSpPr/>
          <p:nvPr/>
        </p:nvSpPr>
        <p:spPr>
          <a:xfrm>
            <a:off x="713448" y="1198718"/>
            <a:ext cx="776124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acuerdo a lo señalado en el numeral 51 de los LOVEI,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 las 20:00 horas del 25 de enero iniciará el periodo de votación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Conforme el numeral 64 de los LOVEI,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a las 18:00 horas del 5 de febrero se cerrará la votación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electrónica por Internet.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De acuerdo con el numeral 65 de los LOVEI,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 las 18:30 horas del 5 de febrero finalizará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recepción de la votación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electrónica por Internet.</a:t>
            </a:r>
          </a:p>
        </p:txBody>
      </p:sp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6928FEF3-C4A7-414C-9171-6F324A7E60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578" y="1038702"/>
            <a:ext cx="1498525" cy="1499962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14D252FC-6EC7-44FF-8966-2A9D5345B1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03" y="2744389"/>
            <a:ext cx="1501200" cy="1501200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80EF3CED-4665-435D-8A89-01988A768220}"/>
              </a:ext>
            </a:extLst>
          </p:cNvPr>
          <p:cNvGrpSpPr/>
          <p:nvPr/>
        </p:nvGrpSpPr>
        <p:grpSpPr>
          <a:xfrm>
            <a:off x="9504903" y="4451314"/>
            <a:ext cx="1501200" cy="1501200"/>
            <a:chOff x="3387217" y="1822120"/>
            <a:chExt cx="3664032" cy="3664032"/>
          </a:xfrm>
        </p:grpSpPr>
        <p:pic>
          <p:nvPicPr>
            <p:cNvPr id="14" name="Imagen 13" descr="Icono&#10;&#10;Descripción generada automáticamente">
              <a:extLst>
                <a:ext uri="{FF2B5EF4-FFF2-40B4-BE49-F238E27FC236}">
                  <a16:creationId xmlns:a16="http://schemas.microsoft.com/office/drawing/2014/main" id="{0D7457B6-2F15-4856-8DE6-F42D9F827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217" y="1822120"/>
              <a:ext cx="3664032" cy="3664032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AC39FEA0-6F40-4E15-BE92-8423743FD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58590" y="3647375"/>
              <a:ext cx="274953" cy="632393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FF5E5B72-580C-4217-94DB-46D1C99BDBF8}"/>
                </a:ext>
              </a:extLst>
            </p:cNvPr>
            <p:cNvSpPr/>
            <p:nvPr/>
          </p:nvSpPr>
          <p:spPr>
            <a:xfrm>
              <a:off x="5107300" y="2941095"/>
              <a:ext cx="245097" cy="700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1FC6A18-04A9-469B-BD04-F2D703D6641C}"/>
              </a:ext>
            </a:extLst>
          </p:cNvPr>
          <p:cNvSpPr/>
          <p:nvPr/>
        </p:nvSpPr>
        <p:spPr>
          <a:xfrm>
            <a:off x="3058989" y="6301586"/>
            <a:ext cx="8517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400" b="1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*</a:t>
            </a:r>
            <a:r>
              <a:rPr lang="es-ES_tradnl" sz="1400" b="1" dirty="0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LOVEI:</a:t>
            </a:r>
            <a:r>
              <a:rPr lang="es-ES_tradnl" sz="1400" dirty="0">
                <a:latin typeface="Century Gothic" panose="020B0502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Lineamientos para la Organización y Operación del Voto Electrónico por internet para las y los Mexicanos Residentes en el Extranjero para los Procesos Electorales Locales 2020-2021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891778867"/>
      </p:ext>
    </p:extLst>
  </p:cSld>
  <p:clrMapOvr>
    <a:masterClrMapping/>
  </p:clrMapOvr>
</p:sld>
</file>

<file path=ppt/theme/theme1.xml><?xml version="1.0" encoding="utf-8"?>
<a:theme xmlns:a="http://schemas.openxmlformats.org/drawingml/2006/main" name="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24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COM-CG_PLANTILLA_PRESENTACION.pptx" id="{42CA9F1E-14B5-4964-B4C6-EDA7B3C32CDC}" vid="{570069FE-D3AD-4F14-845E-48978D9F88D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entificador xmlns="779DD169-4E70-4282-9D9D-24E7E66659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55290578B4304489F652D72A22C6E7" ma:contentTypeVersion="" ma:contentTypeDescription="Crear nuevo documento." ma:contentTypeScope="" ma:versionID="b421b4f129467bf93a30a52d3c714332">
  <xsd:schema xmlns:xsd="http://www.w3.org/2001/XMLSchema" xmlns:xs="http://www.w3.org/2001/XMLSchema" xmlns:p="http://schemas.microsoft.com/office/2006/metadata/properties" xmlns:ns2="779DD169-4E70-4282-9D9D-24E7E66659BE" xmlns:ns3="779dd169-4e70-4282-9d9d-24e7e66659be" xmlns:ns4="86d353b2-dab7-4657-b6ab-2431913a4f90" targetNamespace="http://schemas.microsoft.com/office/2006/metadata/properties" ma:root="true" ma:fieldsID="5c34a5b5583aab0752e12906baecf01b" ns2:_="" ns3:_="" ns4:_="">
    <xsd:import namespace="779DD169-4E70-4282-9D9D-24E7E66659BE"/>
    <xsd:import namespace="779dd169-4e70-4282-9d9d-24e7e66659be"/>
    <xsd:import namespace="86d353b2-dab7-4657-b6ab-2431913a4f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Identificador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Identificador" ma:index="10" nillable="true" ma:displayName="Identificador" ma:list="{056392B5-332E-4CB9-A877-572CF945D652}" ma:internalName="Identificador" ma:readOnly="false" ma:showField="Identificado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d353b2-dab7-4657-b6ab-2431913a4f9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167832-CBE6-470F-B324-6476EEDD4FE9}">
  <ds:schemaRefs>
    <ds:schemaRef ds:uri="http://purl.org/dc/elements/1.1/"/>
    <ds:schemaRef ds:uri="http://purl.org/dc/dcmitype/"/>
    <ds:schemaRef ds:uri="779dd169-4e70-4282-9d9d-24e7e66659be"/>
    <ds:schemaRef ds:uri="http://schemas.microsoft.com/office/infopath/2007/PartnerControls"/>
    <ds:schemaRef ds:uri="http://schemas.microsoft.com/office/2006/metadata/properties"/>
    <ds:schemaRef ds:uri="http://purl.org/dc/terms/"/>
    <ds:schemaRef ds:uri="86d353b2-dab7-4657-b6ab-2431913a4f90"/>
    <ds:schemaRef ds:uri="http://schemas.microsoft.com/office/2006/documentManagement/types"/>
    <ds:schemaRef ds:uri="779DD169-4E70-4282-9D9D-24E7E66659BE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C7BF24A-2F4A-4966-AC23-0E04948225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130352-654C-4B56-8AAA-C03F44A97D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9DD169-4E70-4282-9D9D-24E7E66659BE"/>
    <ds:schemaRef ds:uri="779dd169-4e70-4282-9d9d-24e7e66659be"/>
    <ds:schemaRef ds:uri="86d353b2-dab7-4657-b6ab-2431913a4f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UNICOM-CG_PLANTILLA_PRESENTACION_2018 (1)</Template>
  <TotalTime>159</TotalTime>
  <Words>855</Words>
  <Application>Microsoft Office PowerPoint</Application>
  <PresentationFormat>Panorámica</PresentationFormat>
  <Paragraphs>119</Paragraphs>
  <Slides>13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Courier New</vt:lpstr>
      <vt:lpstr>Verdana</vt:lpstr>
      <vt:lpstr>INE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Reglamento para el uso y operación de la Firma Electrónica Avanzada  en el INE</dc:title>
  <dc:creator>CRUZ ESTRADA STEPHANIE</dc:creator>
  <cp:lastModifiedBy>OCHOA JIMENEZ JOSE EDUARDO</cp:lastModifiedBy>
  <cp:revision>1</cp:revision>
  <cp:lastPrinted>2020-01-16T03:16:33Z</cp:lastPrinted>
  <dcterms:created xsi:type="dcterms:W3CDTF">2019-02-13T19:26:12Z</dcterms:created>
  <dcterms:modified xsi:type="dcterms:W3CDTF">2020-12-09T03:20:29Z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47976e80-4500-464c-b6a7-acd8b68f46dc</vt:lpwstr>
  </property>
  <property fmtid="{D5CDD505-2E9C-101B-9397-08002B2CF9AE}" pid="3" name="ContentTypeId">
    <vt:lpwstr>0x010100CA55290578B4304489F652D72A22C6E7</vt:lpwstr>
  </property>
</Properties>
</file>